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4848" r:id="rId6"/>
    <p:sldId id="2147375589" r:id="rId7"/>
    <p:sldId id="2147375597" r:id="rId8"/>
    <p:sldId id="2147375615" r:id="rId9"/>
    <p:sldId id="2147375616" r:id="rId10"/>
    <p:sldId id="2147375600" r:id="rId11"/>
    <p:sldId id="2147375601" r:id="rId12"/>
    <p:sldId id="2147375603" r:id="rId13"/>
    <p:sldId id="2147375617" r:id="rId14"/>
    <p:sldId id="2147375618" r:id="rId15"/>
    <p:sldId id="2147375619" r:id="rId16"/>
    <p:sldId id="1633" r:id="rId17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155E8-D84C-463E-A3B7-5CF65E1FB393}" v="224" dt="2024-08-26T15:17:23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93462" autoAdjust="0"/>
  </p:normalViewPr>
  <p:slideViewPr>
    <p:cSldViewPr snapToGrid="0">
      <p:cViewPr>
        <p:scale>
          <a:sx n="70" d="100"/>
          <a:sy n="70" d="100"/>
        </p:scale>
        <p:origin x="424" y="76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35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22/02/2025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0836-DCE2-43E5-BC89-B27048B0D18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5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0836-DCE2-43E5-BC89-B27048B0D18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23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1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xmlns="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xmlns="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xmlns="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xmlns="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xmlns="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xmlns="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xmlns="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xmlns="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xmlns="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xmlns="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xmlns="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xmlns="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xmlns="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xmlns="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xmlns="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xmlns="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xmlns="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xmlns="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xmlns="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xmlns="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xmlns="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xmlns="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xmlns="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xmlns="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xmlns="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xmlns="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xmlns="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xmlns="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xmlns="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xmlns="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xmlns="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xmlns="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xmlns="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xmlns="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xmlns="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xmlns="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xmlns="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xmlns="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xmlns="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think-cell Slide" r:id="rId17" imgW="360" imgH="360" progId="TCLayout.ActiveDocument.1">
                  <p:embed/>
                </p:oleObj>
              </mc:Choice>
              <mc:Fallback>
                <p:oleObj name="think-cell Slide" r:id="rId17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xmlns="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A24547F-8A92-CDC5-A578-3733390534F2}"/>
              </a:ext>
            </a:extLst>
          </p:cNvPr>
          <p:cNvSpPr txBox="1"/>
          <p:nvPr/>
        </p:nvSpPr>
        <p:spPr>
          <a:xfrm>
            <a:off x="759976" y="5172082"/>
            <a:ext cx="8299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Anil Rasa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Date : </a:t>
            </a:r>
            <a:r>
              <a:rPr lang="en-IN" sz="1600" b="1" dirty="0" smtClean="0">
                <a:solidFill>
                  <a:schemeClr val="bg1"/>
                </a:solidFill>
              </a:rPr>
              <a:t>22-Feb-2025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9976" y="2714070"/>
            <a:ext cx="112908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”DIKSHA”  </a:t>
            </a:r>
            <a:r>
              <a:rPr lang="en-US" sz="4800" b="1" dirty="0" err="1" smtClean="0">
                <a:solidFill>
                  <a:schemeClr val="bg1"/>
                </a:solidFill>
              </a:rPr>
              <a:t>Sundaram</a:t>
            </a:r>
            <a:r>
              <a:rPr lang="en-US" sz="4800" b="1" dirty="0" smtClean="0">
                <a:solidFill>
                  <a:schemeClr val="bg1"/>
                </a:solidFill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</a:rPr>
              <a:t>Fin.Tech</a:t>
            </a:r>
            <a:r>
              <a:rPr lang="en-US" sz="4800" b="1" dirty="0" smtClean="0">
                <a:solidFill>
                  <a:schemeClr val="bg1"/>
                </a:solidFill>
              </a:rPr>
              <a:t> 202</a:t>
            </a:r>
            <a:r>
              <a:rPr lang="en-US" sz="4800" b="1" dirty="0">
                <a:solidFill>
                  <a:schemeClr val="bg1"/>
                </a:solidFill>
              </a:rPr>
              <a:t>5</a:t>
            </a:r>
            <a:endParaRPr lang="en-US" sz="4800" b="1" dirty="0" smtClean="0">
              <a:solidFill>
                <a:schemeClr val="bg1"/>
              </a:solidFill>
            </a:endParaRPr>
          </a:p>
          <a:p>
            <a:r>
              <a:rPr lang="en-US" sz="4000" b="1" dirty="0" smtClean="0">
                <a:solidFill>
                  <a:schemeClr val="bg1"/>
                </a:solidFill>
              </a:rPr>
              <a:t>Journey Presentation –week </a:t>
            </a:r>
            <a:r>
              <a:rPr lang="en-US" sz="40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115746"/>
            <a:ext cx="11665955" cy="6412375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CURSOR: </a:t>
            </a:r>
            <a:r>
              <a:rPr lang="en-IN" dirty="0" smtClean="0"/>
              <a:t>Cursor is a pointer to private area allocated by all the oracle server .it is used to handle the result set of a select statement.</a:t>
            </a:r>
          </a:p>
          <a:p>
            <a:r>
              <a:rPr lang="en-IN" b="1" dirty="0" smtClean="0"/>
              <a:t>Types of cursor: </a:t>
            </a:r>
          </a:p>
          <a:p>
            <a:r>
              <a:rPr lang="en-IN" b="1" dirty="0" smtClean="0"/>
              <a:t>1)Implicit </a:t>
            </a:r>
            <a:r>
              <a:rPr lang="en-IN" b="1" dirty="0" smtClean="0">
                <a:sym typeface="Wingdings" panose="05000000000000000000" pitchFamily="2" charset="2"/>
              </a:rPr>
              <a:t></a:t>
            </a:r>
            <a:r>
              <a:rPr lang="en-IN" b="1" dirty="0" smtClean="0"/>
              <a:t> </a:t>
            </a:r>
            <a:r>
              <a:rPr lang="en-IN" dirty="0" smtClean="0"/>
              <a:t>Create and managed internally by oracle server process SQL statements.  </a:t>
            </a:r>
          </a:p>
          <a:p>
            <a:r>
              <a:rPr lang="en-IN" b="1" dirty="0" smtClean="0"/>
              <a:t>2)Explicit </a:t>
            </a:r>
            <a:r>
              <a:rPr lang="en-IN" b="1" dirty="0" smtClean="0">
                <a:sym typeface="Wingdings" panose="05000000000000000000" pitchFamily="2" charset="2"/>
              </a:rPr>
              <a:t></a:t>
            </a:r>
            <a:r>
              <a:rPr lang="en-IN" b="1" dirty="0" smtClean="0"/>
              <a:t> </a:t>
            </a:r>
            <a:r>
              <a:rPr lang="en-IN" dirty="0" smtClean="0"/>
              <a:t>Declared explicit by programmer</a:t>
            </a:r>
            <a:r>
              <a:rPr lang="en-IN" b="1" dirty="0" smtClean="0"/>
              <a:t>.</a:t>
            </a:r>
          </a:p>
          <a:p>
            <a:r>
              <a:rPr lang="en-IN" b="1" dirty="0" smtClean="0"/>
              <a:t>Types of cursor attributes: </a:t>
            </a:r>
            <a:r>
              <a:rPr lang="en-IN" dirty="0" smtClean="0"/>
              <a:t>1)%FOUND 2)%NOT FOUND 3)%IS OPEN 4)%ROW COUNT</a:t>
            </a:r>
          </a:p>
          <a:p>
            <a:r>
              <a:rPr lang="en-IN" b="1" dirty="0" smtClean="0"/>
              <a:t>EXCEPTIONS: </a:t>
            </a:r>
            <a:r>
              <a:rPr lang="en-IN" dirty="0" smtClean="0"/>
              <a:t>Exception is a PL/SQL error that is raised during program execution. </a:t>
            </a:r>
          </a:p>
          <a:p>
            <a:r>
              <a:rPr lang="en-IN" b="1" dirty="0" smtClean="0"/>
              <a:t>1)Implicit</a:t>
            </a:r>
            <a:r>
              <a:rPr lang="en-IN" dirty="0" smtClean="0"/>
              <a:t>: implicit exception is done by oracle server.</a:t>
            </a:r>
            <a:endParaRPr lang="en-IN" dirty="0"/>
          </a:p>
          <a:p>
            <a:r>
              <a:rPr lang="en-IN" b="1" dirty="0" smtClean="0"/>
              <a:t>2)Explicit: </a:t>
            </a:r>
            <a:r>
              <a:rPr lang="en-IN" dirty="0" smtClean="0"/>
              <a:t>Explicit exception is written by programmer. 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>
                <a:sym typeface="Wingdings" panose="05000000000000000000" pitchFamily="2" charset="2"/>
              </a:rPr>
              <a:t>P</a:t>
            </a:r>
            <a:r>
              <a:rPr lang="en-IN" dirty="0" smtClean="0">
                <a:sym typeface="Wingdings" panose="05000000000000000000" pitchFamily="2" charset="2"/>
              </a:rPr>
              <a:t>redefined exceptions are 1)Zero divide 2)No data found 3)To many rows 4)Invalid cursor </a:t>
            </a:r>
          </a:p>
          <a:p>
            <a:r>
              <a:rPr lang="en-IN" b="1" dirty="0" smtClean="0">
                <a:sym typeface="Wingdings" panose="05000000000000000000" pitchFamily="2" charset="2"/>
              </a:rPr>
              <a:t>Procedures:</a:t>
            </a:r>
          </a:p>
          <a:p>
            <a:r>
              <a:rPr lang="en-GB" dirty="0"/>
              <a:t>A SQL procedure is a pre-written, reusable code block designed to perform a specific task or set of </a:t>
            </a:r>
            <a:r>
              <a:rPr lang="en-GB" dirty="0" smtClean="0"/>
              <a:t>tasks.</a:t>
            </a:r>
          </a:p>
          <a:p>
            <a:r>
              <a:rPr lang="en-IN" b="1" dirty="0" smtClean="0">
                <a:sym typeface="Wingdings" panose="05000000000000000000" pitchFamily="2" charset="2"/>
              </a:rPr>
              <a:t>Anonymous: </a:t>
            </a:r>
            <a:r>
              <a:rPr lang="en-IN" dirty="0" smtClean="0">
                <a:sym typeface="Wingdings" panose="05000000000000000000" pitchFamily="2" charset="2"/>
              </a:rPr>
              <a:t>anonymous block is complied every </a:t>
            </a:r>
            <a:r>
              <a:rPr lang="en-IN" dirty="0" err="1" smtClean="0">
                <a:sym typeface="Wingdings" panose="05000000000000000000" pitchFamily="2" charset="2"/>
              </a:rPr>
              <a:t>time.Data</a:t>
            </a:r>
            <a:r>
              <a:rPr lang="en-IN" dirty="0" smtClean="0">
                <a:sym typeface="Wingdings" panose="05000000000000000000" pitchFamily="2" charset="2"/>
              </a:rPr>
              <a:t> not stored in the </a:t>
            </a:r>
            <a:r>
              <a:rPr lang="en-IN" dirty="0" err="1" smtClean="0">
                <a:sym typeface="Wingdings" panose="05000000000000000000" pitchFamily="2" charset="2"/>
              </a:rPr>
              <a:t>database.Cannaot</a:t>
            </a:r>
            <a:r>
              <a:rPr lang="en-IN" dirty="0" smtClean="0">
                <a:sym typeface="Wingdings" panose="05000000000000000000" pitchFamily="2" charset="2"/>
              </a:rPr>
              <a:t> be involved by other applications ,</a:t>
            </a:r>
            <a:r>
              <a:rPr lang="en-IN" dirty="0">
                <a:sym typeface="Wingdings" panose="05000000000000000000" pitchFamily="2" charset="2"/>
              </a:rPr>
              <a:t>D</a:t>
            </a:r>
            <a:r>
              <a:rPr lang="en-IN" dirty="0" smtClean="0">
                <a:sym typeface="Wingdings" panose="05000000000000000000" pitchFamily="2" charset="2"/>
              </a:rPr>
              <a:t>o not return values.</a:t>
            </a:r>
          </a:p>
          <a:p>
            <a:r>
              <a:rPr lang="en-IN" b="1" dirty="0" smtClean="0">
                <a:sym typeface="Wingdings" panose="05000000000000000000" pitchFamily="2" charset="2"/>
              </a:rPr>
              <a:t>Sub </a:t>
            </a:r>
            <a:r>
              <a:rPr lang="en-IN" b="1" dirty="0" err="1" smtClean="0">
                <a:sym typeface="Wingdings" panose="05000000000000000000" pitchFamily="2" charset="2"/>
              </a:rPr>
              <a:t>programms</a:t>
            </a:r>
            <a:r>
              <a:rPr lang="en-IN" b="1" dirty="0" smtClean="0">
                <a:sym typeface="Wingdings" panose="05000000000000000000" pitchFamily="2" charset="2"/>
              </a:rPr>
              <a:t>: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Named </a:t>
            </a:r>
            <a:r>
              <a:rPr lang="en-IN" dirty="0" err="1" smtClean="0">
                <a:sym typeface="Wingdings" panose="05000000000000000000" pitchFamily="2" charset="2"/>
              </a:rPr>
              <a:t>pl</a:t>
            </a:r>
            <a:r>
              <a:rPr lang="en-IN" dirty="0" smtClean="0">
                <a:sym typeface="Wingdings" panose="05000000000000000000" pitchFamily="2" charset="2"/>
              </a:rPr>
              <a:t>/</a:t>
            </a:r>
            <a:r>
              <a:rPr lang="en-IN" dirty="0" err="1" smtClean="0">
                <a:sym typeface="Wingdings" panose="05000000000000000000" pitchFamily="2" charset="2"/>
              </a:rPr>
              <a:t>sql</a:t>
            </a:r>
            <a:r>
              <a:rPr lang="en-IN" dirty="0" smtClean="0">
                <a:sym typeface="Wingdings" panose="05000000000000000000" pitchFamily="2" charset="2"/>
              </a:rPr>
              <a:t> block complied only </a:t>
            </a:r>
            <a:r>
              <a:rPr lang="en-IN" dirty="0" err="1" smtClean="0">
                <a:sym typeface="Wingdings" panose="05000000000000000000" pitchFamily="2" charset="2"/>
              </a:rPr>
              <a:t>once,stored</a:t>
            </a:r>
            <a:r>
              <a:rPr lang="en-IN" dirty="0" smtClean="0">
                <a:sym typeface="Wingdings" panose="05000000000000000000" pitchFamily="2" charset="2"/>
              </a:rPr>
              <a:t> in database ,named can be </a:t>
            </a:r>
            <a:r>
              <a:rPr lang="en-IN" dirty="0" err="1" smtClean="0">
                <a:sym typeface="Wingdings" panose="05000000000000000000" pitchFamily="2" charset="2"/>
              </a:rPr>
              <a:t>involked</a:t>
            </a:r>
            <a:r>
              <a:rPr lang="en-IN" dirty="0" smtClean="0">
                <a:sym typeface="Wingdings" panose="05000000000000000000" pitchFamily="2" charset="2"/>
              </a:rPr>
              <a:t> by other applications ,if functions must </a:t>
            </a:r>
            <a:r>
              <a:rPr lang="en-IN" smtClean="0">
                <a:sym typeface="Wingdings" panose="05000000000000000000" pitchFamily="2" charset="2"/>
              </a:rPr>
              <a:t>return values can </a:t>
            </a:r>
            <a:r>
              <a:rPr lang="en-IN" dirty="0" smtClean="0">
                <a:sym typeface="Wingdings" panose="05000000000000000000" pitchFamily="2" charset="2"/>
              </a:rPr>
              <a:t>take parameter.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9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202" y="370390"/>
            <a:ext cx="11425626" cy="821528"/>
          </a:xfrm>
        </p:spPr>
        <p:txBody>
          <a:bodyPr>
            <a:normAutofit/>
          </a:bodyPr>
          <a:lstStyle/>
          <a:p>
            <a:r>
              <a:rPr lang="en-IN" sz="4400" dirty="0" smtClean="0"/>
              <a:t>Learning 5 | Takeaways</a:t>
            </a:r>
            <a:endParaRPr lang="en-IN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30146" y="1423687"/>
            <a:ext cx="5590573" cy="42395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854515" y="1423686"/>
            <a:ext cx="5250752" cy="4097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50067" y="2349658"/>
            <a:ext cx="487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Functions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250067" y="2718989"/>
            <a:ext cx="4587329" cy="383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Triggers</a:t>
            </a:r>
            <a:endParaRPr lang="en-IN" dirty="0"/>
          </a:p>
        </p:txBody>
      </p:sp>
      <p:pic>
        <p:nvPicPr>
          <p:cNvPr id="16386" name="Picture 2" descr="What are Triggers in SQL ? |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515" y="1423686"/>
            <a:ext cx="5250752" cy="423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65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91440" y="0"/>
            <a:ext cx="11516377" cy="6858000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Functions:</a:t>
            </a:r>
            <a:r>
              <a:rPr lang="en-GB" dirty="0"/>
              <a:t>In </a:t>
            </a:r>
            <a:r>
              <a:rPr lang="en-GB" dirty="0" smtClean="0"/>
              <a:t>PL/SQL</a:t>
            </a:r>
            <a:r>
              <a:rPr lang="en-GB" dirty="0"/>
              <a:t>, a function is a set of statements that performs a task by accepting inputs, performing an action, and returning a </a:t>
            </a:r>
            <a:r>
              <a:rPr lang="en-GB" dirty="0" smtClean="0"/>
              <a:t>result.</a:t>
            </a:r>
          </a:p>
          <a:p>
            <a:r>
              <a:rPr lang="en-GB" dirty="0" smtClean="0"/>
              <a:t>Syntax: create or replace function </a:t>
            </a:r>
            <a:r>
              <a:rPr lang="en-GB" dirty="0" err="1" smtClean="0"/>
              <a:t>function_name</a:t>
            </a:r>
            <a:endParaRPr lang="en-GB" dirty="0" smtClean="0"/>
          </a:p>
          <a:p>
            <a:r>
              <a:rPr lang="en-GB" sz="1200" i="1" dirty="0" smtClean="0"/>
              <a:t>Ex:-CREATE  </a:t>
            </a:r>
            <a:r>
              <a:rPr lang="en-GB" sz="1200" i="1" dirty="0"/>
              <a:t>OR REPLACE FUNCTION CALCULATE_FACTORIAL(n IN NUMBER) RETURN NUMBER IS </a:t>
            </a:r>
          </a:p>
          <a:p>
            <a:r>
              <a:rPr lang="en-GB" sz="1200" i="1" dirty="0" smtClean="0"/>
              <a:t>                   Fact </a:t>
            </a:r>
            <a:r>
              <a:rPr lang="en-GB" sz="1200" i="1" dirty="0"/>
              <a:t>NUMBER :=1;</a:t>
            </a:r>
          </a:p>
          <a:p>
            <a:r>
              <a:rPr lang="en-GB" sz="1200" i="1" dirty="0" smtClean="0"/>
              <a:t>                   BEGIN </a:t>
            </a:r>
            <a:endParaRPr lang="en-GB" sz="1200" i="1" dirty="0"/>
          </a:p>
          <a:p>
            <a:r>
              <a:rPr lang="en-GB" sz="1200" i="1" dirty="0" smtClean="0"/>
              <a:t>                   FOR </a:t>
            </a:r>
            <a:r>
              <a:rPr lang="en-GB" sz="1200" i="1" dirty="0" err="1"/>
              <a:t>i</a:t>
            </a:r>
            <a:r>
              <a:rPr lang="en-GB" sz="1200" i="1" dirty="0"/>
              <a:t> IN 1..n LOOP</a:t>
            </a:r>
          </a:p>
          <a:p>
            <a:r>
              <a:rPr lang="en-GB" sz="1200" i="1" dirty="0" smtClean="0"/>
              <a:t>                  fact</a:t>
            </a:r>
            <a:r>
              <a:rPr lang="en-GB" sz="1200" i="1" dirty="0"/>
              <a:t>:=fact*</a:t>
            </a:r>
            <a:r>
              <a:rPr lang="en-GB" sz="1200" i="1" dirty="0" err="1"/>
              <a:t>i</a:t>
            </a:r>
            <a:r>
              <a:rPr lang="en-GB" sz="1200" i="1" dirty="0"/>
              <a:t>;</a:t>
            </a:r>
          </a:p>
          <a:p>
            <a:r>
              <a:rPr lang="en-GB" sz="1200" i="1" dirty="0" smtClean="0"/>
              <a:t>                  END </a:t>
            </a:r>
            <a:r>
              <a:rPr lang="en-GB" sz="1200" i="1" dirty="0"/>
              <a:t>LOOP; </a:t>
            </a:r>
          </a:p>
          <a:p>
            <a:r>
              <a:rPr lang="en-GB" sz="1200" i="1" dirty="0" smtClean="0"/>
              <a:t>                  RETURN </a:t>
            </a:r>
            <a:r>
              <a:rPr lang="en-GB" sz="1200" i="1" dirty="0"/>
              <a:t>FACT;</a:t>
            </a:r>
          </a:p>
          <a:p>
            <a:r>
              <a:rPr lang="en-GB" sz="1200" i="1" dirty="0" smtClean="0"/>
              <a:t>                  END;</a:t>
            </a:r>
          </a:p>
          <a:p>
            <a:r>
              <a:rPr lang="en-GB" b="1" dirty="0" smtClean="0"/>
              <a:t>Triggers: </a:t>
            </a:r>
            <a:r>
              <a:rPr lang="en-GB" dirty="0" smtClean="0"/>
              <a:t>PL/SQL </a:t>
            </a:r>
            <a:r>
              <a:rPr lang="en-GB" dirty="0"/>
              <a:t>triggers are block structures and predefined programs invoked automatically when some event </a:t>
            </a:r>
            <a:r>
              <a:rPr lang="en-GB" dirty="0" err="1" smtClean="0"/>
              <a:t>occurs</a:t>
            </a:r>
            <a:r>
              <a:rPr lang="en-GB" b="1" dirty="0" err="1" smtClean="0"/>
              <a:t>.Types</a:t>
            </a:r>
            <a:r>
              <a:rPr lang="en-GB" b="1" dirty="0" smtClean="0"/>
              <a:t> of triggers: </a:t>
            </a:r>
            <a:r>
              <a:rPr lang="en-GB" dirty="0" smtClean="0"/>
              <a:t>1)Row level trigger 2)Statement trigger</a:t>
            </a:r>
          </a:p>
          <a:p>
            <a:r>
              <a:rPr lang="en-GB" dirty="0" smtClean="0"/>
              <a:t>Syntax for create trigger: </a:t>
            </a:r>
            <a:r>
              <a:rPr lang="en-GB" sz="1200" i="1" dirty="0" smtClean="0"/>
              <a:t>create trigger </a:t>
            </a:r>
            <a:r>
              <a:rPr lang="en-GB" sz="1200" i="1" dirty="0" err="1" smtClean="0"/>
              <a:t>trigger_name</a:t>
            </a:r>
            <a:r>
              <a:rPr lang="en-GB" sz="1200" i="1" dirty="0" smtClean="0"/>
              <a:t>(</a:t>
            </a:r>
            <a:r>
              <a:rPr lang="en-GB" sz="1200" i="1" dirty="0" err="1" smtClean="0"/>
              <a:t>After|Before</a:t>
            </a:r>
            <a:r>
              <a:rPr lang="en-GB" sz="1200" i="1" dirty="0" smtClean="0"/>
              <a:t>) (</a:t>
            </a:r>
            <a:r>
              <a:rPr lang="en-GB" sz="1200" i="1" dirty="0" err="1" smtClean="0"/>
              <a:t>Insert|Update|Delete</a:t>
            </a:r>
            <a:r>
              <a:rPr lang="en-GB" sz="1200" i="1" dirty="0" smtClean="0"/>
              <a:t>) ON</a:t>
            </a:r>
          </a:p>
          <a:p>
            <a:r>
              <a:rPr lang="en-GB" sz="1200" i="1" dirty="0"/>
              <a:t> </a:t>
            </a:r>
            <a:r>
              <a:rPr lang="en-GB" sz="1200" i="1" dirty="0" smtClean="0"/>
              <a:t>                                                                 begin </a:t>
            </a:r>
          </a:p>
          <a:p>
            <a:r>
              <a:rPr lang="en-GB" sz="1200" i="1" dirty="0"/>
              <a:t> </a:t>
            </a:r>
            <a:r>
              <a:rPr lang="en-GB" sz="1200" i="1" dirty="0" smtClean="0"/>
              <a:t>                                                                        --variable name </a:t>
            </a:r>
          </a:p>
          <a:p>
            <a:r>
              <a:rPr lang="en-GB" sz="1200" i="1" dirty="0"/>
              <a:t> </a:t>
            </a:r>
            <a:r>
              <a:rPr lang="en-GB" sz="1200" i="1" dirty="0" smtClean="0"/>
              <a:t>                                                                        --trigger code </a:t>
            </a:r>
          </a:p>
          <a:p>
            <a:r>
              <a:rPr lang="en-GB" sz="1200" i="1" dirty="0"/>
              <a:t> </a:t>
            </a:r>
            <a:r>
              <a:rPr lang="en-GB" sz="1200" i="1" dirty="0" smtClean="0"/>
              <a:t>                                                                  end;   </a:t>
            </a:r>
          </a:p>
          <a:p>
            <a:r>
              <a:rPr lang="en-GB" dirty="0"/>
              <a:t>NEW is a pseudo-record name that refers to the new table row for insert and update operations in row-level triggers. Its usage is :NEW. </a:t>
            </a:r>
            <a:endParaRPr lang="en-GB" dirty="0" smtClean="0"/>
          </a:p>
          <a:p>
            <a:r>
              <a:rPr lang="en-GB" dirty="0"/>
              <a:t>OLD is a pseudo-record name that refers to the old table row for update and delete operations in row-level triggers. Its usage is :OLD.</a:t>
            </a:r>
          </a:p>
          <a:p>
            <a:endParaRPr lang="en-IN" sz="1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87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 smtClean="0"/>
              <a:t>Topics Covered in Second  Week 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xmlns="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xmlns="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xmlns="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442195" y="1831738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400800" y="1831738"/>
            <a:ext cx="53507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98402" y="22811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72832" y="2820837"/>
            <a:ext cx="4295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 QUOTE OPEREATIORS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872832" y="3360486"/>
            <a:ext cx="3708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ORDER BY CLAUSE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72833" y="2281188"/>
            <a:ext cx="469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 NORMALIZATION 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4078" y="3900135"/>
            <a:ext cx="330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FUNCTIONS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89814" y="5196232"/>
            <a:ext cx="4178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 TYPES OF SINGLE ROW FUNCTIONS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668379" y="4427621"/>
            <a:ext cx="350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1)SINGLE ROW 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668379" y="4796953"/>
            <a:ext cx="402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2)MULTI ROW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442195" y="534811"/>
            <a:ext cx="11194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My takeaways </a:t>
            </a:r>
            <a:endParaRPr lang="en-IN" sz="4400" dirty="0"/>
          </a:p>
        </p:txBody>
      </p:sp>
      <p:pic>
        <p:nvPicPr>
          <p:cNvPr id="2061" name="Picture 13" descr="Normalization in DBMS. Overview | by Yash Goel | Medium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648" y="2465854"/>
            <a:ext cx="4957010" cy="219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xmlns="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xmlns="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8440373" y="9572338"/>
            <a:ext cx="768492" cy="48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Q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27322" y="0"/>
            <a:ext cx="11817448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NORMALIZATION </a:t>
            </a:r>
            <a:r>
              <a:rPr lang="en-IN" dirty="0" smtClean="0"/>
              <a:t>: Normalization is a process of </a:t>
            </a:r>
            <a:r>
              <a:rPr lang="en-IN" dirty="0"/>
              <a:t>arranging</a:t>
            </a:r>
            <a:r>
              <a:rPr lang="en-IN" dirty="0" smtClean="0"/>
              <a:t> the data and also avoid the data redundancy.</a:t>
            </a:r>
            <a:endParaRPr lang="en-IN" dirty="0"/>
          </a:p>
          <a:p>
            <a:r>
              <a:rPr lang="en-IN" b="1" dirty="0" smtClean="0"/>
              <a:t>1)1NF : </a:t>
            </a:r>
            <a:r>
              <a:rPr lang="en-IN" dirty="0" smtClean="0"/>
              <a:t>Each column should have a appropriate value data and  each cell should have a single value. </a:t>
            </a:r>
            <a:endParaRPr lang="en-IN" dirty="0"/>
          </a:p>
          <a:p>
            <a:r>
              <a:rPr lang="en-IN" b="1" dirty="0" smtClean="0"/>
              <a:t>2)2NF :</a:t>
            </a:r>
            <a:r>
              <a:rPr lang="en-IN" dirty="0" smtClean="0"/>
              <a:t>1NF And there exists no partial dependency.</a:t>
            </a:r>
            <a:endParaRPr lang="en-IN" dirty="0"/>
          </a:p>
          <a:p>
            <a:r>
              <a:rPr lang="en-IN" b="1" dirty="0" smtClean="0"/>
              <a:t>3)3NF: </a:t>
            </a:r>
            <a:r>
              <a:rPr lang="en-IN" dirty="0" smtClean="0"/>
              <a:t>2NF And there exists no transitive  dependency.</a:t>
            </a:r>
            <a:endParaRPr lang="en-IN" dirty="0"/>
          </a:p>
          <a:p>
            <a:r>
              <a:rPr lang="en-IN" b="1" dirty="0" smtClean="0"/>
              <a:t>4) BCNF:</a:t>
            </a:r>
            <a:r>
              <a:rPr lang="en-GB" b="1" dirty="0" smtClean="0"/>
              <a:t> </a:t>
            </a:r>
            <a:r>
              <a:rPr lang="en-GB" dirty="0"/>
              <a:t>A relation is in BCNF if and only if for every one of its non-trivial functional dependencies X → Y, X is </a:t>
            </a:r>
            <a:r>
              <a:rPr lang="en-GB" dirty="0" smtClean="0"/>
              <a:t>      </a:t>
            </a:r>
          </a:p>
          <a:p>
            <a:r>
              <a:rPr lang="en-GB" dirty="0" smtClean="0"/>
              <a:t>                  a super-key.</a:t>
            </a:r>
          </a:p>
          <a:p>
            <a:r>
              <a:rPr lang="en-GB" b="1" dirty="0" smtClean="0"/>
              <a:t>5)4NF: </a:t>
            </a:r>
            <a:r>
              <a:rPr lang="en-GB" dirty="0"/>
              <a:t> A table is in 4NF if it is in BCNF and it has no multi-valued dependencies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6)5NF:</a:t>
            </a:r>
            <a:r>
              <a:rPr lang="en-GB" dirty="0"/>
              <a:t>A relation is in 5NF if every non-trivial join dependency in R is implied by the candidate keys of </a:t>
            </a:r>
            <a:r>
              <a:rPr lang="en-GB" dirty="0" smtClean="0"/>
              <a:t>R.</a:t>
            </a:r>
          </a:p>
          <a:p>
            <a:endParaRPr lang="en-GB" b="1" dirty="0"/>
          </a:p>
          <a:p>
            <a:r>
              <a:rPr lang="en-GB" b="1" dirty="0" smtClean="0"/>
              <a:t>QUEOTE  OPERATOR: </a:t>
            </a:r>
            <a:r>
              <a:rPr lang="en-GB" dirty="0" smtClean="0"/>
              <a:t>If we use two quotes in a single quote then it is applicable</a:t>
            </a:r>
            <a:r>
              <a:rPr lang="en-GB" b="1" dirty="0" smtClean="0"/>
              <a:t>.</a:t>
            </a:r>
          </a:p>
          <a:p>
            <a:r>
              <a:rPr lang="en-IN" b="1" dirty="0"/>
              <a:t> </a:t>
            </a:r>
            <a:r>
              <a:rPr lang="en-IN" b="1" dirty="0" smtClean="0"/>
              <a:t>     </a:t>
            </a:r>
            <a:r>
              <a:rPr lang="en-IN" dirty="0" smtClean="0"/>
              <a:t>ex:- select </a:t>
            </a:r>
            <a:r>
              <a:rPr lang="en-IN" dirty="0" err="1" smtClean="0"/>
              <a:t>e_name</a:t>
            </a:r>
            <a:r>
              <a:rPr lang="en-IN" dirty="0" smtClean="0"/>
              <a:t>||Q’(work’s as )’|| from employees </a:t>
            </a:r>
          </a:p>
          <a:p>
            <a:endParaRPr lang="en-IN" dirty="0"/>
          </a:p>
          <a:p>
            <a:r>
              <a:rPr lang="en-IN" b="1" dirty="0" smtClean="0"/>
              <a:t>ORDERBY CLAUSE: </a:t>
            </a:r>
            <a:r>
              <a:rPr lang="en-GB" dirty="0"/>
              <a:t>The </a:t>
            </a:r>
            <a:r>
              <a:rPr lang="en-GB" dirty="0" smtClean="0"/>
              <a:t>order by </a:t>
            </a:r>
            <a:r>
              <a:rPr lang="en-GB" dirty="0"/>
              <a:t>keyword </a:t>
            </a:r>
            <a:r>
              <a:rPr lang="en-GB" dirty="0" smtClean="0"/>
              <a:t>sorts </a:t>
            </a:r>
            <a:r>
              <a:rPr lang="en-GB" dirty="0"/>
              <a:t>the records in ascending order by </a:t>
            </a:r>
            <a:r>
              <a:rPr lang="en-GB" dirty="0" smtClean="0"/>
              <a:t>default.</a:t>
            </a:r>
          </a:p>
          <a:p>
            <a:r>
              <a:rPr lang="en-GB" dirty="0"/>
              <a:t> </a:t>
            </a:r>
            <a:r>
              <a:rPr lang="en-GB" dirty="0" smtClean="0"/>
              <a:t>                                  </a:t>
            </a:r>
            <a:r>
              <a:rPr lang="en-GB" dirty="0" smtClean="0">
                <a:sym typeface="Wingdings" panose="05000000000000000000" pitchFamily="2" charset="2"/>
              </a:rPr>
              <a:t>ASC: </a:t>
            </a:r>
            <a:r>
              <a:rPr lang="en-IN" dirty="0"/>
              <a:t>Ascending </a:t>
            </a:r>
            <a:r>
              <a:rPr lang="en-GB" dirty="0" smtClean="0">
                <a:sym typeface="Wingdings" panose="05000000000000000000" pitchFamily="2" charset="2"/>
              </a:rPr>
              <a:t> order.</a:t>
            </a:r>
          </a:p>
          <a:p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smtClean="0">
                <a:sym typeface="Wingdings" panose="05000000000000000000" pitchFamily="2" charset="2"/>
              </a:rPr>
              <a:t>                                  DESC : Descending order.</a:t>
            </a:r>
          </a:p>
          <a:p>
            <a:r>
              <a:rPr lang="en-GB" b="1" dirty="0" smtClean="0">
                <a:sym typeface="Wingdings" panose="05000000000000000000" pitchFamily="2" charset="2"/>
              </a:rPr>
              <a:t>CONDITIONAL EXPRESSION: </a:t>
            </a:r>
            <a:r>
              <a:rPr lang="en-GB" dirty="0" smtClean="0">
                <a:sym typeface="Wingdings" panose="05000000000000000000" pitchFamily="2" charset="2"/>
              </a:rPr>
              <a:t>provide use of the IF-THEN-ELSE  logic with a SQL statements.</a:t>
            </a:r>
          </a:p>
          <a:p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smtClean="0">
                <a:sym typeface="Wingdings" panose="05000000000000000000" pitchFamily="2" charset="2"/>
              </a:rPr>
              <a:t>         here we use two methods 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                                                   1)CASE EXPRESSION</a:t>
            </a:r>
          </a:p>
          <a:p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smtClean="0">
                <a:sym typeface="Wingdings" panose="05000000000000000000" pitchFamily="2" charset="2"/>
              </a:rPr>
              <a:t>                                                  </a:t>
            </a:r>
            <a:r>
              <a:rPr lang="en-GB" dirty="0" smtClean="0">
                <a:sym typeface="Wingdings" panose="05000000000000000000" pitchFamily="2" charset="2"/>
              </a:rPr>
              <a:t>2)DECODE </a:t>
            </a:r>
            <a:r>
              <a:rPr lang="en-GB" dirty="0" smtClean="0">
                <a:sym typeface="Wingdings" panose="05000000000000000000" pitchFamily="2" charset="2"/>
              </a:rPr>
              <a:t>FUNCTION</a:t>
            </a:r>
          </a:p>
          <a:p>
            <a:endParaRPr lang="en-GB" b="1" dirty="0" smtClean="0">
              <a:sym typeface="Wingdings" panose="05000000000000000000" pitchFamily="2" charset="2"/>
            </a:endParaRPr>
          </a:p>
          <a:p>
            <a:r>
              <a:rPr lang="en-GB" b="1" dirty="0" smtClean="0">
                <a:sym typeface="Wingdings" panose="05000000000000000000" pitchFamily="2" charset="2"/>
              </a:rPr>
              <a:t>FUNCTIONS: </a:t>
            </a:r>
            <a:r>
              <a:rPr lang="en-GB" dirty="0" smtClean="0">
                <a:sym typeface="Wingdings" panose="05000000000000000000" pitchFamily="2" charset="2"/>
              </a:rPr>
              <a:t>we have two types of functions.</a:t>
            </a:r>
          </a:p>
          <a:p>
            <a:pPr marL="342900" indent="-342900">
              <a:buAutoNum type="arabicParenR"/>
            </a:pPr>
            <a:r>
              <a:rPr lang="en-GB" dirty="0" smtClean="0">
                <a:sym typeface="Wingdings" panose="05000000000000000000" pitchFamily="2" charset="2"/>
              </a:rPr>
              <a:t>Single row a)Character b)General   c)Number   d)Conversion e)Date</a:t>
            </a:r>
          </a:p>
          <a:p>
            <a:pPr marL="342900" indent="-342900">
              <a:buAutoNum type="arabicParenR"/>
            </a:pPr>
            <a:r>
              <a:rPr lang="en-GB" dirty="0" smtClean="0">
                <a:sym typeface="Wingdings" panose="05000000000000000000" pitchFamily="2" charset="2"/>
              </a:rPr>
              <a:t>Multi row  Multi row function are aggregate   a) </a:t>
            </a:r>
            <a:r>
              <a:rPr lang="en-GB" dirty="0" err="1" smtClean="0">
                <a:sym typeface="Wingdings" panose="05000000000000000000" pitchFamily="2" charset="2"/>
              </a:rPr>
              <a:t>Avg</a:t>
            </a:r>
            <a:r>
              <a:rPr lang="en-GB" dirty="0" smtClean="0">
                <a:sym typeface="Wingdings" panose="05000000000000000000" pitchFamily="2" charset="2"/>
              </a:rPr>
              <a:t>  b)Count c)Max  d)Min e)</a:t>
            </a:r>
            <a:r>
              <a:rPr lang="en-GB" dirty="0" err="1">
                <a:sym typeface="Wingdings" panose="05000000000000000000" pitchFamily="2" charset="2"/>
              </a:rPr>
              <a:t>S</a:t>
            </a:r>
            <a:r>
              <a:rPr lang="en-GB" dirty="0" err="1" smtClean="0">
                <a:sym typeface="Wingdings" panose="05000000000000000000" pitchFamily="2" charset="2"/>
              </a:rPr>
              <a:t>tddev</a:t>
            </a:r>
            <a:r>
              <a:rPr lang="en-GB" dirty="0" smtClean="0">
                <a:sym typeface="Wingdings" panose="05000000000000000000" pitchFamily="2" charset="2"/>
              </a:rPr>
              <a:t> f)Sum g)Variance</a:t>
            </a:r>
          </a:p>
          <a:p>
            <a:pPr marL="342900" indent="-342900">
              <a:buAutoNum type="arabicParenR"/>
            </a:pPr>
            <a:endParaRPr lang="en-GB" dirty="0"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GB" dirty="0" smtClean="0"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GB" dirty="0">
              <a:sym typeface="Wingdings" panose="05000000000000000000" pitchFamily="2" charset="2"/>
            </a:endParaRPr>
          </a:p>
          <a:p>
            <a:pPr marL="342900" indent="-342900">
              <a:buAutoNum type="arabicParenR"/>
            </a:pPr>
            <a:endParaRPr lang="en-GB" dirty="0" smtClean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  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 </a:t>
            </a:r>
            <a:endParaRPr lang="en-GB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298202" y="1342663"/>
            <a:ext cx="6010001" cy="4641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/>
              <a:t>Learning 2| My Takeaways</a:t>
            </a:r>
            <a:endParaRPr lang="en-IN" sz="4400" b="1" dirty="0"/>
          </a:p>
        </p:txBody>
      </p:sp>
      <p:sp>
        <p:nvSpPr>
          <p:cNvPr id="20" name="Rectangle 19"/>
          <p:cNvSpPr/>
          <p:nvPr/>
        </p:nvSpPr>
        <p:spPr>
          <a:xfrm>
            <a:off x="6918848" y="1342663"/>
            <a:ext cx="4804980" cy="46180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980581" y="2094999"/>
            <a:ext cx="375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AGGREGEATE FUNCTIONS</a:t>
            </a:r>
            <a:endParaRPr lang="en-IN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06997" y="3199103"/>
            <a:ext cx="384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JOINS</a:t>
            </a:r>
            <a:endParaRPr lang="en-IN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06997" y="4118771"/>
            <a:ext cx="4514127" cy="754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700502" y="1354492"/>
            <a:ext cx="196306" cy="1572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980581" y="2638269"/>
            <a:ext cx="449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 GROUP BY CLAUSE </a:t>
            </a:r>
            <a:endParaRPr lang="en-IN" b="1" dirty="0"/>
          </a:p>
        </p:txBody>
      </p:sp>
      <p:pic>
        <p:nvPicPr>
          <p:cNvPr id="15364" name="Picture 4" descr="Connecting SQL Joins and Set Theory Concepts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206601" y="1534165"/>
            <a:ext cx="4067140" cy="425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006997" y="1534165"/>
            <a:ext cx="384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CONVERSION FUNCTIONS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3770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15747" y="92597"/>
            <a:ext cx="11596506" cy="7627717"/>
          </a:xfrm>
        </p:spPr>
        <p:txBody>
          <a:bodyPr>
            <a:normAutofit/>
          </a:bodyPr>
          <a:lstStyle/>
          <a:p>
            <a:r>
              <a:rPr lang="en-IN" b="1" dirty="0" smtClean="0"/>
              <a:t>CONVERSION FUNCTIONS: </a:t>
            </a:r>
            <a:r>
              <a:rPr lang="en-IN" dirty="0" smtClean="0"/>
              <a:t>Conversion functions are the one of the single row functions.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conversion functions are used to convert from one data type to another data type.</a:t>
            </a:r>
            <a:endParaRPr lang="en-IN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Types of conversion 1) Implicit conversion –happen automatically by oracle server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IN" dirty="0" smtClean="0">
                <a:sym typeface="Wingdings" panose="05000000000000000000" pitchFamily="2" charset="2"/>
              </a:rPr>
              <a:t> 2)Explicit conversion – we have 1)</a:t>
            </a:r>
            <a:r>
              <a:rPr lang="en-IN" dirty="0" err="1">
                <a:sym typeface="Wingdings" panose="05000000000000000000" pitchFamily="2" charset="2"/>
              </a:rPr>
              <a:t>T</a:t>
            </a:r>
            <a:r>
              <a:rPr lang="en-IN" dirty="0" err="1" smtClean="0">
                <a:sym typeface="Wingdings" panose="05000000000000000000" pitchFamily="2" charset="2"/>
              </a:rPr>
              <a:t>o_date</a:t>
            </a:r>
            <a:r>
              <a:rPr lang="en-IN" dirty="0" smtClean="0">
                <a:sym typeface="Wingdings" panose="05000000000000000000" pitchFamily="2" charset="2"/>
              </a:rPr>
              <a:t> 2)</a:t>
            </a:r>
            <a:r>
              <a:rPr lang="en-IN" dirty="0" err="1">
                <a:sym typeface="Wingdings" panose="05000000000000000000" pitchFamily="2" charset="2"/>
              </a:rPr>
              <a:t>t</a:t>
            </a:r>
            <a:r>
              <a:rPr lang="en-IN" dirty="0" err="1" smtClean="0">
                <a:sym typeface="Wingdings" panose="05000000000000000000" pitchFamily="2" charset="2"/>
              </a:rPr>
              <a:t>o_char</a:t>
            </a:r>
            <a:r>
              <a:rPr lang="en-IN" dirty="0" smtClean="0">
                <a:sym typeface="Wingdings" panose="05000000000000000000" pitchFamily="2" charset="2"/>
              </a:rPr>
              <a:t> 3)</a:t>
            </a:r>
            <a:r>
              <a:rPr lang="en-IN" dirty="0" err="1" smtClean="0">
                <a:sym typeface="Wingdings" panose="05000000000000000000" pitchFamily="2" charset="2"/>
              </a:rPr>
              <a:t>To_number</a:t>
            </a:r>
            <a:endParaRPr lang="en-IN" dirty="0" smtClean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Nested functions: </a:t>
            </a:r>
            <a:r>
              <a:rPr lang="en-IN" dirty="0" smtClean="0">
                <a:sym typeface="Wingdings" panose="05000000000000000000" pitchFamily="2" charset="2"/>
              </a:rPr>
              <a:t>The function which is written inside another function.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Ex:- select </a:t>
            </a:r>
            <a:r>
              <a:rPr lang="en-IN" dirty="0" err="1" smtClean="0">
                <a:sym typeface="Wingdings" panose="05000000000000000000" pitchFamily="2" charset="2"/>
              </a:rPr>
              <a:t>last_name,upper</a:t>
            </a:r>
            <a:r>
              <a:rPr lang="en-IN" dirty="0" smtClean="0">
                <a:sym typeface="Wingdings" panose="05000000000000000000" pitchFamily="2" charset="2"/>
              </a:rPr>
              <a:t>(</a:t>
            </a:r>
            <a:r>
              <a:rPr lang="en-IN" dirty="0" err="1" smtClean="0">
                <a:sym typeface="Wingdings" panose="05000000000000000000" pitchFamily="2" charset="2"/>
              </a:rPr>
              <a:t>concat</a:t>
            </a:r>
            <a:r>
              <a:rPr lang="en-IN" dirty="0" smtClean="0">
                <a:sym typeface="Wingdings" panose="05000000000000000000" pitchFamily="2" charset="2"/>
              </a:rPr>
              <a:t>(</a:t>
            </a:r>
            <a:r>
              <a:rPr lang="en-IN" dirty="0" err="1" smtClean="0">
                <a:sym typeface="Wingdings" panose="05000000000000000000" pitchFamily="2" charset="2"/>
              </a:rPr>
              <a:t>substr</a:t>
            </a:r>
            <a:r>
              <a:rPr lang="en-IN" dirty="0" smtClean="0">
                <a:sym typeface="Wingdings" panose="05000000000000000000" pitchFamily="2" charset="2"/>
              </a:rPr>
              <a:t>(last_name,1,3),’_</a:t>
            </a:r>
            <a:r>
              <a:rPr lang="en-IN" dirty="0" err="1" smtClean="0">
                <a:sym typeface="Wingdings" panose="05000000000000000000" pitchFamily="2" charset="2"/>
              </a:rPr>
              <a:t>devara</a:t>
            </a:r>
            <a:r>
              <a:rPr lang="en-IN" dirty="0" smtClean="0">
                <a:sym typeface="Wingdings" panose="05000000000000000000" pitchFamily="2" charset="2"/>
              </a:rPr>
              <a:t>’) from employees;</a:t>
            </a:r>
          </a:p>
          <a:p>
            <a:r>
              <a:rPr lang="en-IN" b="1" dirty="0" smtClean="0">
                <a:sym typeface="Wingdings" panose="05000000000000000000" pitchFamily="2" charset="2"/>
              </a:rPr>
              <a:t>Genera</a:t>
            </a:r>
            <a:r>
              <a:rPr lang="en-IN" dirty="0" smtClean="0">
                <a:sym typeface="Wingdings" panose="05000000000000000000" pitchFamily="2" charset="2"/>
              </a:rPr>
              <a:t>l NVL-convert null value to actual value.</a:t>
            </a:r>
          </a:p>
          <a:p>
            <a:r>
              <a:rPr lang="en-IN" b="1" dirty="0" smtClean="0"/>
              <a:t>Conditional expression : </a:t>
            </a:r>
            <a:r>
              <a:rPr lang="en-IN" dirty="0" smtClean="0"/>
              <a:t>provide the use of IF-THEN-ELSE logic with a SQL statement.</a:t>
            </a:r>
          </a:p>
          <a:p>
            <a:r>
              <a:rPr lang="en-IN" b="1" dirty="0" smtClean="0"/>
              <a:t>Aggregate functions(Multi row functions): </a:t>
            </a:r>
            <a:r>
              <a:rPr lang="en-IN" dirty="0" smtClean="0"/>
              <a:t>1)</a:t>
            </a:r>
            <a:r>
              <a:rPr lang="en-IN" dirty="0" err="1" smtClean="0"/>
              <a:t>avg</a:t>
            </a:r>
            <a:r>
              <a:rPr lang="en-IN" dirty="0" smtClean="0"/>
              <a:t> 2)max3)min4)count5)</a:t>
            </a:r>
            <a:r>
              <a:rPr lang="en-IN" dirty="0" err="1" smtClean="0"/>
              <a:t>stddev</a:t>
            </a:r>
            <a:r>
              <a:rPr lang="en-IN" dirty="0" smtClean="0"/>
              <a:t> 6)sum 7)Variance</a:t>
            </a:r>
            <a:endParaRPr lang="en-IN" dirty="0"/>
          </a:p>
          <a:p>
            <a:r>
              <a:rPr lang="en-IN" dirty="0" smtClean="0"/>
              <a:t>Syntax:-1)select </a:t>
            </a:r>
            <a:r>
              <a:rPr lang="en-IN" dirty="0" err="1" smtClean="0"/>
              <a:t>avg</a:t>
            </a:r>
            <a:r>
              <a:rPr lang="en-IN" dirty="0" smtClean="0"/>
              <a:t>(salary) from employees;</a:t>
            </a:r>
          </a:p>
          <a:p>
            <a:r>
              <a:rPr lang="en-IN" dirty="0"/>
              <a:t> </a:t>
            </a:r>
            <a:r>
              <a:rPr lang="en-IN" dirty="0" smtClean="0"/>
              <a:t>             2)select count(*) from employees;</a:t>
            </a:r>
          </a:p>
          <a:p>
            <a:r>
              <a:rPr lang="en-IN" b="1" dirty="0" smtClean="0"/>
              <a:t>JOINS: </a:t>
            </a:r>
            <a:r>
              <a:rPr lang="en-GB" dirty="0" smtClean="0"/>
              <a:t>a join </a:t>
            </a:r>
            <a:r>
              <a:rPr lang="en-GB" dirty="0"/>
              <a:t>clause is used to combine rows from two or more </a:t>
            </a:r>
            <a:r>
              <a:rPr lang="en-GB" dirty="0" smtClean="0"/>
              <a:t>tables.</a:t>
            </a:r>
          </a:p>
          <a:p>
            <a:r>
              <a:rPr lang="en-GB" dirty="0"/>
              <a:t> </a:t>
            </a:r>
            <a:r>
              <a:rPr lang="en-GB" dirty="0" smtClean="0"/>
              <a:t>           types of join</a:t>
            </a:r>
            <a:r>
              <a:rPr lang="en-GB" dirty="0" smtClean="0">
                <a:sym typeface="Wingdings" panose="05000000000000000000" pitchFamily="2" charset="2"/>
              </a:rPr>
              <a:t>1)natural join 2)inner join 3)self join 4)outer join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1)left outer join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2)right outer join 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3)full join</a:t>
            </a:r>
          </a:p>
          <a:p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smtClean="0">
                <a:sym typeface="Wingdings" panose="05000000000000000000" pitchFamily="2" charset="2"/>
              </a:rPr>
              <a:t>                                                                                  </a:t>
            </a:r>
          </a:p>
          <a:p>
            <a:endParaRPr lang="en-IN" dirty="0" smtClean="0"/>
          </a:p>
          <a:p>
            <a:r>
              <a:rPr lang="en-IN" dirty="0" smtClean="0"/>
              <a:t> 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4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xmlns="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xmlns="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xmlns="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02" y="364651"/>
            <a:ext cx="11260278" cy="713216"/>
          </a:xfrm>
        </p:spPr>
        <p:txBody>
          <a:bodyPr vert="horz" anchor="ctr"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3| My takeaways</a:t>
            </a:r>
            <a:endParaRPr lang="en-IN" sz="44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34665" y="1261638"/>
            <a:ext cx="6151197" cy="4486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782765" y="1261638"/>
            <a:ext cx="5123312" cy="44869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668065" y="1840375"/>
            <a:ext cx="4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1307938" y="1540014"/>
            <a:ext cx="315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SUB QUERIES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307938" y="1968596"/>
            <a:ext cx="478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MULTIROW SUB QUERIES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307938" y="2485549"/>
            <a:ext cx="3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PL/SQL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307938" y="2972586"/>
            <a:ext cx="348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BLOCK TYPES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307938" y="3459623"/>
            <a:ext cx="415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LOOPS</a:t>
            </a:r>
            <a:endParaRPr lang="en-IN" dirty="0"/>
          </a:p>
        </p:txBody>
      </p:sp>
      <p:pic>
        <p:nvPicPr>
          <p:cNvPr id="4126" name="Picture 30" descr="What is PL/SQ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668" y="2150252"/>
            <a:ext cx="4729506" cy="219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xmlns="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8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xmlns="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xmlns="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046" y="141533"/>
            <a:ext cx="11792126" cy="6946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SUB QUERIES</a:t>
            </a:r>
            <a:r>
              <a:rPr lang="en-IN" dirty="0" smtClean="0"/>
              <a:t>:A query with in the another query  then it is said to be a sub query. Better to use subquery inside the parenthesis.</a:t>
            </a:r>
          </a:p>
          <a:p>
            <a:r>
              <a:rPr lang="en-IN" dirty="0" smtClean="0"/>
              <a:t>Ex:- select max(salary) from employees where salary&lt;(select max(salary) from employees)</a:t>
            </a:r>
          </a:p>
          <a:p>
            <a:endParaRPr lang="en-IN" dirty="0" smtClean="0"/>
          </a:p>
          <a:p>
            <a:r>
              <a:rPr lang="en-IN" b="1" dirty="0" smtClean="0"/>
              <a:t>Multi-row </a:t>
            </a:r>
            <a:r>
              <a:rPr lang="en-IN" b="1" dirty="0"/>
              <a:t>S</a:t>
            </a:r>
            <a:r>
              <a:rPr lang="en-IN" b="1" dirty="0" smtClean="0"/>
              <a:t>ubqueries: </a:t>
            </a:r>
            <a:r>
              <a:rPr lang="en-IN" dirty="0" smtClean="0"/>
              <a:t>1)IN 2)ANY 3)ALL</a:t>
            </a:r>
          </a:p>
          <a:p>
            <a:r>
              <a:rPr lang="en-IN" b="1" dirty="0" smtClean="0"/>
              <a:t>PL/SQL: </a:t>
            </a:r>
            <a:r>
              <a:rPr lang="en-IN" dirty="0" smtClean="0"/>
              <a:t>PL/SQL stands for procedural language extension to SQL.</a:t>
            </a:r>
          </a:p>
          <a:p>
            <a:endParaRPr lang="en-IN" dirty="0" smtClean="0"/>
          </a:p>
          <a:p>
            <a:r>
              <a:rPr lang="en-IN" b="1" dirty="0" smtClean="0"/>
              <a:t>Block types:- </a:t>
            </a:r>
            <a:r>
              <a:rPr lang="en-IN" dirty="0" smtClean="0"/>
              <a:t>1)Anonymous- The block doesn’t have any particular name    </a:t>
            </a:r>
          </a:p>
          <a:p>
            <a:r>
              <a:rPr lang="en-IN" dirty="0" smtClean="0"/>
              <a:t>2)Procedure  - here we give name    </a:t>
            </a:r>
          </a:p>
          <a:p>
            <a:r>
              <a:rPr lang="en-IN" dirty="0" smtClean="0"/>
              <a:t>3)Function- it is same as procedure but here return data type.</a:t>
            </a:r>
          </a:p>
          <a:p>
            <a:endParaRPr lang="en-IN" dirty="0" smtClean="0"/>
          </a:p>
          <a:p>
            <a:r>
              <a:rPr lang="en-IN" b="1" dirty="0" smtClean="0"/>
              <a:t>Scalar datatype: </a:t>
            </a:r>
            <a:r>
              <a:rPr lang="en-IN" dirty="0" smtClean="0"/>
              <a:t>a variable holds a single value.</a:t>
            </a:r>
          </a:p>
          <a:p>
            <a:endParaRPr lang="en-IN" dirty="0" smtClean="0"/>
          </a:p>
          <a:p>
            <a:r>
              <a:rPr lang="en-IN" b="1" dirty="0" smtClean="0"/>
              <a:t>PL/SQL Control Statements: </a:t>
            </a:r>
            <a:r>
              <a:rPr lang="en-GB" dirty="0" smtClean="0"/>
              <a:t>PL/SQL </a:t>
            </a:r>
            <a:r>
              <a:rPr lang="en-GB" dirty="0"/>
              <a:t>has three categories of control </a:t>
            </a:r>
            <a:endParaRPr lang="en-GB" dirty="0" smtClean="0"/>
          </a:p>
          <a:p>
            <a:r>
              <a:rPr lang="en-GB" dirty="0" smtClean="0"/>
              <a:t>statements</a:t>
            </a:r>
            <a:r>
              <a:rPr lang="en-GB" dirty="0"/>
              <a:t>: conditional selection statements, loop </a:t>
            </a:r>
            <a:r>
              <a:rPr lang="en-GB" dirty="0" smtClean="0"/>
              <a:t>statements.</a:t>
            </a:r>
          </a:p>
          <a:p>
            <a:endParaRPr lang="en-GB" dirty="0" smtClean="0"/>
          </a:p>
          <a:p>
            <a:r>
              <a:rPr lang="en-GB" b="1" dirty="0" smtClean="0"/>
              <a:t>Conditional statements</a:t>
            </a:r>
            <a:r>
              <a:rPr lang="en-GB" dirty="0" smtClean="0"/>
              <a:t>:1)IF THEN 2)IF THEN ELSE </a:t>
            </a:r>
          </a:p>
          <a:p>
            <a:r>
              <a:rPr lang="en-GB" dirty="0" smtClean="0"/>
              <a:t>3)IF THEN ELSIF THEN END IF 4)CASE WHEN…..THEN ELSE END </a:t>
            </a:r>
          </a:p>
          <a:p>
            <a:r>
              <a:rPr lang="en-GB" dirty="0" smtClean="0"/>
              <a:t>CASE</a:t>
            </a:r>
            <a:endParaRPr lang="en-IN" dirty="0" smtClean="0"/>
          </a:p>
          <a:p>
            <a:r>
              <a:rPr lang="en-IN" b="1" dirty="0" smtClean="0"/>
              <a:t>LOOP: </a:t>
            </a:r>
            <a:r>
              <a:rPr lang="en-IN" dirty="0" smtClean="0"/>
              <a:t>Loops are used to execute the </a:t>
            </a:r>
            <a:r>
              <a:rPr lang="en-IN" dirty="0" err="1" smtClean="0"/>
              <a:t>no.statements</a:t>
            </a:r>
            <a:r>
              <a:rPr lang="en-IN" dirty="0" smtClean="0"/>
              <a:t> </a:t>
            </a:r>
            <a:r>
              <a:rPr lang="en-IN" dirty="0" err="1" smtClean="0"/>
              <a:t>no.of</a:t>
            </a:r>
            <a:r>
              <a:rPr lang="en-IN" dirty="0" smtClean="0"/>
              <a:t> times as per the application requirements.</a:t>
            </a:r>
          </a:p>
          <a:p>
            <a:r>
              <a:rPr lang="en-IN" dirty="0" smtClean="0"/>
              <a:t>1)Basic loop 2) for loop 3)while loop</a:t>
            </a:r>
          </a:p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</p:txBody>
      </p:sp>
      <p:pic>
        <p:nvPicPr>
          <p:cNvPr id="5155" name="Picture 35" descr="Pl SQL Block Structure. Overview to PL/SQl | by Veeereshkumar | Medium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46" y="1816673"/>
            <a:ext cx="4456154" cy="344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xmlns="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xmlns="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xmlns="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87" y="33423"/>
            <a:ext cx="11348443" cy="1191918"/>
          </a:xfrm>
        </p:spPr>
        <p:txBody>
          <a:bodyPr vert="horz" anchor="ctr"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 |  takeaways </a:t>
            </a:r>
            <a:endParaRPr lang="en-IN" sz="44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62987" y="1307939"/>
            <a:ext cx="5975593" cy="4401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79676" y="1886673"/>
            <a:ext cx="502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Types of Cursors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79676" y="2383836"/>
            <a:ext cx="4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Exceptions 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79676" y="2892102"/>
            <a:ext cx="508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Procedures</a:t>
            </a:r>
            <a:endParaRPr lang="en-IN" b="1" dirty="0"/>
          </a:p>
        </p:txBody>
      </p:sp>
      <p:pic>
        <p:nvPicPr>
          <p:cNvPr id="6174" name="Picture 30" descr="Cursors in PL/SQL | Different Types of Cursors in PL/SQL used in Orac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040" y="1299540"/>
            <a:ext cx="5215387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Props1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ADF44A-8650-472F-B2D9-50E27F0769F7}">
  <ds:schemaRefs>
    <ds:schemaRef ds:uri="d64320fb-f9a3-4131-8206-9d18da17abe9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89eda54-cdc8-4a48-94a2-8f9cf802428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20636</TotalTime>
  <Words>628</Words>
  <Application>Microsoft Office PowerPoint</Application>
  <PresentationFormat>Widescreen</PresentationFormat>
  <Paragraphs>158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Learning 2| My Takeaways</vt:lpstr>
      <vt:lpstr>PowerPoint Presentation</vt:lpstr>
      <vt:lpstr>Learning 3| My takeaways</vt:lpstr>
      <vt:lpstr>PowerPoint Presentation</vt:lpstr>
      <vt:lpstr>Learning 4 |  takeaways </vt:lpstr>
      <vt:lpstr>PowerPoint Presentation</vt:lpstr>
      <vt:lpstr>Learning 5 | Takeaways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Admin</cp:lastModifiedBy>
  <cp:revision>557</cp:revision>
  <dcterms:created xsi:type="dcterms:W3CDTF">2022-01-18T12:35:56Z</dcterms:created>
  <dcterms:modified xsi:type="dcterms:W3CDTF">2025-02-22T05:58:14Z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