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4848" r:id="rId6"/>
    <p:sldId id="2147375597" r:id="rId7"/>
    <p:sldId id="2147375616" r:id="rId8"/>
    <p:sldId id="2147375601" r:id="rId9"/>
    <p:sldId id="2147375617" r:id="rId10"/>
    <p:sldId id="2147375624" r:id="rId11"/>
    <p:sldId id="2147375627" r:id="rId12"/>
    <p:sldId id="2147375628" r:id="rId13"/>
    <p:sldId id="2147375629" r:id="rId14"/>
    <p:sldId id="1633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3462" autoAdjust="0"/>
  </p:normalViewPr>
  <p:slideViewPr>
    <p:cSldViewPr snapToGrid="0">
      <p:cViewPr>
        <p:scale>
          <a:sx n="70" d="100"/>
          <a:sy n="70" d="100"/>
        </p:scale>
        <p:origin x="232" y="84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xmlns="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xmlns="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xmlns="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xmlns="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77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                       </a:t>
            </a:r>
            <a:r>
              <a:rPr lang="en-IN" sz="4400" b="1" i="1" dirty="0" smtClean="0"/>
              <a:t>Conclusion </a:t>
            </a:r>
            <a:r>
              <a:rPr lang="en-IN" sz="4400" b="1" i="1" dirty="0"/>
              <a:t>&amp; Q&amp;A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12057" y="769441"/>
            <a:ext cx="11567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202" y="1088571"/>
            <a:ext cx="11734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/>
              <a:t>"</a:t>
            </a:r>
            <a:r>
              <a:rPr lang="en-GB" sz="2400" b="1" dirty="0"/>
              <a:t>To summarize, our Home Insurance Management System is designed to automate policy management, enhance customer experience, and improve efficiency in claims processing. We are excited to move forward with the development process</a:t>
            </a:r>
            <a:r>
              <a:rPr lang="en-GB" sz="2400" b="1" dirty="0" smtClean="0"/>
              <a:t>.“</a:t>
            </a:r>
          </a:p>
          <a:p>
            <a:endParaRPr lang="en-GB" sz="2400" dirty="0"/>
          </a:p>
          <a:p>
            <a:r>
              <a:rPr lang="en-GB" sz="2400" dirty="0" smtClean="0"/>
              <a:t>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3933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391" y="118872"/>
            <a:ext cx="11562786" cy="1451679"/>
          </a:xfrm>
        </p:spPr>
        <p:txBody>
          <a:bodyPr/>
          <a:lstStyle/>
          <a:p>
            <a:r>
              <a:rPr lang="en-IN" sz="4000" dirty="0"/>
              <a:t>Capstone Project Presentation </a:t>
            </a:r>
            <a:r>
              <a:rPr lang="en-IN" sz="4000" dirty="0" smtClean="0"/>
              <a:t> </a:t>
            </a:r>
          </a:p>
          <a:p>
            <a:r>
              <a:rPr lang="en-IN" sz="4000" dirty="0" smtClean="0"/>
              <a:t>Home </a:t>
            </a:r>
            <a:r>
              <a:rPr lang="en-IN" sz="4000" dirty="0"/>
              <a:t>Insurance Management </a:t>
            </a:r>
            <a:r>
              <a:rPr lang="en-IN" sz="4000" dirty="0"/>
              <a:t>System</a:t>
            </a:r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xmlns="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64320" y="109728"/>
            <a:ext cx="1090788" cy="128016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7242048" y="31089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5714" y="2285886"/>
            <a:ext cx="12787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chemeClr val="bg1"/>
                </a:solidFill>
              </a:rPr>
              <a:t>Java Full Stack Development – First Review</a:t>
            </a:r>
            <a:endParaRPr lang="en-IN" sz="2800" i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57" y="3116883"/>
            <a:ext cx="818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57" y="3976914"/>
            <a:ext cx="2264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8065" y="0"/>
            <a:ext cx="120306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		</a:t>
            </a:r>
            <a:r>
              <a:rPr lang="en-IN" sz="4400" b="1" i="1" dirty="0" smtClean="0"/>
              <a:t>Welcome </a:t>
            </a:r>
            <a:r>
              <a:rPr lang="en-IN" sz="4400" b="1" i="1" dirty="0"/>
              <a:t>&amp; Introduction </a:t>
            </a:r>
            <a:endParaRPr lang="en-GB" sz="4400" b="1" i="1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</a:t>
            </a:r>
            <a:endParaRPr lang="en-GB" dirty="0">
              <a:sym typeface="Wingdings" panose="05000000000000000000" pitchFamily="2" charset="2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98202" y="1030514"/>
            <a:ext cx="11777684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83688" y="1291771"/>
            <a:ext cx="1161802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"Good [morning/afternoon] everyone. We are excited to present the planning phase of our Capstone Project – the Home Insurance Management System. Since we are in </a:t>
            </a:r>
            <a:r>
              <a:rPr lang="en-GB" b="1" dirty="0" smtClean="0"/>
              <a:t> the </a:t>
            </a:r>
            <a:r>
              <a:rPr lang="en-GB" b="1" dirty="0"/>
              <a:t>first week, our focus </a:t>
            </a:r>
            <a:r>
              <a:rPr lang="en-GB" b="1" dirty="0" smtClean="0"/>
              <a:t>is  </a:t>
            </a:r>
            <a:r>
              <a:rPr lang="en-GB" b="1" dirty="0"/>
              <a:t>on defining the project scope, key functionalities, and structuring our development roadmap using Agile methodology</a:t>
            </a:r>
            <a:r>
              <a:rPr lang="en-GB" b="1" dirty="0" smtClean="0"/>
              <a:t>.“</a:t>
            </a:r>
          </a:p>
          <a:p>
            <a:endParaRPr lang="en-GB" b="1" dirty="0"/>
          </a:p>
          <a:p>
            <a:r>
              <a:rPr lang="en-GB" sz="2400" b="1" u="sng" dirty="0"/>
              <a:t>📌 Agenda for Today’s Review</a:t>
            </a:r>
            <a:r>
              <a:rPr lang="en-GB" sz="2400" b="1" u="sng" dirty="0" smtClean="0"/>
              <a:t>:</a:t>
            </a:r>
          </a:p>
          <a:p>
            <a:endParaRPr lang="en-GB" b="1" dirty="0" smtClean="0"/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Introduction  </a:t>
            </a:r>
            <a:r>
              <a:rPr lang="en-IN" b="1" i="1" dirty="0"/>
              <a:t>&amp; Problem </a:t>
            </a:r>
            <a:r>
              <a:rPr lang="en-IN" b="1" i="1" dirty="0" smtClean="0"/>
              <a:t>Statement</a:t>
            </a:r>
            <a:endParaRPr lang="en-IN" b="1" i="1" dirty="0"/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Project Epics</a:t>
            </a:r>
            <a:endParaRPr lang="en-IN" b="1" i="1" dirty="0"/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User Stories</a:t>
            </a:r>
            <a:endParaRPr lang="en-IN" b="1" i="1" dirty="0"/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Sprint </a:t>
            </a:r>
            <a:r>
              <a:rPr lang="en-IN" b="1" i="1" dirty="0"/>
              <a:t>Planning &amp; Milestones </a:t>
            </a:r>
            <a:endParaRPr lang="en-IN" b="1" i="1" dirty="0" smtClean="0"/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Technology </a:t>
            </a:r>
            <a:r>
              <a:rPr lang="en-IN" b="1" i="1" dirty="0"/>
              <a:t>Stack </a:t>
            </a:r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Expected </a:t>
            </a:r>
            <a:r>
              <a:rPr lang="en-IN" b="1" i="1" dirty="0"/>
              <a:t>Outcomes &amp; Success </a:t>
            </a:r>
            <a:r>
              <a:rPr lang="en-IN" b="1" i="1" dirty="0" smtClean="0"/>
              <a:t>Metrics</a:t>
            </a:r>
          </a:p>
          <a:p>
            <a:r>
              <a:rPr lang="en-IN" b="1" i="1" dirty="0" smtClean="0">
                <a:sym typeface="Wingdings" panose="05000000000000000000" pitchFamily="2" charset="2"/>
              </a:rPr>
              <a:t></a:t>
            </a:r>
            <a:r>
              <a:rPr lang="en-IN" b="1" i="1" dirty="0" smtClean="0"/>
              <a:t>Conclusion </a:t>
            </a:r>
            <a:r>
              <a:rPr lang="en-IN" b="1" i="1" dirty="0"/>
              <a:t>&amp; Q&amp;A </a:t>
            </a: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sz="1800" b="1" dirty="0" smtClean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-11612" y="292071"/>
            <a:ext cx="121005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endParaRPr lang="en-GB" b="1" u="sng" dirty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  <a:p>
            <a:endParaRPr lang="en-IN" b="1" u="sng" dirty="0"/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endParaRPr lang="en-GB" dirty="0" smtClean="0"/>
          </a:p>
          <a:p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96343" y="-118411"/>
            <a:ext cx="7271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/>
              <a:t>Problem</a:t>
            </a:r>
            <a:r>
              <a:rPr lang="en-IN" sz="4400" b="1" i="1" dirty="0"/>
              <a:t> Statement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7577" y="651030"/>
            <a:ext cx="11758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202" y="651031"/>
            <a:ext cx="1148739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"Home insurance is essential for protecting properties against damages and financial risks. However, traditional insurance management faces multiple challenges</a:t>
            </a:r>
            <a:r>
              <a:rPr lang="en-GB" b="1" dirty="0" smtClean="0"/>
              <a:t>.“</a:t>
            </a:r>
          </a:p>
          <a:p>
            <a:endParaRPr lang="en-GB" b="1" dirty="0" smtClean="0"/>
          </a:p>
          <a:p>
            <a:r>
              <a:rPr lang="en-GB" sz="2400" b="1" u="sng" dirty="0"/>
              <a:t>Key Challenges in Traditional Home Insurance: </a:t>
            </a:r>
            <a:endParaRPr lang="en-GB" sz="2400" b="1" u="sng" dirty="0" smtClean="0"/>
          </a:p>
          <a:p>
            <a:endParaRPr lang="en-GB" sz="2400" b="1" u="sng" dirty="0"/>
          </a:p>
          <a:p>
            <a:r>
              <a:rPr lang="en-GB" b="1" dirty="0"/>
              <a:t>📌 Manual Paperwork: Policy management, premium calculation, and claims processing are inefficient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 </a:t>
            </a:r>
          </a:p>
          <a:p>
            <a:r>
              <a:rPr lang="en-GB" b="1" dirty="0" smtClean="0"/>
              <a:t>📌 </a:t>
            </a:r>
            <a:r>
              <a:rPr lang="en-GB" b="1" dirty="0"/>
              <a:t>Data Inaccuracy: Manual data entry errors result in policy disputes and claim rejections. </a:t>
            </a:r>
            <a:endParaRPr lang="en-GB" b="1" dirty="0" smtClean="0"/>
          </a:p>
          <a:p>
            <a:endParaRPr lang="en-GB" b="1" dirty="0" smtClean="0"/>
          </a:p>
          <a:p>
            <a:r>
              <a:rPr lang="en-GB" b="1" dirty="0" smtClean="0"/>
              <a:t>📌 </a:t>
            </a:r>
            <a:r>
              <a:rPr lang="en-GB" b="1" dirty="0"/>
              <a:t>Claim Processing Delays: Customers face long waiting times for claim approvals</a:t>
            </a:r>
            <a:r>
              <a:rPr lang="en-GB" b="1" dirty="0" smtClean="0"/>
              <a:t>.</a:t>
            </a:r>
          </a:p>
          <a:p>
            <a:r>
              <a:rPr lang="en-GB" b="1" dirty="0" smtClean="0"/>
              <a:t> </a:t>
            </a:r>
          </a:p>
          <a:p>
            <a:r>
              <a:rPr lang="en-GB" b="1" dirty="0" smtClean="0"/>
              <a:t>📌 </a:t>
            </a:r>
            <a:r>
              <a:rPr lang="en-GB" b="1" dirty="0"/>
              <a:t>Lack of Transparency: Policyholders struggle to track their policies and claim status</a:t>
            </a:r>
            <a:r>
              <a:rPr lang="en-GB" b="1" dirty="0" smtClean="0"/>
              <a:t>.</a:t>
            </a:r>
          </a:p>
          <a:p>
            <a:endParaRPr lang="en-GB" b="1" dirty="0" smtClean="0"/>
          </a:p>
          <a:p>
            <a:r>
              <a:rPr lang="en-GB" b="1" dirty="0"/>
              <a:t>📌 Risk Assessment Challenges: Insurers rely on outdated methods for risk evaluation, affecting premium accuracy. </a:t>
            </a:r>
            <a:endParaRPr lang="en-GB" b="1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smtClean="0"/>
              <a:t>"</a:t>
            </a:r>
            <a:r>
              <a:rPr lang="en-GB" b="1" dirty="0"/>
              <a:t>To address these challenges, we are developing an automated Home Insurance Management System that will streamline operations and enhance efficiency."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xmlns="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46" y="141533"/>
            <a:ext cx="1179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1532"/>
            <a:ext cx="12192000" cy="769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					</a:t>
            </a:r>
            <a:r>
              <a:rPr lang="en-IN" sz="4400" b="1" i="1" dirty="0" smtClean="0"/>
              <a:t>Project </a:t>
            </a:r>
            <a:r>
              <a:rPr lang="en-IN" sz="4400" b="1" i="1" dirty="0"/>
              <a:t>Epics</a:t>
            </a:r>
            <a:endParaRPr lang="en-GB" sz="4400" b="1" i="1" u="sng" dirty="0" smtClean="0"/>
          </a:p>
          <a:p>
            <a:endParaRPr lang="en-GB" dirty="0" smtClean="0"/>
          </a:p>
          <a:p>
            <a:r>
              <a:rPr lang="en-GB" b="1" dirty="0"/>
              <a:t>"An Epic is a high-level feature that will be broken down into smaller tasks. We have identified three major Epics."</a:t>
            </a:r>
          </a:p>
          <a:p>
            <a:endParaRPr lang="en-GB" dirty="0" smtClean="0"/>
          </a:p>
          <a:p>
            <a:r>
              <a:rPr lang="en-GB" b="1" i="1" u="sng" dirty="0"/>
              <a:t>Epic 1: Policy Management </a:t>
            </a:r>
            <a:endParaRPr lang="en-GB" b="1" i="1" u="sng" dirty="0" smtClean="0"/>
          </a:p>
          <a:p>
            <a:r>
              <a:rPr lang="en-GB" dirty="0" smtClean="0"/>
              <a:t>✔️ </a:t>
            </a:r>
            <a:r>
              <a:rPr lang="en-GB" dirty="0"/>
              <a:t>Users can create, update, and cancel insurance policies.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The system will automatically calculate premiums based on property details and risk factors</a:t>
            </a:r>
            <a:r>
              <a:rPr lang="en-GB" dirty="0" smtClean="0"/>
              <a:t>.</a:t>
            </a:r>
          </a:p>
          <a:p>
            <a:endParaRPr lang="en-GB" b="1" i="1" u="sng" dirty="0" smtClean="0"/>
          </a:p>
          <a:p>
            <a:r>
              <a:rPr lang="en-GB" b="1" i="1" u="sng" dirty="0" smtClean="0"/>
              <a:t> </a:t>
            </a:r>
            <a:r>
              <a:rPr lang="en-GB" b="1" i="1" u="sng" dirty="0"/>
              <a:t>Epic 2: Claims Processing </a:t>
            </a:r>
            <a:endParaRPr lang="en-GB" b="1" i="1" u="sng" dirty="0" smtClean="0"/>
          </a:p>
          <a:p>
            <a:r>
              <a:rPr lang="en-GB" dirty="0" smtClean="0"/>
              <a:t>✔️ </a:t>
            </a:r>
            <a:r>
              <a:rPr lang="en-GB" dirty="0"/>
              <a:t>Users can submit claims online and track their status in real time.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The system will streamline the verification and approval process, reducing settlement delays. </a:t>
            </a:r>
            <a:endParaRPr lang="en-GB" dirty="0" smtClean="0"/>
          </a:p>
          <a:p>
            <a:endParaRPr lang="en-GB" dirty="0" smtClean="0"/>
          </a:p>
          <a:p>
            <a:r>
              <a:rPr lang="en-GB" b="1" i="1" u="sng" dirty="0" smtClean="0"/>
              <a:t>Epic </a:t>
            </a:r>
            <a:r>
              <a:rPr lang="en-GB" b="1" i="1" u="sng" dirty="0"/>
              <a:t>3: Customer &amp; Risk Management </a:t>
            </a:r>
            <a:endParaRPr lang="en-GB" b="1" i="1" u="sng" dirty="0" smtClean="0"/>
          </a:p>
          <a:p>
            <a:r>
              <a:rPr lang="en-GB" dirty="0" smtClean="0"/>
              <a:t>✔️ </a:t>
            </a:r>
            <a:r>
              <a:rPr lang="en-GB" dirty="0"/>
              <a:t>A customer dashboard will provide policyholders with access to policy details, claim history, and premium payment status.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AI-powered risk assessment will improve underwriting accuracy and premium calculation. "Now, let’s break these Epics down into specific User Stories</a:t>
            </a:r>
            <a:r>
              <a:rPr lang="en-GB" dirty="0" smtClean="0"/>
              <a:t>.“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14410" y="871722"/>
            <a:ext cx="114873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28016" y="91440"/>
            <a:ext cx="11919473" cy="6296733"/>
          </a:xfrm>
        </p:spPr>
        <p:txBody>
          <a:bodyPr>
            <a:normAutofit fontScale="85000" lnSpcReduction="20000"/>
          </a:bodyPr>
          <a:lstStyle/>
          <a:p>
            <a:pPr fontAlgn="ctr"/>
            <a:endParaRPr lang="en-GB" b="1" dirty="0" smtClean="0"/>
          </a:p>
          <a:p>
            <a:pPr fontAlgn="ctr"/>
            <a:endParaRPr lang="en-GB" dirty="0"/>
          </a:p>
          <a:p>
            <a:endParaRPr lang="en-GB" b="1" dirty="0" smtClean="0"/>
          </a:p>
          <a:p>
            <a:r>
              <a:rPr lang="en-GB" b="1" dirty="0" smtClean="0"/>
              <a:t>"</a:t>
            </a:r>
            <a:r>
              <a:rPr lang="en-GB" b="1" dirty="0"/>
              <a:t>User Stories define the specific actions that users can perform within our system. Each story aligns with a business goal and ensures a user-centric development approach." </a:t>
            </a:r>
            <a:endParaRPr lang="en-IN" b="1" dirty="0">
              <a:sym typeface="Wingdings" panose="05000000000000000000" pitchFamily="2" charset="2"/>
            </a:endParaRPr>
          </a:p>
          <a:p>
            <a:r>
              <a:rPr lang="en-GB" b="1" u="sng" dirty="0"/>
              <a:t>1: Policy Management </a:t>
            </a:r>
            <a:endParaRPr lang="en-GB" b="1" u="sng" dirty="0" smtClean="0"/>
          </a:p>
          <a:p>
            <a:r>
              <a:rPr lang="en-GB" dirty="0" smtClean="0"/>
              <a:t>✔️ </a:t>
            </a:r>
            <a:r>
              <a:rPr lang="en-GB" dirty="0"/>
              <a:t>As a new user, I want to register on the system and log in securely.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As a policyholder, I want to create a new home insurance policy by entering my property details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 </a:t>
            </a:r>
            <a:r>
              <a:rPr lang="en-GB" dirty="0"/>
              <a:t>✔️ As a system, I want to calculate premiums dynamically based on risk factors.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As an admin, I want to update, renew, or cancel policies</a:t>
            </a:r>
            <a:r>
              <a:rPr lang="en-GB" dirty="0" smtClean="0"/>
              <a:t>.</a:t>
            </a:r>
          </a:p>
          <a:p>
            <a:r>
              <a:rPr lang="en-GB" b="1" i="1" u="sng" dirty="0"/>
              <a:t>2: Claims Processing </a:t>
            </a:r>
            <a:endParaRPr lang="en-GB" b="1" i="1" u="sng" dirty="0" smtClean="0"/>
          </a:p>
          <a:p>
            <a:r>
              <a:rPr lang="en-GB" dirty="0" smtClean="0"/>
              <a:t>✔️ </a:t>
            </a:r>
            <a:r>
              <a:rPr lang="en-GB" dirty="0"/>
              <a:t>As a policyholder, I want to submit an insurance claim with supporting documents.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As a system, I want to verify claims based on policy terms and past claim history.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As an insurer, I want to approve or reject claims and notify users.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As a user, I want to track the status of my claim in real time. 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u="sng" dirty="0"/>
              <a:t>3: Customer &amp; Risk Management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✔️ </a:t>
            </a:r>
            <a:r>
              <a:rPr lang="en-GB" dirty="0"/>
              <a:t>As a user, I want a dashboard to check my policy details, premium payment history, and claim status</a:t>
            </a:r>
            <a:r>
              <a:rPr lang="en-GB" dirty="0" smtClean="0"/>
              <a:t>.</a:t>
            </a:r>
          </a:p>
          <a:p>
            <a:r>
              <a:rPr lang="en-GB" dirty="0" smtClean="0"/>
              <a:t>✔️ </a:t>
            </a:r>
            <a:r>
              <a:rPr lang="en-GB" dirty="0"/>
              <a:t>As an insurer, I want AI-powered analytics to assess property risk and adjust premiums</a:t>
            </a:r>
            <a:r>
              <a:rPr lang="en-GB" dirty="0" smtClean="0"/>
              <a:t>.</a:t>
            </a:r>
          </a:p>
          <a:p>
            <a:r>
              <a:rPr lang="en-GB" dirty="0" smtClean="0"/>
              <a:t>✔️ </a:t>
            </a:r>
            <a:r>
              <a:rPr lang="en-GB" dirty="0"/>
              <a:t>As a system, I want to send notifications to users about upcoming renewals and claim updates. "Now, let’s move on to our Sprint Planning</a:t>
            </a:r>
            <a:r>
              <a:rPr lang="en-GB" dirty="0" smtClean="0"/>
              <a:t>."</a:t>
            </a:r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4008" y="91440"/>
            <a:ext cx="11983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					User </a:t>
            </a:r>
            <a:r>
              <a:rPr lang="en-IN" sz="4400" b="1" i="1" dirty="0"/>
              <a:t>Stories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4008" y="860881"/>
            <a:ext cx="11983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0"/>
            <a:ext cx="11686031" cy="6093887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8525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		</a:t>
            </a:r>
            <a:r>
              <a:rPr lang="en-IN" dirty="0"/>
              <a:t> </a:t>
            </a:r>
            <a:r>
              <a:rPr lang="en-IN" dirty="0" smtClean="0"/>
              <a:t>      </a:t>
            </a:r>
            <a:r>
              <a:rPr lang="en-IN" sz="4400" b="1" i="1" dirty="0" smtClean="0"/>
              <a:t>Sprint </a:t>
            </a:r>
            <a:r>
              <a:rPr lang="en-IN" sz="4400" b="1" i="1" dirty="0"/>
              <a:t>Planning &amp; Milestones</a:t>
            </a:r>
            <a:endParaRPr lang="en-IN" sz="4400" b="1" i="1" dirty="0">
              <a:sym typeface="Wingdings" panose="05000000000000000000" pitchFamily="2" charset="2"/>
            </a:endParaRPr>
          </a:p>
          <a:p>
            <a:endParaRPr lang="en-IN" b="1" dirty="0" smtClean="0"/>
          </a:p>
          <a:p>
            <a:r>
              <a:rPr lang="en-IN" b="1" dirty="0"/>
              <a:t>"Since we are following Agile methodology, our project is divided into multiple Sprints, each lasting two weeks." </a:t>
            </a:r>
            <a:endParaRPr lang="en-IN" b="1" dirty="0" smtClean="0"/>
          </a:p>
          <a:p>
            <a:endParaRPr lang="en-IN" b="1" dirty="0" smtClean="0"/>
          </a:p>
          <a:p>
            <a:r>
              <a:rPr lang="en-IN" dirty="0" smtClean="0"/>
              <a:t>📌 </a:t>
            </a:r>
            <a:r>
              <a:rPr lang="en-IN" b="1" i="1" u="sng" dirty="0"/>
              <a:t>Sprint 1 (Weeks </a:t>
            </a:r>
            <a:r>
              <a:rPr lang="en-IN" b="1" i="1" u="sng" dirty="0" smtClean="0"/>
              <a:t>1) </a:t>
            </a:r>
            <a:r>
              <a:rPr lang="en-IN" b="1" i="1" u="sng" dirty="0"/>
              <a:t>– Project Setup &amp; Design </a:t>
            </a:r>
            <a:endParaRPr lang="en-IN" b="1" i="1" u="sng" dirty="0" smtClean="0"/>
          </a:p>
          <a:p>
            <a:r>
              <a:rPr lang="en-IN" dirty="0" smtClean="0"/>
              <a:t>✅ </a:t>
            </a:r>
            <a:r>
              <a:rPr lang="en-IN" dirty="0"/>
              <a:t>Define project scope &amp; finalize requirements.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Design system architecture &amp; database schema.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Create wireframes &amp; UI/UX prototypes. </a:t>
            </a:r>
            <a:endParaRPr lang="en-IN" dirty="0" smtClean="0"/>
          </a:p>
          <a:p>
            <a:r>
              <a:rPr lang="en-IN" dirty="0" smtClean="0"/>
              <a:t>📌 </a:t>
            </a:r>
            <a:r>
              <a:rPr lang="en-IN" b="1" u="sng" dirty="0"/>
              <a:t>Sprint 2 (Weeks 2</a:t>
            </a:r>
            <a:r>
              <a:rPr lang="en-IN" b="1" u="sng" dirty="0" smtClean="0"/>
              <a:t>) </a:t>
            </a:r>
            <a:r>
              <a:rPr lang="en-IN" b="1" u="sng" dirty="0"/>
              <a:t>– Backend Development </a:t>
            </a:r>
            <a:endParaRPr lang="en-IN" b="1" u="sng" dirty="0" smtClean="0"/>
          </a:p>
          <a:p>
            <a:r>
              <a:rPr lang="en-IN" dirty="0" smtClean="0"/>
              <a:t>✅ </a:t>
            </a:r>
            <a:r>
              <a:rPr lang="en-IN" dirty="0"/>
              <a:t>Implement user authentication and role-based access control.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Develop Policy Management module.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Implement API for dynamic premium calculation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📌 </a:t>
            </a:r>
            <a:r>
              <a:rPr lang="en-IN" b="1" i="1" u="sng" dirty="0"/>
              <a:t>Sprint 3 (Weeks 3</a:t>
            </a:r>
            <a:r>
              <a:rPr lang="en-IN" b="1" i="1" u="sng" dirty="0" smtClean="0"/>
              <a:t>) </a:t>
            </a:r>
            <a:r>
              <a:rPr lang="en-IN" b="1" i="1" u="sng" dirty="0"/>
              <a:t>– Claims Processing &amp; Customer Dashboard </a:t>
            </a:r>
            <a:endParaRPr lang="en-IN" b="1" i="1" u="sng" dirty="0" smtClean="0"/>
          </a:p>
          <a:p>
            <a:r>
              <a:rPr lang="en-IN" dirty="0" smtClean="0"/>
              <a:t>✅ </a:t>
            </a:r>
            <a:r>
              <a:rPr lang="en-IN" dirty="0"/>
              <a:t>Develop claim submission &amp; tracking module.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Build customer dashboard with real-time policy &amp; claims view.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Implement email &amp; SMS notification system. </a:t>
            </a:r>
            <a:endParaRPr lang="en-IN" dirty="0" smtClean="0"/>
          </a:p>
          <a:p>
            <a:r>
              <a:rPr lang="en-IN" dirty="0" smtClean="0"/>
              <a:t>📌 </a:t>
            </a:r>
            <a:r>
              <a:rPr lang="en-IN" b="1" u="sng" dirty="0"/>
              <a:t>Sprint 4 (</a:t>
            </a:r>
            <a:r>
              <a:rPr lang="en-IN" b="1" u="sng"/>
              <a:t>Weeks 4</a:t>
            </a:r>
            <a:r>
              <a:rPr lang="en-IN" b="1" u="sng" smtClean="0"/>
              <a:t>) </a:t>
            </a:r>
            <a:r>
              <a:rPr lang="en-IN" b="1" u="sng" dirty="0"/>
              <a:t>– AI-Based Risk Assessment &amp; Final Testing </a:t>
            </a:r>
            <a:endParaRPr lang="en-IN" b="1" u="sng" dirty="0" smtClean="0"/>
          </a:p>
          <a:p>
            <a:r>
              <a:rPr lang="en-IN" dirty="0" smtClean="0"/>
              <a:t>✅ </a:t>
            </a:r>
            <a:r>
              <a:rPr lang="en-IN" dirty="0"/>
              <a:t>Implement AI-powered risk evaluation.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Conduct testing, bug fixes, and UI enhancements.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Deploy the system for user acceptance testing. "Next, let’s discuss the technologies we will be using."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9828" y="769258"/>
            <a:ext cx="12032343" cy="29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1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182880" y="91440"/>
            <a:ext cx="11841479" cy="608474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5227154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98202" y="91440"/>
            <a:ext cx="11759183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dirty="0" smtClean="0"/>
              <a:t>		   </a:t>
            </a:r>
            <a:r>
              <a:rPr lang="en-IN" sz="4400" b="1" i="1" dirty="0" smtClean="0"/>
              <a:t>Technology Stack</a:t>
            </a:r>
          </a:p>
          <a:p>
            <a:endParaRPr lang="en-GB" sz="4400" b="1" i="1" u="sng" dirty="0">
              <a:sym typeface="Wingdings" panose="05000000000000000000" pitchFamily="2" charset="2"/>
            </a:endParaRPr>
          </a:p>
          <a:p>
            <a:r>
              <a:rPr lang="en-IN" b="1" i="1" u="sng" dirty="0" smtClean="0"/>
              <a:t>Frontend </a:t>
            </a:r>
            <a:r>
              <a:rPr lang="en-IN" b="1" i="1" u="sng" dirty="0"/>
              <a:t>Technologies: </a:t>
            </a:r>
            <a:endParaRPr lang="en-IN" b="1" i="1" u="sng" dirty="0" smtClean="0"/>
          </a:p>
          <a:p>
            <a:r>
              <a:rPr lang="en-IN" dirty="0" smtClean="0"/>
              <a:t>✅ </a:t>
            </a:r>
            <a:r>
              <a:rPr lang="en-IN" dirty="0"/>
              <a:t>React.js for a dynamic user interface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Bootstrap &amp; Material UI for styling </a:t>
            </a:r>
            <a:endParaRPr lang="en-IN" dirty="0" smtClean="0"/>
          </a:p>
          <a:p>
            <a:r>
              <a:rPr lang="en-IN" b="1" i="1" u="sng" dirty="0" smtClean="0"/>
              <a:t>Backend </a:t>
            </a:r>
            <a:r>
              <a:rPr lang="en-IN" b="1" i="1" u="sng" dirty="0"/>
              <a:t>Technologies: </a:t>
            </a:r>
            <a:endParaRPr lang="en-IN" b="1" i="1" u="sng" dirty="0" smtClean="0"/>
          </a:p>
          <a:p>
            <a:r>
              <a:rPr lang="en-IN" dirty="0" smtClean="0"/>
              <a:t>✅ </a:t>
            </a:r>
            <a:r>
              <a:rPr lang="en-IN" dirty="0"/>
              <a:t>Java Spring Boot for business logic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RESTful APIs for seamless data communication </a:t>
            </a:r>
            <a:endParaRPr lang="en-IN" dirty="0" smtClean="0"/>
          </a:p>
          <a:p>
            <a:r>
              <a:rPr lang="en-IN" b="1" i="1" u="sng" dirty="0" smtClean="0"/>
              <a:t>Database</a:t>
            </a:r>
            <a:r>
              <a:rPr lang="en-IN" dirty="0"/>
              <a:t>: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MySQL for structured data storage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Firebase for real-time notifications </a:t>
            </a:r>
            <a:endParaRPr lang="en-IN" dirty="0" smtClean="0"/>
          </a:p>
          <a:p>
            <a:r>
              <a:rPr lang="en-IN" b="1" i="1" u="sng" dirty="0" smtClean="0"/>
              <a:t>Security </a:t>
            </a:r>
            <a:r>
              <a:rPr lang="en-IN" b="1" i="1" u="sng" dirty="0"/>
              <a:t>&amp; Authentication: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Spring Security &amp; JWT for authentication </a:t>
            </a:r>
            <a:endParaRPr lang="en-IN" dirty="0" smtClean="0"/>
          </a:p>
          <a:p>
            <a:r>
              <a:rPr lang="en-IN" dirty="0" smtClean="0"/>
              <a:t>✅ </a:t>
            </a:r>
            <a:r>
              <a:rPr lang="en-IN" dirty="0"/>
              <a:t>HTTPS encryption for secure </a:t>
            </a:r>
            <a:r>
              <a:rPr lang="en-IN" dirty="0" smtClean="0"/>
              <a:t>transactions</a:t>
            </a:r>
            <a:endParaRPr lang="en-GB" b="1" u="sng" dirty="0" smtClean="0">
              <a:sym typeface="Wingdings" panose="05000000000000000000" pitchFamily="2" charset="2"/>
            </a:endParaRPr>
          </a:p>
          <a:p>
            <a:r>
              <a:rPr lang="en-GB" b="1" i="1" u="sng" dirty="0" smtClean="0"/>
              <a:t>DevOps </a:t>
            </a:r>
            <a:r>
              <a:rPr lang="en-GB" b="1" i="1" u="sng" dirty="0"/>
              <a:t>&amp; Deployment: </a:t>
            </a:r>
            <a:endParaRPr lang="en-GB" b="1" i="1" u="sng" dirty="0" smtClean="0"/>
          </a:p>
          <a:p>
            <a:r>
              <a:rPr lang="en-GB" dirty="0" smtClean="0"/>
              <a:t>✅ </a:t>
            </a:r>
            <a:r>
              <a:rPr lang="en-GB" dirty="0"/>
              <a:t>AWS/Firebase for cloud deployment </a:t>
            </a:r>
            <a:endParaRPr lang="en-GB" dirty="0" smtClean="0"/>
          </a:p>
          <a:p>
            <a:r>
              <a:rPr lang="en-GB" dirty="0" smtClean="0"/>
              <a:t>✅ </a:t>
            </a:r>
            <a:r>
              <a:rPr lang="en-GB" dirty="0"/>
              <a:t>GitHub &amp; Docker for version control &amp; CI/CD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"</a:t>
            </a:r>
            <a:r>
              <a:rPr lang="en-GB" dirty="0"/>
              <a:t>Now, let’s move to the expected outcomes of our project."</a:t>
            </a:r>
            <a:endParaRPr lang="en-GB" b="1" u="sng" dirty="0" smtClean="0">
              <a:sym typeface="Wingdings" panose="05000000000000000000" pitchFamily="2" charset="2"/>
            </a:endParaRPr>
          </a:p>
          <a:p>
            <a:endParaRPr lang="en-GB" b="1" u="sng" dirty="0">
              <a:sym typeface="Wingdings" panose="05000000000000000000" pitchFamily="2" charset="2"/>
            </a:endParaRPr>
          </a:p>
          <a:p>
            <a:endParaRPr lang="en-GB" b="1" u="sng" dirty="0" smtClean="0">
              <a:sym typeface="Wingdings" panose="05000000000000000000" pitchFamily="2" charset="2"/>
            </a:endParaRPr>
          </a:p>
          <a:p>
            <a:endParaRPr lang="en-IN" b="1" u="sng" dirty="0" smtClean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  <a:p>
            <a:endParaRPr lang="en-IN" b="1" u="sng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63019" y="870857"/>
            <a:ext cx="11341463" cy="43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07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1600" y="23204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 smtClean="0"/>
              <a:t>                    Expected </a:t>
            </a:r>
            <a:r>
              <a:rPr lang="en-IN" sz="4400" b="1" i="1" dirty="0"/>
              <a:t>Outcomes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016000"/>
            <a:ext cx="12032343" cy="14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1030514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/>
          </a:p>
          <a:p>
            <a:endParaRPr lang="en-IN" b="1" dirty="0" smtClean="0"/>
          </a:p>
          <a:p>
            <a:r>
              <a:rPr lang="en-IN" b="1" dirty="0" smtClean="0"/>
              <a:t>🎯 </a:t>
            </a:r>
            <a:r>
              <a:rPr lang="en-IN" b="1" dirty="0"/>
              <a:t>Automated Policy Management</a:t>
            </a:r>
            <a:r>
              <a:rPr lang="en-IN" dirty="0"/>
              <a:t> – Users can create and manage policies effortlessly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b="1" dirty="0" smtClean="0"/>
              <a:t>🎯 </a:t>
            </a:r>
            <a:r>
              <a:rPr lang="en-IN" b="1" dirty="0"/>
              <a:t>Faster Claim Settlements</a:t>
            </a:r>
            <a:r>
              <a:rPr lang="en-IN" dirty="0"/>
              <a:t> – Digital claims processing ensures quicker approvals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</a:p>
          <a:p>
            <a:r>
              <a:rPr lang="en-IN" b="1" dirty="0" smtClean="0"/>
              <a:t>🎯 </a:t>
            </a:r>
            <a:r>
              <a:rPr lang="en-IN" b="1" dirty="0"/>
              <a:t>Improved Customer Experience </a:t>
            </a:r>
            <a:r>
              <a:rPr lang="en-IN" dirty="0"/>
              <a:t>– Policyholders can access real-time updates and notifications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</a:p>
          <a:p>
            <a:r>
              <a:rPr lang="en-IN" b="1" dirty="0" smtClean="0"/>
              <a:t>🎯 </a:t>
            </a:r>
            <a:r>
              <a:rPr lang="en-IN" b="1" dirty="0"/>
              <a:t>Better Risk Management </a:t>
            </a:r>
            <a:r>
              <a:rPr lang="en-IN" dirty="0"/>
              <a:t>– AI-driven risk assessment provides more accurate premium pricing. </a:t>
            </a:r>
            <a:endParaRPr lang="en-IN" dirty="0" smtClean="0"/>
          </a:p>
          <a:p>
            <a:endParaRPr lang="en-IN" b="1" i="1" u="sng" dirty="0" smtClean="0"/>
          </a:p>
          <a:p>
            <a:endParaRPr lang="en-IN" b="1" i="1" u="sng" dirty="0" smtClean="0"/>
          </a:p>
          <a:p>
            <a:r>
              <a:rPr lang="en-IN" b="1" i="1" u="sng" dirty="0" smtClean="0"/>
              <a:t>Success </a:t>
            </a:r>
            <a:r>
              <a:rPr lang="en-IN" b="1" i="1" u="sng" dirty="0"/>
              <a:t>Metrics</a:t>
            </a:r>
            <a:r>
              <a:rPr lang="en-IN" b="1" i="1" u="sng" dirty="0" smtClean="0"/>
              <a:t>:</a:t>
            </a:r>
          </a:p>
          <a:p>
            <a:r>
              <a:rPr lang="en-IN" b="1" i="1" u="sng" dirty="0" smtClean="0"/>
              <a:t> </a:t>
            </a:r>
          </a:p>
          <a:p>
            <a:r>
              <a:rPr lang="en-IN" b="1" dirty="0" smtClean="0"/>
              <a:t>✅ </a:t>
            </a:r>
            <a:r>
              <a:rPr lang="en-IN" b="1" dirty="0"/>
              <a:t>Process Efficiency </a:t>
            </a:r>
            <a:r>
              <a:rPr lang="en-IN" dirty="0"/>
              <a:t>– Reduction in policy &amp; claim processing time</a:t>
            </a:r>
            <a:r>
              <a:rPr lang="en-IN" dirty="0" smtClean="0"/>
              <a:t>.</a:t>
            </a:r>
            <a:endParaRPr lang="en-IN" dirty="0"/>
          </a:p>
          <a:p>
            <a:r>
              <a:rPr lang="en-GB" b="1" dirty="0" smtClean="0"/>
              <a:t>✅Data </a:t>
            </a:r>
            <a:r>
              <a:rPr lang="en-GB" b="1" dirty="0"/>
              <a:t>Accuracy </a:t>
            </a:r>
            <a:r>
              <a:rPr lang="en-GB" dirty="0"/>
              <a:t>– Fewer manual errors in policies and claims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✅ </a:t>
            </a:r>
            <a:r>
              <a:rPr lang="en-GB" b="1" dirty="0"/>
              <a:t>Customer Satisfaction </a:t>
            </a:r>
            <a:r>
              <a:rPr lang="en-GB" dirty="0"/>
              <a:t>– Higher retention due to transparency and faster processing. </a:t>
            </a:r>
            <a:endParaRPr lang="en-GB" dirty="0" smtClean="0"/>
          </a:p>
          <a:p>
            <a:r>
              <a:rPr lang="en-GB" b="1" dirty="0" smtClean="0"/>
              <a:t>✅ </a:t>
            </a:r>
            <a:r>
              <a:rPr lang="en-GB" b="1" dirty="0"/>
              <a:t>Security &amp; Compliance </a:t>
            </a:r>
            <a:r>
              <a:rPr lang="en-GB" dirty="0"/>
              <a:t>– Ensuring adherence to data protection laws.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4">
    <a:dk1>
      <a:sysClr val="windowText" lastClr="000000"/>
    </a:dk1>
    <a:lt1>
      <a:sysClr val="window" lastClr="FFFFFF"/>
    </a:lt1>
    <a:dk2>
      <a:srgbClr val="2E4552"/>
    </a:dk2>
    <a:lt2>
      <a:srgbClr val="E7E6E6"/>
    </a:lt2>
    <a:accent1>
      <a:srgbClr val="FF6600"/>
    </a:accent1>
    <a:accent2>
      <a:srgbClr val="F78E47"/>
    </a:accent2>
    <a:accent3>
      <a:srgbClr val="FEA655"/>
    </a:accent3>
    <a:accent4>
      <a:srgbClr val="F8CBAD"/>
    </a:accent4>
    <a:accent5>
      <a:srgbClr val="767171"/>
    </a:accent5>
    <a:accent6>
      <a:srgbClr val="404040"/>
    </a:accent6>
    <a:hlink>
      <a:srgbClr val="FF6600"/>
    </a:hlink>
    <a:folHlink>
      <a:srgbClr val="90947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ADF44A-8650-472F-B2D9-50E27F0769F7}">
  <ds:schemaRefs>
    <ds:schemaRef ds:uri="d64320fb-f9a3-4131-8206-9d18da17abe9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489eda54-cdc8-4a48-94a2-8f9cf802428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22179</TotalTime>
  <Words>661</Words>
  <Application>Microsoft Office PowerPoint</Application>
  <PresentationFormat>Widescreen</PresentationFormat>
  <Paragraphs>221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858</cp:revision>
  <dcterms:created xsi:type="dcterms:W3CDTF">2022-01-18T12:35:56Z</dcterms:created>
  <dcterms:modified xsi:type="dcterms:W3CDTF">2025-04-18T17:18:43Z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