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809" r:id="rId2"/>
  </p:sldMasterIdLst>
  <p:notesMasterIdLst>
    <p:notesMasterId r:id="rId5"/>
  </p:notesMasterIdLst>
  <p:sldIdLst>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2182" autoAdjust="0"/>
  </p:normalViewPr>
  <p:slideViewPr>
    <p:cSldViewPr snapToGrid="0" snapToObjects="1">
      <p:cViewPr varScale="1">
        <p:scale>
          <a:sx n="58" d="100"/>
          <a:sy n="58" d="100"/>
        </p:scale>
        <p:origin x="420" y="6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BF1AC7-6707-47B6-9449-39178F93CFA9}" type="datetimeFigureOut">
              <a:rPr lang="en-IN" smtClean="0"/>
              <a:t>22-09-2024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9D4AFB-1329-422A-A9D3-A0875453C729}" type="slidenum">
              <a:rPr lang="en-IN" smtClean="0"/>
              <a:t>‹#›</a:t>
            </a:fld>
            <a:endParaRPr lang="en-IN"/>
          </a:p>
        </p:txBody>
      </p:sp>
    </p:spTree>
    <p:extLst>
      <p:ext uri="{BB962C8B-B14F-4D97-AF65-F5344CB8AC3E}">
        <p14:creationId xmlns:p14="http://schemas.microsoft.com/office/powerpoint/2010/main" val="4055929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lang="en-US" sz="1400" dirty="0" smtClean="0">
                <a:solidFill>
                  <a:srgbClr val="00B0F0"/>
                </a:solidFill>
              </a:rPr>
              <a:t>Notes :-</a:t>
            </a:r>
          </a:p>
          <a:p>
            <a:pPr marL="171450" indent="-171450">
              <a:buFont typeface="Arial" panose="020B0604020202020204" pitchFamily="34" charset="0"/>
              <a:buChar char="•"/>
            </a:pPr>
            <a:r>
              <a:rPr lang="en-US" dirty="0" smtClean="0">
                <a:solidFill>
                  <a:srgbClr val="00B0F0"/>
                </a:solidFill>
              </a:rPr>
              <a:t>Female had total count 1.85 thousand out of 4.02 thousand and rest were Male  </a:t>
            </a:r>
          </a:p>
          <a:p>
            <a:pPr marL="171450" indent="-171450">
              <a:buFont typeface="Arial" panose="020B0604020202020204" pitchFamily="34" charset="0"/>
              <a:buChar char="•"/>
            </a:pPr>
            <a:r>
              <a:rPr lang="en-US" dirty="0" smtClean="0">
                <a:solidFill>
                  <a:srgbClr val="00B0F0"/>
                </a:solidFill>
              </a:rPr>
              <a:t>At 78.01 Million, White Collar had the highest total Balance and was 94.08% higher than Other, which had the lowest total Balance at 40.22 Million.﻿</a:t>
            </a:r>
          </a:p>
          <a:p>
            <a:pPr marL="171450" indent="-171450">
              <a:buFont typeface="Arial" panose="020B0604020202020204" pitchFamily="34" charset="0"/>
              <a:buChar char="•"/>
            </a:pPr>
            <a:r>
              <a:rPr lang="en-US" dirty="0" smtClean="0">
                <a:solidFill>
                  <a:srgbClr val="00B0F0"/>
                </a:solidFill>
              </a:rPr>
              <a:t>White Collar had the highest total Balance at 78.01 Million, followed by Blue Collar at 41.33 Million and Other at 40.22 Million.</a:t>
            </a:r>
          </a:p>
          <a:p>
            <a:pPr marL="171450" indent="-171450">
              <a:buFont typeface="Arial" panose="020B0604020202020204" pitchFamily="34" charset="0"/>
              <a:buChar char="•"/>
            </a:pPr>
            <a:r>
              <a:rPr lang="en-US" dirty="0" smtClean="0">
                <a:solidFill>
                  <a:srgbClr val="00B0F0"/>
                </a:solidFill>
              </a:rPr>
              <a:t>White Collar accounted for 48.91% of total Balance.</a:t>
            </a:r>
          </a:p>
          <a:p>
            <a:pPr marL="171450" indent="-171450">
              <a:buFont typeface="Arial" panose="020B0604020202020204" pitchFamily="34" charset="0"/>
              <a:buChar char="•"/>
            </a:pPr>
            <a:r>
              <a:rPr lang="en-US" dirty="0" smtClean="0">
                <a:solidFill>
                  <a:srgbClr val="00B0F0"/>
                </a:solidFill>
              </a:rPr>
              <a:t>﻿White Collar had 78.01 Million total Balance, Blue Collar had 41.33 Million, and Other had 40.22 Million.</a:t>
            </a:r>
            <a:endParaRPr dirty="0">
              <a:solidFill>
                <a:srgbClr val="00B0F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lang="en-US" sz="1600" dirty="0" smtClean="0"/>
              <a:t>Notes :-</a:t>
            </a:r>
            <a:endParaRPr lang="en-US" dirty="0" smtClean="0"/>
          </a:p>
          <a:p>
            <a:pPr marL="171450" indent="-171450">
              <a:buFont typeface="Arial" panose="020B0604020202020204" pitchFamily="34" charset="0"/>
              <a:buChar char="•"/>
            </a:pPr>
            <a:r>
              <a:rPr lang="en-US" dirty="0" smtClean="0"/>
              <a:t>At 1.68 Million, Yvonne had the highest total Balance and was 29.74% higher than Andrea, which had the lowest total Balance at 1.29 Million.﻿</a:t>
            </a:r>
          </a:p>
          <a:p>
            <a:pPr marL="171450" indent="-171450">
              <a:buFont typeface="Arial" panose="020B0604020202020204" pitchFamily="34" charset="0"/>
              <a:buChar char="•"/>
            </a:pPr>
            <a:r>
              <a:rPr lang="en-US" dirty="0" smtClean="0"/>
              <a:t>﻿Yvonne accounted for 24.23% of total Balance.</a:t>
            </a:r>
          </a:p>
          <a:p>
            <a:pPr marL="171450" indent="-171450">
              <a:buFont typeface="Arial" panose="020B0604020202020204" pitchFamily="34" charset="0"/>
              <a:buChar char="•"/>
            </a:pPr>
            <a:r>
              <a:rPr lang="en-US" dirty="0" smtClean="0"/>
              <a:t>Across all 5 Name, total Balance ranged from 1.29 Million to 1.68 Million.</a:t>
            </a:r>
          </a:p>
          <a:p>
            <a:pPr marL="171450" indent="-171450">
              <a:buFont typeface="Arial" panose="020B0604020202020204" pitchFamily="34" charset="0"/>
              <a:buChar char="•"/>
            </a:pPr>
            <a:r>
              <a:rPr lang="en-US" dirty="0" smtClean="0"/>
              <a:t>Total Balance trended up, resulting in a 1,433.31% increase between January 2015 and December 2015.﻿</a:t>
            </a:r>
          </a:p>
          <a:p>
            <a:pPr marL="171450" indent="-171450">
              <a:buFont typeface="Arial" panose="020B0604020202020204" pitchFamily="34" charset="0"/>
              <a:buChar char="•"/>
            </a:pPr>
            <a:r>
              <a:rPr lang="en-US" dirty="0" smtClean="0"/>
              <a:t>Total Balance for Female started trending up on January 2015, rising by 1,433.31% (9.56 Million) in 11 months.﻿</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27ED9C8-F09A-4D9E-BEC0-4725162E21FF}" type="datetimeFigureOut">
              <a:rPr lang="en-US" smtClean="0"/>
              <a:t>9/22/2024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81820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215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609915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27ED9C8-F09A-4D9E-BEC0-4725162E21FF}"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11046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7ED9C8-F09A-4D9E-BEC0-4725162E21FF}" type="datetimeFigureOut">
              <a:rPr lang="en-US" smtClean="0"/>
              <a:t>9/22/2024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0291517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27ED9C8-F09A-4D9E-BEC0-4725162E21FF}" type="datetimeFigureOut">
              <a:rPr lang="en-US" smtClean="0"/>
              <a:t>9/22/2024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6130880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9/22/2024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846789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933011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6245932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8816919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7079921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466625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339735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27ED9C8-F09A-4D9E-BEC0-4725162E21FF}" type="datetimeFigureOut">
              <a:rPr lang="en-US" smtClean="0"/>
              <a:t>9/22/2024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6082105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27ED9C8-F09A-4D9E-BEC0-4725162E21FF}" type="datetimeFigureOut">
              <a:rPr lang="en-US" smtClean="0"/>
              <a:t>9/22/2024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2048373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7742308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9443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9/22/2024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9/22/2024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9/22/2024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9/22/2024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7ED9C8-F09A-4D9E-BEC0-4725162E21FF}" type="datetimeFigureOut">
              <a:rPr lang="en-US" smtClean="0"/>
              <a:t>9/22/2024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3898488634"/>
      </p:ext>
    </p:extLst>
  </p:cSld>
  <p:clrMap bg1="dk1" tx1="lt1" bg2="dk2" tx2="lt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 id="214748382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ec442119-c6f5-4525-b790-7175dca25193/?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ec442119-c6f5-4525-b790-7175dca25193/?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tal Customers ,Total Balance ,textbox ,Region wise balance ,Region wise count ,Gender Wise Count ,Job Classification wise balance ,image ,Age Group wise balance. Please refer to the notes on this slide for details">
            <a:hlinkClick r:id="rId3"/>
          </p:cNvPr>
          <p:cNvPicPr>
            <a:picLocks noChangeAspect="1"/>
          </p:cNvPicPr>
          <p:nvPr/>
        </p:nvPicPr>
        <p:blipFill>
          <a:blip r:embed="rId4"/>
          <a:stretch>
            <a:fillRect/>
          </a:stretch>
        </p:blipFill>
        <p:spPr>
          <a:xfrm>
            <a:off x="-738554" y="0"/>
            <a:ext cx="13821508" cy="6858000"/>
          </a:xfrm>
          <a:prstGeom prst="rect">
            <a:avLst/>
          </a:prstGeom>
          <a:noFill/>
          <a:ln>
            <a:solidFill>
              <a:schemeClr val="bg1">
                <a:lumMod val="50000"/>
                <a:lumOff val="50000"/>
              </a:schemeClr>
            </a:solidFill>
          </a:ln>
        </p:spPr>
      </p:pic>
      <p:sp>
        <p:nvSpPr>
          <p:cNvPr id="4" name="Title" hidden="1"/>
          <p:cNvSpPr>
            <a:spLocks noGrp="1"/>
          </p:cNvSpPr>
          <p:nvPr>
            <p:ph type="title"/>
          </p:nvPr>
        </p:nvSpPr>
        <p:spPr/>
        <p:txBody>
          <a:bodyPr/>
          <a:lstStyle/>
          <a:p>
            <a:r>
              <a:t>Dashboard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Gender and Month wise balance ,Region wise balance ,Top 5 Customers ,Age Group wise count ,Age Group wise balance ,Bottom 5 Customers. Please refer to the notes on this slide for details">
            <a:hlinkClick r:id="rId3"/>
          </p:cNvPr>
          <p:cNvPicPr>
            <a:picLocks noChangeAspect="1"/>
          </p:cNvPicPr>
          <p:nvPr/>
        </p:nvPicPr>
        <p:blipFill>
          <a:blip r:embed="rId4"/>
          <a:stretch>
            <a:fillRect/>
          </a:stretch>
        </p:blipFill>
        <p:spPr>
          <a:xfrm>
            <a:off x="-914401" y="0"/>
            <a:ext cx="14138031" cy="6858000"/>
          </a:xfrm>
          <a:prstGeom prst="rect">
            <a:avLst/>
          </a:prstGeom>
          <a:noFill/>
          <a:ln>
            <a:solidFill>
              <a:schemeClr val="bg1">
                <a:lumMod val="50000"/>
                <a:lumOff val="50000"/>
              </a:schemeClr>
            </a:solidFill>
          </a:ln>
        </p:spPr>
      </p:pic>
      <p:sp>
        <p:nvSpPr>
          <p:cNvPr id="4" name="Title" hidden="1"/>
          <p:cNvSpPr>
            <a:spLocks noGrp="1"/>
          </p:cNvSpPr>
          <p:nvPr>
            <p:ph type="title"/>
          </p:nvPr>
        </p:nvSpPr>
        <p:spPr/>
        <p:txBody>
          <a:bodyPr/>
          <a:lstStyle/>
          <a:p>
            <a:r>
              <a:t>Summary</a:t>
            </a:r>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TotalTime>
  <Words>77</Words>
  <Application>Microsoft Office PowerPoint</Application>
  <PresentationFormat>Widescreen</PresentationFormat>
  <Paragraphs>14</Paragraphs>
  <Slides>2</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vt:i4>
      </vt:variant>
    </vt:vector>
  </HeadingPairs>
  <TitlesOfParts>
    <vt:vector size="9" baseType="lpstr">
      <vt:lpstr>Arial</vt:lpstr>
      <vt:lpstr>Calibri</vt:lpstr>
      <vt:lpstr>Calibri Light</vt:lpstr>
      <vt:lpstr>Trebuchet MS</vt:lpstr>
      <vt:lpstr>Tw Cen MT</vt:lpstr>
      <vt:lpstr>Custom Design</vt:lpstr>
      <vt:lpstr>Circuit</vt:lpstr>
      <vt:lpstr>Dashboard</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Anil Yadav</cp:lastModifiedBy>
  <cp:revision>9</cp:revision>
  <dcterms:created xsi:type="dcterms:W3CDTF">2016-09-04T11:54:55Z</dcterms:created>
  <dcterms:modified xsi:type="dcterms:W3CDTF">2024-09-22T04:48:12Z</dcterms:modified>
</cp:coreProperties>
</file>