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4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97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Anil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Sabhajeet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Yadav – Shree L.R Tiwari College of Engineering – Electronic and Telecommunication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/>
              <a:t>Companies face difficulty in determining fair salaries for employees across diverse roles and backgrounds.</a:t>
            </a:r>
          </a:p>
          <a:p>
            <a:pPr algn="just">
              <a:lnSpc>
                <a:spcPct val="100000"/>
              </a:lnSpc>
            </a:pPr>
            <a:r>
              <a:rPr lang="en-US" sz="2800" dirty="0"/>
              <a:t>Manual salary decisions often lead to bias, inconsistency, and inefficiency.</a:t>
            </a:r>
          </a:p>
          <a:p>
            <a:pPr algn="just">
              <a:lnSpc>
                <a:spcPct val="100000"/>
              </a:lnSpc>
            </a:pPr>
            <a:r>
              <a:rPr lang="en-US" sz="2800" dirty="0"/>
              <a:t>There's no standard approach to predict salary based on employee data.</a:t>
            </a:r>
          </a:p>
          <a:p>
            <a:pPr algn="just">
              <a:lnSpc>
                <a:spcPct val="100000"/>
              </a:lnSpc>
            </a:pPr>
            <a:r>
              <a:rPr lang="en-US" sz="2800" dirty="0"/>
              <a:t>HR teams need help to analyze large datasets quickly and accurately.</a:t>
            </a:r>
          </a:p>
          <a:p>
            <a:pPr algn="just">
              <a:lnSpc>
                <a:spcPct val="100000"/>
              </a:lnSpc>
            </a:pPr>
            <a:r>
              <a:rPr lang="en-US" sz="2800" dirty="0"/>
              <a:t>This creates challenges in workforce planning and cost management.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1192868"/>
            <a:ext cx="6917924" cy="5512732"/>
          </a:xfrm>
        </p:spPr>
        <p:txBody>
          <a:bodyPr>
            <a:noAutofit/>
          </a:bodyPr>
          <a:lstStyle/>
          <a:p>
            <a:pPr marL="305435" indent="-305435" algn="just"/>
            <a:r>
              <a:rPr lang="en-IN" b="1" dirty="0">
                <a:solidFill>
                  <a:srgbClr val="0F0F0F"/>
                </a:solidFill>
              </a:rPr>
              <a:t>Library required to build the model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1700" b="1" dirty="0">
                <a:solidFill>
                  <a:srgbClr val="0F0F0F"/>
                </a:solidFill>
              </a:rPr>
              <a:t>Data Handling &amp; Preprocessing: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rgbClr val="0F0F0F"/>
                </a:solidFill>
              </a:rPr>
              <a:t>pandas, </a:t>
            </a:r>
            <a:r>
              <a:rPr lang="en-IN" sz="1700" b="1" dirty="0" err="1">
                <a:solidFill>
                  <a:srgbClr val="0F0F0F"/>
                </a:solidFill>
              </a:rPr>
              <a:t>numpy</a:t>
            </a:r>
            <a:r>
              <a:rPr lang="en-IN" sz="1700" b="1" dirty="0">
                <a:solidFill>
                  <a:srgbClr val="0F0F0F"/>
                </a:solidFill>
              </a:rPr>
              <a:t>, </a:t>
            </a:r>
            <a:r>
              <a:rPr lang="en-IN" sz="1700" b="1" dirty="0" err="1">
                <a:solidFill>
                  <a:srgbClr val="0F0F0F"/>
                </a:solidFill>
              </a:rPr>
              <a:t>LabelEncoder</a:t>
            </a:r>
            <a:r>
              <a:rPr lang="en-IN" sz="1700" b="1" dirty="0">
                <a:solidFill>
                  <a:srgbClr val="0F0F0F"/>
                </a:solidFill>
              </a:rPr>
              <a:t>, </a:t>
            </a:r>
            <a:r>
              <a:rPr lang="en-IN" sz="1700" b="1" dirty="0" err="1">
                <a:solidFill>
                  <a:srgbClr val="0F0F0F"/>
                </a:solidFill>
              </a:rPr>
              <a:t>OneHotEncoder</a:t>
            </a:r>
            <a:r>
              <a:rPr lang="en-IN" sz="1700" b="1" dirty="0">
                <a:solidFill>
                  <a:srgbClr val="0F0F0F"/>
                </a:solidFill>
              </a:rPr>
              <a:t>, </a:t>
            </a:r>
            <a:r>
              <a:rPr lang="en-IN" sz="1700" b="1" dirty="0" err="1">
                <a:solidFill>
                  <a:srgbClr val="0F0F0F"/>
                </a:solidFill>
              </a:rPr>
              <a:t>StandardScaler</a:t>
            </a:r>
            <a:endParaRPr lang="en-IN" sz="1700" b="1" dirty="0">
              <a:solidFill>
                <a:srgbClr val="0F0F0F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1700" b="1" dirty="0">
                <a:solidFill>
                  <a:srgbClr val="0F0F0F"/>
                </a:solidFill>
              </a:rPr>
              <a:t>Model Building: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IN" sz="1700" b="1" dirty="0" err="1">
                <a:solidFill>
                  <a:srgbClr val="0F0F0F"/>
                </a:solidFill>
              </a:rPr>
              <a:t>LogisticRegression</a:t>
            </a:r>
            <a:r>
              <a:rPr lang="en-IN" sz="1700" b="1" dirty="0">
                <a:solidFill>
                  <a:srgbClr val="0F0F0F"/>
                </a:solidFill>
              </a:rPr>
              <a:t>, </a:t>
            </a:r>
            <a:r>
              <a:rPr lang="en-IN" sz="1700" b="1" dirty="0" err="1">
                <a:solidFill>
                  <a:srgbClr val="0F0F0F"/>
                </a:solidFill>
              </a:rPr>
              <a:t>RandomForestClassifier</a:t>
            </a:r>
            <a:r>
              <a:rPr lang="en-IN" sz="1700" b="1" dirty="0">
                <a:solidFill>
                  <a:srgbClr val="0F0F0F"/>
                </a:solidFill>
              </a:rPr>
              <a:t>, </a:t>
            </a:r>
            <a:r>
              <a:rPr lang="en-IN" sz="1700" b="1" dirty="0" err="1">
                <a:solidFill>
                  <a:srgbClr val="0F0F0F"/>
                </a:solidFill>
              </a:rPr>
              <a:t>GradientBoostingClassifier</a:t>
            </a:r>
            <a:r>
              <a:rPr lang="en-IN" sz="1700" b="1" dirty="0">
                <a:solidFill>
                  <a:srgbClr val="0F0F0F"/>
                </a:solidFill>
              </a:rPr>
              <a:t>, </a:t>
            </a:r>
            <a:r>
              <a:rPr lang="en-IN" sz="1700" b="1" dirty="0" err="1">
                <a:solidFill>
                  <a:srgbClr val="0F0F0F"/>
                </a:solidFill>
              </a:rPr>
              <a:t>KNeighborsClassifier</a:t>
            </a:r>
            <a:r>
              <a:rPr lang="en-IN" sz="1700" b="1" dirty="0">
                <a:solidFill>
                  <a:srgbClr val="0F0F0F"/>
                </a:solidFill>
              </a:rPr>
              <a:t>, SVC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1700" b="1" dirty="0">
                <a:solidFill>
                  <a:srgbClr val="0F0F0F"/>
                </a:solidFill>
              </a:rPr>
              <a:t>Model Evaluation &amp; Utility: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IN" sz="1700" b="1" dirty="0" err="1">
                <a:solidFill>
                  <a:srgbClr val="0F0F0F"/>
                </a:solidFill>
              </a:rPr>
              <a:t>train_test_split</a:t>
            </a:r>
            <a:r>
              <a:rPr lang="en-IN" sz="1700" b="1" dirty="0">
                <a:solidFill>
                  <a:srgbClr val="0F0F0F"/>
                </a:solidFill>
              </a:rPr>
              <a:t>, </a:t>
            </a:r>
            <a:r>
              <a:rPr lang="en-IN" sz="1700" b="1" dirty="0" err="1">
                <a:solidFill>
                  <a:srgbClr val="0F0F0F"/>
                </a:solidFill>
              </a:rPr>
              <a:t>accuracy_score</a:t>
            </a:r>
            <a:r>
              <a:rPr lang="en-IN" sz="1700" b="1" dirty="0">
                <a:solidFill>
                  <a:srgbClr val="0F0F0F"/>
                </a:solidFill>
              </a:rPr>
              <a:t>, </a:t>
            </a:r>
            <a:r>
              <a:rPr lang="en-IN" sz="1700" b="1" dirty="0" err="1">
                <a:solidFill>
                  <a:srgbClr val="0F0F0F"/>
                </a:solidFill>
              </a:rPr>
              <a:t>classification_report</a:t>
            </a:r>
            <a:r>
              <a:rPr lang="en-IN" sz="1700" b="1" dirty="0">
                <a:solidFill>
                  <a:srgbClr val="0F0F0F"/>
                </a:solidFill>
              </a:rPr>
              <a:t>, Pipeline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1700" b="1" dirty="0">
                <a:solidFill>
                  <a:srgbClr val="0F0F0F"/>
                </a:solidFill>
              </a:rPr>
              <a:t>Model Saving: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IN" sz="1700" b="1" dirty="0" err="1">
                <a:solidFill>
                  <a:srgbClr val="0F0F0F"/>
                </a:solidFill>
              </a:rPr>
              <a:t>joblib</a:t>
            </a:r>
            <a:endParaRPr lang="en-IN" sz="1700" b="1" dirty="0">
              <a:solidFill>
                <a:srgbClr val="0F0F0F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1700" b="1" dirty="0">
                <a:solidFill>
                  <a:srgbClr val="0F0F0F"/>
                </a:solidFill>
              </a:rPr>
              <a:t>User Interface: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IN" sz="1700" b="1" dirty="0" err="1">
                <a:solidFill>
                  <a:srgbClr val="0F0F0F"/>
                </a:solidFill>
              </a:rPr>
              <a:t>streamlit</a:t>
            </a:r>
            <a:r>
              <a:rPr lang="en-IN" sz="1700" b="1" dirty="0">
                <a:solidFill>
                  <a:srgbClr val="0F0F0F"/>
                </a:solidFill>
              </a:rPr>
              <a:t>, </a:t>
            </a:r>
            <a:r>
              <a:rPr lang="en-IN" sz="1700" b="1" dirty="0" err="1">
                <a:solidFill>
                  <a:srgbClr val="0F0F0F"/>
                </a:solidFill>
              </a:rPr>
              <a:t>gradio</a:t>
            </a:r>
            <a:endParaRPr lang="en-IN" sz="1700" b="1" dirty="0">
              <a:solidFill>
                <a:srgbClr val="0F0F0F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1700" b="1" dirty="0">
                <a:solidFill>
                  <a:srgbClr val="0F0F0F"/>
                </a:solidFill>
              </a:rPr>
              <a:t>Visualization: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IN" sz="1700" b="1" dirty="0" err="1">
                <a:solidFill>
                  <a:srgbClr val="0F0F0F"/>
                </a:solidFill>
              </a:rPr>
              <a:t>matplotlib.pyplot</a:t>
            </a:r>
            <a:endParaRPr lang="en-IN" sz="1700" b="1" dirty="0">
              <a:solidFill>
                <a:srgbClr val="0F0F0F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FDA044E-DDE7-909F-72D4-BAB62BBB3505}"/>
              </a:ext>
            </a:extLst>
          </p:cNvPr>
          <p:cNvSpPr txBox="1">
            <a:spLocks/>
          </p:cNvSpPr>
          <p:nvPr/>
        </p:nvSpPr>
        <p:spPr>
          <a:xfrm>
            <a:off x="7192244" y="1192868"/>
            <a:ext cx="5415280" cy="2368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IN" sz="2000" b="1" dirty="0">
                <a:solidFill>
                  <a:srgbClr val="0F0F0F"/>
                </a:solidFill>
              </a:rPr>
              <a:t>System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rgbClr val="0F0F0F"/>
                </a:solidFill>
              </a:rPr>
              <a:t>Platform: </a:t>
            </a:r>
            <a:r>
              <a:rPr lang="en-IN" sz="1700" b="1" dirty="0" err="1">
                <a:solidFill>
                  <a:srgbClr val="0F0F0F"/>
                </a:solidFill>
              </a:rPr>
              <a:t>Jupyter</a:t>
            </a:r>
            <a:r>
              <a:rPr lang="en-IN" sz="1700" b="1" dirty="0">
                <a:solidFill>
                  <a:srgbClr val="0F0F0F"/>
                </a:solidFill>
              </a:rPr>
              <a:t> Notebook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rgbClr val="0F0F0F"/>
                </a:solidFill>
              </a:rPr>
              <a:t>Language: Python 3.x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rgbClr val="0F0F0F"/>
                </a:solidFill>
              </a:rPr>
              <a:t>Deployment Tools: </a:t>
            </a:r>
            <a:r>
              <a:rPr lang="en-IN" sz="1700" b="1" dirty="0" err="1">
                <a:solidFill>
                  <a:srgbClr val="0F0F0F"/>
                </a:solidFill>
              </a:rPr>
              <a:t>Streamlit</a:t>
            </a:r>
            <a:r>
              <a:rPr lang="en-IN" sz="1700" b="1" dirty="0">
                <a:solidFill>
                  <a:srgbClr val="0F0F0F"/>
                </a:solidFill>
              </a:rPr>
              <a:t>, </a:t>
            </a:r>
            <a:r>
              <a:rPr lang="en-IN" sz="1700" b="1" dirty="0" err="1">
                <a:solidFill>
                  <a:srgbClr val="0F0F0F"/>
                </a:solidFill>
              </a:rPr>
              <a:t>Gradio</a:t>
            </a:r>
            <a:endParaRPr lang="en-IN" sz="1700" b="1" dirty="0">
              <a:solidFill>
                <a:srgbClr val="0F0F0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rgbClr val="0F0F0F"/>
                </a:solidFill>
              </a:rPr>
              <a:t>Output: Web-based salary prediction interface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2" y="1442720"/>
            <a:ext cx="5819607" cy="5139844"/>
          </a:xfrm>
        </p:spPr>
        <p:txBody>
          <a:bodyPr>
            <a:noAutofit/>
          </a:bodyPr>
          <a:lstStyle/>
          <a:p>
            <a:pPr marL="305435" indent="-305435" algn="just"/>
            <a:r>
              <a:rPr lang="en-US" sz="1600" b="1" dirty="0"/>
              <a:t>Step 1: Import necessary libraries like pandas, </a:t>
            </a:r>
            <a:r>
              <a:rPr lang="en-US" sz="1600" b="1" dirty="0" err="1"/>
              <a:t>sklearn</a:t>
            </a:r>
            <a:r>
              <a:rPr lang="en-US" sz="1600" b="1" dirty="0"/>
              <a:t>, matplotlib, </a:t>
            </a:r>
            <a:r>
              <a:rPr lang="en-US" sz="1600" b="1" dirty="0" err="1"/>
              <a:t>gradio</a:t>
            </a:r>
            <a:r>
              <a:rPr lang="en-US" sz="1600" b="1" dirty="0"/>
              <a:t>, etc.</a:t>
            </a:r>
          </a:p>
          <a:p>
            <a:pPr marL="305435" indent="-305435" algn="just"/>
            <a:r>
              <a:rPr lang="en-US" sz="1600" b="1" dirty="0"/>
              <a:t>Step 2: Load the dataset and clean missing or invalid values using pandas.</a:t>
            </a:r>
          </a:p>
          <a:p>
            <a:pPr marL="305435" indent="-305435" algn="just"/>
            <a:r>
              <a:rPr lang="en-US" sz="1600" b="1" dirty="0"/>
              <a:t>Step 3: Encode categorical columns using </a:t>
            </a:r>
            <a:r>
              <a:rPr lang="en-US" sz="1600" b="1" dirty="0" err="1"/>
              <a:t>LabelEncoder</a:t>
            </a:r>
            <a:r>
              <a:rPr lang="en-US" sz="1600" b="1" dirty="0"/>
              <a:t> or </a:t>
            </a:r>
            <a:r>
              <a:rPr lang="en-US" sz="1600" b="1" dirty="0" err="1"/>
              <a:t>OneHotEncoder</a:t>
            </a:r>
            <a:r>
              <a:rPr lang="en-US" sz="1600" b="1" dirty="0"/>
              <a:t>.</a:t>
            </a:r>
          </a:p>
          <a:p>
            <a:pPr marL="305435" indent="-305435" algn="just"/>
            <a:r>
              <a:rPr lang="en-US" sz="1600" b="1" dirty="0"/>
              <a:t>Step 4: Normalize numerical features using </a:t>
            </a:r>
            <a:r>
              <a:rPr lang="en-US" sz="1600" b="1" dirty="0" err="1"/>
              <a:t>StandardScaler</a:t>
            </a:r>
            <a:r>
              <a:rPr lang="en-US" sz="1600" b="1" dirty="0"/>
              <a:t>.</a:t>
            </a:r>
          </a:p>
          <a:p>
            <a:pPr marL="305435" indent="-305435" algn="just"/>
            <a:r>
              <a:rPr lang="en-US" sz="1600" b="1" dirty="0"/>
              <a:t>Step 5: Split the dataset into training and testing sets using </a:t>
            </a:r>
            <a:r>
              <a:rPr lang="en-US" sz="1600" b="1" dirty="0" err="1"/>
              <a:t>train_test_split</a:t>
            </a:r>
            <a:r>
              <a:rPr lang="en-US" sz="1600" b="1" dirty="0"/>
              <a:t>.</a:t>
            </a:r>
          </a:p>
          <a:p>
            <a:pPr marL="305435" indent="-305435" algn="just"/>
            <a:r>
              <a:rPr lang="en-US" sz="1600" b="1" dirty="0"/>
              <a:t>Step 6: Train multiple machine learning models: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b="1" dirty="0" err="1"/>
              <a:t>LogisticRegression</a:t>
            </a:r>
            <a:endParaRPr lang="en-US" sz="1600" b="1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b="1" dirty="0" err="1"/>
              <a:t>RandomForestClassifier</a:t>
            </a:r>
            <a:endParaRPr lang="en-US" sz="1600" b="1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b="1" dirty="0" err="1"/>
              <a:t>GradientBoostingClassifier</a:t>
            </a:r>
            <a:endParaRPr lang="en-US" sz="1600" b="1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b="1" dirty="0" err="1"/>
              <a:t>KNeighborsClassifier</a:t>
            </a:r>
            <a:endParaRPr lang="en-US" sz="1600" b="1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b="1" dirty="0"/>
              <a:t>SVC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A232E46-4E1D-F5A6-5DC8-ED425A7D1B10}"/>
              </a:ext>
            </a:extLst>
          </p:cNvPr>
          <p:cNvSpPr txBox="1">
            <a:spLocks/>
          </p:cNvSpPr>
          <p:nvPr/>
        </p:nvSpPr>
        <p:spPr>
          <a:xfrm>
            <a:off x="6167121" y="1232452"/>
            <a:ext cx="5819607" cy="3370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 algn="just"/>
            <a:r>
              <a:rPr lang="en-US" sz="1600" b="1" dirty="0"/>
              <a:t>Step 7: Evaluate each model using </a:t>
            </a:r>
            <a:r>
              <a:rPr lang="en-US" sz="1600" b="1" dirty="0" err="1"/>
              <a:t>accuracy_score</a:t>
            </a:r>
            <a:r>
              <a:rPr lang="en-US" sz="1600" b="1" dirty="0"/>
              <a:t> and </a:t>
            </a:r>
            <a:r>
              <a:rPr lang="en-US" sz="1600" b="1" dirty="0" err="1"/>
              <a:t>classification_report</a:t>
            </a:r>
            <a:r>
              <a:rPr lang="en-US" sz="1600" b="1" dirty="0"/>
              <a:t>.</a:t>
            </a:r>
          </a:p>
          <a:p>
            <a:pPr marL="305435" indent="-305435" algn="just"/>
            <a:r>
              <a:rPr lang="en-US" sz="1600" b="1" dirty="0"/>
              <a:t>Step 8: Select the best-performing model based on accuracy.</a:t>
            </a:r>
          </a:p>
          <a:p>
            <a:pPr marL="305435" indent="-305435" algn="just"/>
            <a:r>
              <a:rPr lang="en-US" sz="1600" b="1" dirty="0"/>
              <a:t>Step 9: Save the trained model using </a:t>
            </a:r>
            <a:r>
              <a:rPr lang="en-US" sz="1600" b="1" dirty="0" err="1"/>
              <a:t>joblib</a:t>
            </a:r>
            <a:r>
              <a:rPr lang="en-US" sz="1600" b="1" dirty="0"/>
              <a:t>.</a:t>
            </a:r>
          </a:p>
          <a:p>
            <a:pPr marL="305435" indent="-305435" algn="just"/>
            <a:r>
              <a:rPr lang="en-US" sz="1600" b="1" dirty="0"/>
              <a:t>Step 10: Build a front-end interface using </a:t>
            </a:r>
            <a:r>
              <a:rPr lang="en-US" sz="1600" b="1" dirty="0" err="1"/>
              <a:t>Gradio</a:t>
            </a:r>
            <a:r>
              <a:rPr lang="en-US" sz="1600" b="1" dirty="0"/>
              <a:t> to accept user inputs.</a:t>
            </a:r>
          </a:p>
          <a:p>
            <a:pPr marL="305435" indent="-305435" algn="just"/>
            <a:r>
              <a:rPr lang="en-US" sz="1600" b="1" dirty="0"/>
              <a:t>Step 11: Connect the interface with the model to return live predictions.</a:t>
            </a:r>
          </a:p>
          <a:p>
            <a:pPr marL="305435" indent="-305435" algn="just"/>
            <a:r>
              <a:rPr lang="en-US" sz="1600" b="1" dirty="0"/>
              <a:t>Step 12: Share the web app via the </a:t>
            </a:r>
            <a:r>
              <a:rPr lang="en-US" sz="1600" b="1" dirty="0" err="1"/>
              <a:t>Gradio</a:t>
            </a:r>
            <a:r>
              <a:rPr lang="en-US" sz="1600" b="1" dirty="0"/>
              <a:t> public link for real-time access.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Result:-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</a:p>
          <a:p>
            <a:pPr marL="305435" indent="-305435"/>
            <a:r>
              <a:rPr lang="en-US" sz="2800" b="1" dirty="0"/>
              <a:t>https://github.com/Anilsgyadav/Employee-Salary-Prediction.git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E8650-E8F4-87DA-5FAC-6DA7583F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00" y="1783080"/>
            <a:ext cx="4465491" cy="2910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07BB1-80CE-8A4B-C3E5-EC481C15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808" y="1777274"/>
            <a:ext cx="6095999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 algn="just"/>
            <a:r>
              <a:rPr lang="en-US" sz="2800" dirty="0"/>
              <a:t>This project effectively demonstrates how machine learning can be used to predict whether an employee earns more than $50K based on demographic and work-related attributes. After experimenting with multiple algorithms, the Random Forest Classifier delivered the best performance in terms of accuracy. A simple and user-friendly web interface was developed using </a:t>
            </a:r>
            <a:r>
              <a:rPr lang="en-US" sz="2800" dirty="0" err="1"/>
              <a:t>Gradio</a:t>
            </a:r>
            <a:r>
              <a:rPr lang="en-US" sz="2800" dirty="0"/>
              <a:t>, enabling real-time predictions. Despite some challenges in handling categorical variables and model tuning, the overall system proved to be reliable, efficient, and practical for real-world HR analytics.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 algn="just"/>
            <a:r>
              <a:rPr lang="en-IN" sz="1800" dirty="0"/>
              <a:t>Barry Becker</a:t>
            </a:r>
            <a:r>
              <a:rPr lang="en-US" sz="1800" dirty="0"/>
              <a:t> </a:t>
            </a:r>
            <a:r>
              <a:rPr lang="en-US" sz="1800" b="1" dirty="0"/>
              <a:t>,</a:t>
            </a:r>
            <a:r>
              <a:rPr lang="en-US" sz="1800" i="1" dirty="0"/>
              <a:t>UCI Machine Learning Repository: Adult </a:t>
            </a:r>
            <a:r>
              <a:rPr lang="en-US" sz="1800" i="1" dirty="0" err="1"/>
              <a:t>Dataset,</a:t>
            </a:r>
            <a:r>
              <a:rPr lang="en-US" sz="1800" dirty="0" err="1"/>
              <a:t>University</a:t>
            </a:r>
            <a:r>
              <a:rPr lang="en-US" sz="1800" dirty="0"/>
              <a:t> of California, </a:t>
            </a:r>
            <a:r>
              <a:rPr lang="en-US" sz="1800" dirty="0" err="1"/>
              <a:t>Irvine.,https</a:t>
            </a:r>
            <a:r>
              <a:rPr lang="en-US" sz="1800" dirty="0"/>
              <a:t>://archive.ics.uci.edu/ml/datasets/adult,</a:t>
            </a:r>
            <a:r>
              <a:rPr lang="en-US" sz="1800" b="1" dirty="0"/>
              <a:t> </a:t>
            </a:r>
            <a:r>
              <a:rPr lang="en-US" sz="1800" dirty="0"/>
              <a:t>1996</a:t>
            </a:r>
          </a:p>
          <a:p>
            <a:pPr marL="305435" indent="-305435" algn="just"/>
            <a:r>
              <a:rPr lang="en-US" sz="1800" dirty="0"/>
              <a:t>Pedregosa, Scikit-learn: Machine Learning in Python, Journal of Machine Learning Research, vol. 12, pp. 2825–2830.,https://scikit-learn.org, 2011</a:t>
            </a:r>
          </a:p>
          <a:p>
            <a:pPr marL="305435" indent="-305435" algn="just"/>
            <a:r>
              <a:rPr lang="en-US" sz="1800" dirty="0" err="1"/>
              <a:t>Abid,Chetty,Bisong</a:t>
            </a:r>
            <a:r>
              <a:rPr lang="en-US" sz="1800" dirty="0"/>
              <a:t>, </a:t>
            </a:r>
            <a:r>
              <a:rPr lang="en-US" sz="1800" dirty="0" err="1"/>
              <a:t>Gradio</a:t>
            </a:r>
            <a:r>
              <a:rPr lang="en-US" sz="1800" dirty="0"/>
              <a:t>: Simplifying Machine Learning Interfaces , </a:t>
            </a:r>
            <a:r>
              <a:rPr lang="en-US" sz="1800" dirty="0" err="1"/>
              <a:t>Gradio</a:t>
            </a:r>
            <a:r>
              <a:rPr lang="en-US" sz="1800" dirty="0"/>
              <a:t> Official Documentation., https://gradio.app, 2021</a:t>
            </a:r>
          </a:p>
          <a:p>
            <a:pPr marL="305435" indent="-305435" algn="just"/>
            <a:r>
              <a:rPr lang="en-US" sz="1800" dirty="0" err="1"/>
              <a:t>euralNine</a:t>
            </a:r>
            <a:r>
              <a:rPr lang="en-US" sz="1800" dirty="0"/>
              <a:t>, Income Prediction Machine Learning Project in Python, YouTube.com, https://www.youtube.com/watch?v=RI8yBHJSfSw, 2023</a:t>
            </a:r>
          </a:p>
          <a:p>
            <a:pPr marL="305435" indent="-305435" algn="just"/>
            <a:r>
              <a:rPr lang="en-US" sz="1800" dirty="0" err="1"/>
              <a:t>Sanhiitaa</a:t>
            </a:r>
            <a:r>
              <a:rPr lang="en-US" sz="1800" dirty="0"/>
              <a:t> (GitHub User), Employee Salary Prediction using Machine Learning, GitHub Repository., https://github.com/sanhiitaa/salary-prediction, 2022</a:t>
            </a:r>
          </a:p>
          <a:p>
            <a:pPr marL="305435" indent="-305435" algn="just"/>
            <a:r>
              <a:rPr lang="en-US" sz="1800" dirty="0"/>
              <a:t>OpenAI Contributors, </a:t>
            </a:r>
            <a:r>
              <a:rPr lang="en-US" sz="1800" dirty="0" err="1"/>
              <a:t>Joblib</a:t>
            </a:r>
            <a:r>
              <a:rPr lang="en-US" sz="1800" dirty="0"/>
              <a:t> Documentation – Model Serialization for Python, https://joblib.readthedocs.io, Ongoing</a:t>
            </a:r>
          </a:p>
          <a:p>
            <a:pPr marL="305435" indent="-305435" algn="just"/>
            <a:r>
              <a:rPr lang="en-US" sz="1800" dirty="0"/>
              <a:t>Matplotlib Developers ,Matplotlib: Python Plotting Library, https://matplotlib.org, 2003–Present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71</TotalTime>
  <Words>658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Employee Salary Prediction</vt:lpstr>
      <vt:lpstr>OUTLINE</vt:lpstr>
      <vt:lpstr>Problem Statement</vt:lpstr>
      <vt:lpstr>System  Approach</vt:lpstr>
      <vt:lpstr>Algorithm &amp; Deployment</vt:lpstr>
      <vt:lpstr>Result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ANIL SABHAJEET YADAV</cp:lastModifiedBy>
  <cp:revision>38</cp:revision>
  <dcterms:created xsi:type="dcterms:W3CDTF">2021-05-26T16:50:10Z</dcterms:created>
  <dcterms:modified xsi:type="dcterms:W3CDTF">2025-07-22T19:34:35Z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