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0705F-A3E0-4439-AE5A-C055C52ABCC7}" v="2" dt="2023-12-28T09:41:26.645"/>
    <p1510:client id="{7DC138A9-4D29-4CCD-A1C3-AFD3B040BEE6}" v="2" dt="2023-12-29T05:14:57.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83" d="100"/>
          <a:sy n="83" d="100"/>
        </p:scale>
        <p:origin x="11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ncbi.nlm.nih.gov/pmc/articles/PMC8802784/#ref-4" TargetMode="External"/><Relationship Id="rId2" Type="http://schemas.openxmlformats.org/officeDocument/2006/relationships/hyperlink" Target="https://www.ncbi.nlm.nih.gov/pmc/articles/PMC8802784/#ref-32" TargetMode="External"/><Relationship Id="rId1" Type="http://schemas.openxmlformats.org/officeDocument/2006/relationships/slideMaster" Target="../slideMasters/slideMaster1.xml"/><Relationship Id="rId5" Type="http://schemas.openxmlformats.org/officeDocument/2006/relationships/hyperlink" Target="https://www.ncbi.nlm.nih.gov/pmc/articles/PMC8802784/#ref-49" TargetMode="External"/><Relationship Id="rId4" Type="http://schemas.openxmlformats.org/officeDocument/2006/relationships/hyperlink" Target="https://www.ncbi.nlm.nih.gov/pmc/articles/PMC8802784/#ref-8"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80757C6-8176-2517-E667-849D2D5525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1685925"/>
          </a:xfrm>
          <a:prstGeom prst="rect">
            <a:avLst/>
          </a:prstGeom>
        </p:spPr>
      </p:pic>
      <p:sp>
        <p:nvSpPr>
          <p:cNvPr id="11" name="TextBox 10">
            <a:extLst>
              <a:ext uri="{FF2B5EF4-FFF2-40B4-BE49-F238E27FC236}">
                <a16:creationId xmlns:a16="http://schemas.microsoft.com/office/drawing/2014/main" id="{1F649E49-F3D1-F603-00F5-42CD84625525}"/>
              </a:ext>
            </a:extLst>
          </p:cNvPr>
          <p:cNvSpPr txBox="1"/>
          <p:nvPr userDrawn="1"/>
        </p:nvSpPr>
        <p:spPr>
          <a:xfrm>
            <a:off x="2005013" y="1678722"/>
            <a:ext cx="8562975" cy="830997"/>
          </a:xfrm>
          <a:prstGeom prst="rect">
            <a:avLst/>
          </a:prstGeom>
          <a:noFill/>
        </p:spPr>
        <p:txBody>
          <a:bodyPr wrap="square">
            <a:spAutoFit/>
          </a:bodyPr>
          <a:lstStyle/>
          <a:p>
            <a:pPr algn="ctr"/>
            <a:r>
              <a:rPr lang="en-IN" sz="4800" i="1" dirty="0"/>
              <a:t>Bachelor of Engineering(BE)</a:t>
            </a:r>
            <a:endParaRPr lang="en-IN" sz="4800" dirty="0"/>
          </a:p>
        </p:txBody>
      </p:sp>
      <p:sp>
        <p:nvSpPr>
          <p:cNvPr id="12" name="Subtitle 2">
            <a:extLst>
              <a:ext uri="{FF2B5EF4-FFF2-40B4-BE49-F238E27FC236}">
                <a16:creationId xmlns:a16="http://schemas.microsoft.com/office/drawing/2014/main" id="{BD971EE1-DC72-A25C-7D62-E9C89C08CAE7}"/>
              </a:ext>
            </a:extLst>
          </p:cNvPr>
          <p:cNvSpPr>
            <a:spLocks noGrp="1"/>
          </p:cNvSpPr>
          <p:nvPr>
            <p:ph type="subTitle" idx="1" hasCustomPrompt="1"/>
          </p:nvPr>
        </p:nvSpPr>
        <p:spPr>
          <a:xfrm>
            <a:off x="4076701" y="2516922"/>
            <a:ext cx="4419600" cy="571498"/>
          </a:xfrm>
          <a:prstGeom prst="rect">
            <a:avLst/>
          </a:prstGeom>
        </p:spPr>
        <p:txBody>
          <a:bodyPr>
            <a:normAutofit lnSpcReduction="10000"/>
          </a:bodyPr>
          <a:lstStyle>
            <a:lvl1pPr marL="0" indent="0" algn="ctr">
              <a:buNone/>
              <a:defRPr>
                <a:solidFill>
                  <a:schemeClr val="tx1"/>
                </a:solidFill>
              </a:defRPr>
            </a:lvl1pPr>
          </a:lstStyle>
          <a:p>
            <a:r>
              <a:rPr lang="en-IN" sz="3600" dirty="0">
                <a:solidFill>
                  <a:schemeClr val="accent2">
                    <a:lumMod val="75000"/>
                  </a:schemeClr>
                </a:solidFill>
              </a:rPr>
              <a:t>Project Presentation</a:t>
            </a:r>
          </a:p>
        </p:txBody>
      </p:sp>
      <p:pic>
        <p:nvPicPr>
          <p:cNvPr id="13" name="Picture 12">
            <a:extLst>
              <a:ext uri="{FF2B5EF4-FFF2-40B4-BE49-F238E27FC236}">
                <a16:creationId xmlns:a16="http://schemas.microsoft.com/office/drawing/2014/main" id="{8BA349C4-6050-3B27-BC47-13C73B7260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38800" y="3169486"/>
            <a:ext cx="1476375" cy="1509627"/>
          </a:xfrm>
          <a:prstGeom prst="rect">
            <a:avLst/>
          </a:prstGeom>
        </p:spPr>
      </p:pic>
      <p:sp>
        <p:nvSpPr>
          <p:cNvPr id="14" name="TextBox 13">
            <a:extLst>
              <a:ext uri="{FF2B5EF4-FFF2-40B4-BE49-F238E27FC236}">
                <a16:creationId xmlns:a16="http://schemas.microsoft.com/office/drawing/2014/main" id="{5F64B1E1-228B-18B0-A622-4727FE7D9BE6}"/>
              </a:ext>
            </a:extLst>
          </p:cNvPr>
          <p:cNvSpPr txBox="1"/>
          <p:nvPr userDrawn="1"/>
        </p:nvSpPr>
        <p:spPr>
          <a:xfrm>
            <a:off x="1042987" y="4760179"/>
            <a:ext cx="9191625" cy="1723549"/>
          </a:xfrm>
          <a:prstGeom prst="rect">
            <a:avLst/>
          </a:prstGeom>
          <a:noFill/>
        </p:spPr>
        <p:txBody>
          <a:bodyPr wrap="square" rtlCol="0">
            <a:spAutoFit/>
          </a:bodyPr>
          <a:lstStyle/>
          <a:p>
            <a:pPr algn="ctr"/>
            <a:r>
              <a:rPr lang="en-IN" dirty="0"/>
              <a:t>                        </a:t>
            </a:r>
            <a:r>
              <a:rPr lang="en-IN" sz="2000" dirty="0"/>
              <a:t>Department of Electronic &amp; Telecommunication Engineering</a:t>
            </a:r>
          </a:p>
          <a:p>
            <a:pPr algn="ctr"/>
            <a:r>
              <a:rPr lang="en-IN" dirty="0"/>
              <a:t>                           Shree LR Tiwari College of Engineering</a:t>
            </a:r>
          </a:p>
          <a:p>
            <a:pPr algn="ctr"/>
            <a:r>
              <a:rPr lang="en-IN" dirty="0"/>
              <a:t>                            </a:t>
            </a:r>
            <a:r>
              <a:rPr lang="en-IN" dirty="0" err="1"/>
              <a:t>Kanakia</a:t>
            </a:r>
            <a:r>
              <a:rPr lang="en-IN" dirty="0"/>
              <a:t> Park, Mira Road (East), Mumbai-401107</a:t>
            </a:r>
          </a:p>
          <a:p>
            <a:pPr algn="ctr"/>
            <a:r>
              <a:rPr lang="en-IN" sz="3200" dirty="0"/>
              <a:t>               </a:t>
            </a:r>
            <a:r>
              <a:rPr lang="en-IN" sz="3200" dirty="0">
                <a:solidFill>
                  <a:schemeClr val="accent2">
                    <a:lumMod val="75000"/>
                  </a:schemeClr>
                </a:solidFill>
              </a:rPr>
              <a:t>UNIVERSITY OF MUMBAI</a:t>
            </a:r>
          </a:p>
          <a:p>
            <a:pPr algn="ctr"/>
            <a:r>
              <a:rPr lang="en-IN" dirty="0"/>
              <a:t>                   2024-2025</a:t>
            </a:r>
          </a:p>
        </p:txBody>
      </p:sp>
    </p:spTree>
    <p:extLst>
      <p:ext uri="{BB962C8B-B14F-4D97-AF65-F5344CB8AC3E}">
        <p14:creationId xmlns:p14="http://schemas.microsoft.com/office/powerpoint/2010/main" val="135081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4B0DE1-5E17-A0DE-5603-CBD5E9FA6DA3}"/>
              </a:ext>
            </a:extLst>
          </p:cNvPr>
          <p:cNvSpPr txBox="1"/>
          <p:nvPr userDrawn="1"/>
        </p:nvSpPr>
        <p:spPr>
          <a:xfrm>
            <a:off x="1773381" y="967048"/>
            <a:ext cx="10159999" cy="1107996"/>
          </a:xfrm>
          <a:prstGeom prst="rect">
            <a:avLst/>
          </a:prstGeom>
          <a:noFill/>
        </p:spPr>
        <p:txBody>
          <a:bodyPr wrap="square" rtlCol="0">
            <a:spAutoFit/>
          </a:bodyPr>
          <a:lstStyle/>
          <a:p>
            <a:r>
              <a:rPr lang="en-IN" sz="6600" dirty="0"/>
              <a:t>PROOF OF PERFORMANCE</a:t>
            </a:r>
          </a:p>
        </p:txBody>
      </p:sp>
      <p:sp>
        <p:nvSpPr>
          <p:cNvPr id="9" name="TextBox 8">
            <a:extLst>
              <a:ext uri="{FF2B5EF4-FFF2-40B4-BE49-F238E27FC236}">
                <a16:creationId xmlns:a16="http://schemas.microsoft.com/office/drawing/2014/main" id="{F2CD771F-7DAF-20D4-FC6C-1D6632D1C177}"/>
              </a:ext>
            </a:extLst>
          </p:cNvPr>
          <p:cNvSpPr txBox="1"/>
          <p:nvPr userDrawn="1"/>
        </p:nvSpPr>
        <p:spPr>
          <a:xfrm>
            <a:off x="286329" y="2560782"/>
            <a:ext cx="9107054" cy="646331"/>
          </a:xfrm>
          <a:prstGeom prst="rect">
            <a:avLst/>
          </a:prstGeom>
          <a:noFill/>
        </p:spPr>
        <p:txBody>
          <a:bodyPr wrap="square">
            <a:spAutoFit/>
          </a:bodyPr>
          <a:lstStyle/>
          <a:p>
            <a:r>
              <a:rPr lang="en-IN" dirty="0"/>
              <a:t>CODE AND VIDEO LINK:-</a:t>
            </a:r>
          </a:p>
          <a:p>
            <a:r>
              <a:rPr lang="en-IN" dirty="0"/>
              <a:t>https://drive.google.com/drive/folders/1aDtUU264TgZVgMniCIK7pLL6Eypo6Xnl?usp=drive_link</a:t>
            </a:r>
          </a:p>
        </p:txBody>
      </p:sp>
      <p:sp>
        <p:nvSpPr>
          <p:cNvPr id="10" name="TextBox 9">
            <a:extLst>
              <a:ext uri="{FF2B5EF4-FFF2-40B4-BE49-F238E27FC236}">
                <a16:creationId xmlns:a16="http://schemas.microsoft.com/office/drawing/2014/main" id="{B7598AB6-8C3C-816C-7572-AD53890AAE09}"/>
              </a:ext>
            </a:extLst>
          </p:cNvPr>
          <p:cNvSpPr txBox="1"/>
          <p:nvPr userDrawn="1"/>
        </p:nvSpPr>
        <p:spPr>
          <a:xfrm>
            <a:off x="5684981" y="3207113"/>
            <a:ext cx="1620060" cy="1107996"/>
          </a:xfrm>
          <a:prstGeom prst="rect">
            <a:avLst/>
          </a:prstGeom>
          <a:noFill/>
        </p:spPr>
        <p:txBody>
          <a:bodyPr wrap="square" rtlCol="0">
            <a:spAutoFit/>
          </a:bodyPr>
          <a:lstStyle/>
          <a:p>
            <a:r>
              <a:rPr lang="en-IN" sz="6600" dirty="0"/>
              <a:t>URL</a:t>
            </a:r>
          </a:p>
        </p:txBody>
      </p:sp>
      <p:sp>
        <p:nvSpPr>
          <p:cNvPr id="12" name="TextBox 11">
            <a:extLst>
              <a:ext uri="{FF2B5EF4-FFF2-40B4-BE49-F238E27FC236}">
                <a16:creationId xmlns:a16="http://schemas.microsoft.com/office/drawing/2014/main" id="{678BC026-48FB-EF8B-8EF2-D19610692171}"/>
              </a:ext>
            </a:extLst>
          </p:cNvPr>
          <p:cNvSpPr txBox="1"/>
          <p:nvPr userDrawn="1"/>
        </p:nvSpPr>
        <p:spPr>
          <a:xfrm>
            <a:off x="399011" y="4349037"/>
            <a:ext cx="3370349" cy="369332"/>
          </a:xfrm>
          <a:prstGeom prst="rect">
            <a:avLst/>
          </a:prstGeom>
          <a:noFill/>
        </p:spPr>
        <p:txBody>
          <a:bodyPr wrap="square">
            <a:spAutoFit/>
          </a:bodyPr>
          <a:lstStyle/>
          <a:p>
            <a:r>
              <a:rPr lang="en-IN" dirty="0"/>
              <a:t>Local URL: http://localhost:8501</a:t>
            </a:r>
          </a:p>
        </p:txBody>
      </p:sp>
      <p:sp>
        <p:nvSpPr>
          <p:cNvPr id="14" name="TextBox 13">
            <a:extLst>
              <a:ext uri="{FF2B5EF4-FFF2-40B4-BE49-F238E27FC236}">
                <a16:creationId xmlns:a16="http://schemas.microsoft.com/office/drawing/2014/main" id="{A2E5456A-D112-10A0-A27F-20CDE7FEFBA7}"/>
              </a:ext>
            </a:extLst>
          </p:cNvPr>
          <p:cNvSpPr txBox="1"/>
          <p:nvPr userDrawn="1"/>
        </p:nvSpPr>
        <p:spPr>
          <a:xfrm>
            <a:off x="399011" y="4718369"/>
            <a:ext cx="6096000" cy="369332"/>
          </a:xfrm>
          <a:prstGeom prst="rect">
            <a:avLst/>
          </a:prstGeom>
          <a:noFill/>
        </p:spPr>
        <p:txBody>
          <a:bodyPr wrap="square">
            <a:spAutoFit/>
          </a:bodyPr>
          <a:lstStyle/>
          <a:p>
            <a:r>
              <a:rPr lang="en-IN" dirty="0"/>
              <a:t> Network URL: http://192.168.0.105:8501</a:t>
            </a:r>
          </a:p>
        </p:txBody>
      </p:sp>
      <p:sp>
        <p:nvSpPr>
          <p:cNvPr id="16" name="TextBox 15">
            <a:extLst>
              <a:ext uri="{FF2B5EF4-FFF2-40B4-BE49-F238E27FC236}">
                <a16:creationId xmlns:a16="http://schemas.microsoft.com/office/drawing/2014/main" id="{16E93E68-FBDF-6A32-2038-8E4D5770572F}"/>
              </a:ext>
            </a:extLst>
          </p:cNvPr>
          <p:cNvSpPr txBox="1"/>
          <p:nvPr userDrawn="1"/>
        </p:nvSpPr>
        <p:spPr>
          <a:xfrm>
            <a:off x="487680" y="5087701"/>
            <a:ext cx="6096000" cy="369332"/>
          </a:xfrm>
          <a:prstGeom prst="rect">
            <a:avLst/>
          </a:prstGeom>
          <a:noFill/>
        </p:spPr>
        <p:txBody>
          <a:bodyPr wrap="square">
            <a:spAutoFit/>
          </a:bodyPr>
          <a:lstStyle/>
          <a:p>
            <a:r>
              <a:rPr lang="en-IN" dirty="0" err="1"/>
              <a:t>streamlit</a:t>
            </a:r>
            <a:r>
              <a:rPr lang="en-IN" dirty="0"/>
              <a:t> run "C:\Spam Identification\app.py" [ARGUMENTS]</a:t>
            </a:r>
          </a:p>
        </p:txBody>
      </p:sp>
    </p:spTree>
    <p:extLst>
      <p:ext uri="{BB962C8B-B14F-4D97-AF65-F5344CB8AC3E}">
        <p14:creationId xmlns:p14="http://schemas.microsoft.com/office/powerpoint/2010/main" val="162954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789D69-93E3-E079-4E43-DC3EA612756E}"/>
              </a:ext>
            </a:extLst>
          </p:cNvPr>
          <p:cNvSpPr txBox="1"/>
          <p:nvPr userDrawn="1"/>
        </p:nvSpPr>
        <p:spPr>
          <a:xfrm>
            <a:off x="201813" y="1388249"/>
            <a:ext cx="11788371" cy="5078313"/>
          </a:xfrm>
          <a:prstGeom prst="rect">
            <a:avLst/>
          </a:prstGeom>
          <a:noFill/>
        </p:spPr>
        <p:txBody>
          <a:bodyPr wrap="square">
            <a:spAutoFit/>
          </a:bodyPr>
          <a:lstStyle/>
          <a:p>
            <a:pPr algn="l">
              <a:buFont typeface="+mj-lt"/>
              <a:buAutoNum type="arabicPeriod"/>
            </a:pPr>
            <a:r>
              <a:rPr lang="en-IN" b="1" i="0" dirty="0">
                <a:solidFill>
                  <a:schemeClr val="tx1"/>
                </a:solidFill>
                <a:effectLst/>
                <a:latin typeface="Söhne"/>
              </a:rPr>
              <a:t>Data Cleaning</a:t>
            </a:r>
            <a:r>
              <a:rPr lang="en-IN" b="0" i="0" dirty="0">
                <a:solidFill>
                  <a:schemeClr val="tx1"/>
                </a:solidFill>
                <a:effectLst/>
                <a:latin typeface="Söhne"/>
              </a:rPr>
              <a:t>: Removing unnecessary columns and handling missing values.</a:t>
            </a:r>
          </a:p>
          <a:p>
            <a:pPr algn="l">
              <a:buFont typeface="+mj-lt"/>
              <a:buAutoNum type="arabicPeriod"/>
            </a:pPr>
            <a:endParaRPr lang="en-IN" b="1" i="0" dirty="0">
              <a:solidFill>
                <a:schemeClr val="tx1"/>
              </a:solidFill>
              <a:effectLst/>
              <a:latin typeface="Söhne"/>
            </a:endParaRPr>
          </a:p>
          <a:p>
            <a:pPr algn="l">
              <a:buFont typeface="+mj-lt"/>
              <a:buAutoNum type="arabicPeriod"/>
            </a:pPr>
            <a:r>
              <a:rPr lang="en-IN" b="1" i="0" dirty="0">
                <a:solidFill>
                  <a:schemeClr val="tx1"/>
                </a:solidFill>
                <a:effectLst/>
                <a:latin typeface="Söhne"/>
              </a:rPr>
              <a:t>EDA (Exploratory Data Analysis)</a:t>
            </a:r>
            <a:r>
              <a:rPr lang="en-IN" b="0" i="0" dirty="0">
                <a:solidFill>
                  <a:schemeClr val="tx1"/>
                </a:solidFill>
                <a:effectLst/>
                <a:latin typeface="Söhne"/>
              </a:rPr>
              <a:t>: Understanding the data's distribution, statistical summaries, and visualizing patterns.</a:t>
            </a:r>
          </a:p>
          <a:p>
            <a:pPr algn="l">
              <a:buFont typeface="+mj-lt"/>
              <a:buAutoNum type="arabicPeriod"/>
            </a:pPr>
            <a:endParaRPr lang="en-IN" b="1" i="0" dirty="0">
              <a:solidFill>
                <a:schemeClr val="tx1"/>
              </a:solidFill>
              <a:effectLst/>
              <a:latin typeface="Söhne"/>
            </a:endParaRPr>
          </a:p>
          <a:p>
            <a:pPr algn="l">
              <a:buFont typeface="+mj-lt"/>
              <a:buAutoNum type="arabicPeriod"/>
            </a:pPr>
            <a:r>
              <a:rPr lang="en-IN" b="1" i="0" dirty="0">
                <a:solidFill>
                  <a:schemeClr val="tx1"/>
                </a:solidFill>
                <a:effectLst/>
                <a:latin typeface="Söhne"/>
              </a:rPr>
              <a:t>Text Preprocessing</a:t>
            </a:r>
            <a:r>
              <a:rPr lang="en-IN" b="0" i="0" dirty="0">
                <a:solidFill>
                  <a:schemeClr val="tx1"/>
                </a:solidFill>
                <a:effectLst/>
                <a:latin typeface="Söhne"/>
              </a:rPr>
              <a:t>: Lowercasing, tokenization, removing special characters, </a:t>
            </a:r>
            <a:r>
              <a:rPr lang="en-IN" b="0" i="0" dirty="0" err="1">
                <a:solidFill>
                  <a:schemeClr val="tx1"/>
                </a:solidFill>
                <a:effectLst/>
                <a:latin typeface="Söhne"/>
              </a:rPr>
              <a:t>stopwords</a:t>
            </a:r>
            <a:r>
              <a:rPr lang="en-IN" b="0" i="0" dirty="0">
                <a:solidFill>
                  <a:schemeClr val="tx1"/>
                </a:solidFill>
                <a:effectLst/>
                <a:latin typeface="Söhne"/>
              </a:rPr>
              <a:t>, punctuation, and stemming.</a:t>
            </a:r>
          </a:p>
          <a:p>
            <a:pPr algn="l">
              <a:buFont typeface="+mj-lt"/>
              <a:buAutoNum type="arabicPeriod"/>
            </a:pPr>
            <a:endParaRPr lang="en-IN" b="1" i="0" dirty="0">
              <a:solidFill>
                <a:schemeClr val="tx1"/>
              </a:solidFill>
              <a:effectLst/>
              <a:latin typeface="Söhne"/>
            </a:endParaRPr>
          </a:p>
          <a:p>
            <a:pPr algn="l">
              <a:buFont typeface="+mj-lt"/>
              <a:buAutoNum type="arabicPeriod"/>
            </a:pPr>
            <a:r>
              <a:rPr lang="en-IN" b="1" i="0" dirty="0">
                <a:solidFill>
                  <a:schemeClr val="tx1"/>
                </a:solidFill>
                <a:effectLst/>
                <a:latin typeface="Söhne"/>
              </a:rPr>
              <a:t>Text Vectorization</a:t>
            </a:r>
            <a:r>
              <a:rPr lang="en-IN" b="0" i="0" dirty="0">
                <a:solidFill>
                  <a:schemeClr val="tx1"/>
                </a:solidFill>
                <a:effectLst/>
                <a:latin typeface="Söhne"/>
              </a:rPr>
              <a:t>: Utilizing TF-IDF vectorization to convert text data into numerical format.</a:t>
            </a:r>
          </a:p>
          <a:p>
            <a:pPr algn="l">
              <a:buFont typeface="+mj-lt"/>
              <a:buAutoNum type="arabicPeriod"/>
            </a:pPr>
            <a:endParaRPr lang="en-IN" b="1" i="0" dirty="0">
              <a:solidFill>
                <a:schemeClr val="tx1"/>
              </a:solidFill>
              <a:effectLst/>
              <a:latin typeface="Söhne"/>
            </a:endParaRPr>
          </a:p>
          <a:p>
            <a:pPr algn="l">
              <a:buFont typeface="+mj-lt"/>
              <a:buAutoNum type="arabicPeriod"/>
            </a:pPr>
            <a:r>
              <a:rPr lang="en-IN" b="1" i="0" dirty="0">
                <a:solidFill>
                  <a:schemeClr val="tx1"/>
                </a:solidFill>
                <a:effectLst/>
                <a:latin typeface="Söhne"/>
              </a:rPr>
              <a:t>Model Building</a:t>
            </a:r>
            <a:r>
              <a:rPr lang="en-IN" b="0" i="0" dirty="0">
                <a:solidFill>
                  <a:schemeClr val="tx1"/>
                </a:solidFill>
                <a:effectLst/>
                <a:latin typeface="Söhne"/>
              </a:rPr>
              <a:t>: Training various classification models like Naive Bayes, Random Forest, AdaBoost, etc., for spam classification.</a:t>
            </a:r>
          </a:p>
          <a:p>
            <a:pPr algn="l">
              <a:buFont typeface="+mj-lt"/>
              <a:buAutoNum type="arabicPeriod"/>
            </a:pPr>
            <a:endParaRPr lang="en-IN" b="1" i="0" dirty="0">
              <a:solidFill>
                <a:schemeClr val="tx1"/>
              </a:solidFill>
              <a:effectLst/>
              <a:latin typeface="Söhne"/>
            </a:endParaRPr>
          </a:p>
          <a:p>
            <a:pPr algn="l">
              <a:buFont typeface="+mj-lt"/>
              <a:buAutoNum type="arabicPeriod"/>
            </a:pPr>
            <a:r>
              <a:rPr lang="en-IN" b="1" i="0" dirty="0">
                <a:solidFill>
                  <a:schemeClr val="tx1"/>
                </a:solidFill>
                <a:effectLst/>
                <a:latin typeface="Söhne"/>
              </a:rPr>
              <a:t>Model Evaluation</a:t>
            </a:r>
            <a:r>
              <a:rPr lang="en-IN" b="0" i="0" dirty="0">
                <a:solidFill>
                  <a:schemeClr val="tx1"/>
                </a:solidFill>
                <a:effectLst/>
                <a:latin typeface="Söhne"/>
              </a:rPr>
              <a:t>: Assessing model performance using accuracy, precision, confusion matrices, and visualizations.</a:t>
            </a:r>
          </a:p>
          <a:p>
            <a:pPr algn="l">
              <a:buFont typeface="+mj-lt"/>
              <a:buAutoNum type="arabicPeriod"/>
            </a:pPr>
            <a:endParaRPr lang="en-IN" b="1" i="0" dirty="0">
              <a:solidFill>
                <a:schemeClr val="tx1"/>
              </a:solidFill>
              <a:effectLst/>
              <a:latin typeface="Söhne"/>
            </a:endParaRPr>
          </a:p>
          <a:p>
            <a:pPr algn="l">
              <a:buFont typeface="+mj-lt"/>
              <a:buAutoNum type="arabicPeriod"/>
            </a:pPr>
            <a:r>
              <a:rPr lang="en-IN" b="1" i="0" dirty="0">
                <a:solidFill>
                  <a:schemeClr val="tx1"/>
                </a:solidFill>
                <a:effectLst/>
                <a:latin typeface="Söhne"/>
              </a:rPr>
              <a:t>Model Improvement</a:t>
            </a:r>
            <a:r>
              <a:rPr lang="en-IN" b="0" i="0" dirty="0">
                <a:solidFill>
                  <a:schemeClr val="tx1"/>
                </a:solidFill>
                <a:effectLst/>
                <a:latin typeface="Söhne"/>
              </a:rPr>
              <a:t>: Experimenting with different hyperparameters, feature scaling, and considering different text vectorization techniques to enhance model performance.</a:t>
            </a:r>
          </a:p>
          <a:p>
            <a:pPr algn="l">
              <a:buFont typeface="+mj-lt"/>
              <a:buAutoNum type="arabicPeriod"/>
            </a:pPr>
            <a:endParaRPr lang="en-IN" b="1" i="0" dirty="0">
              <a:solidFill>
                <a:schemeClr val="tx1"/>
              </a:solidFill>
              <a:effectLst/>
              <a:latin typeface="Söhne"/>
            </a:endParaRPr>
          </a:p>
          <a:p>
            <a:pPr algn="l">
              <a:buFont typeface="+mj-lt"/>
              <a:buAutoNum type="arabicPeriod"/>
            </a:pPr>
            <a:r>
              <a:rPr lang="en-IN" b="1" i="0" dirty="0">
                <a:solidFill>
                  <a:schemeClr val="tx1"/>
                </a:solidFill>
                <a:effectLst/>
                <a:latin typeface="Söhne"/>
              </a:rPr>
              <a:t>Ensemble Techniques</a:t>
            </a:r>
            <a:r>
              <a:rPr lang="en-IN" b="0" i="0" dirty="0">
                <a:solidFill>
                  <a:schemeClr val="tx1"/>
                </a:solidFill>
                <a:effectLst/>
                <a:latin typeface="Söhne"/>
              </a:rPr>
              <a:t>: Exploring ensemble methods like Voting Classifier and Stacking Classifier to combine multiple models for improved predictions.</a:t>
            </a:r>
          </a:p>
        </p:txBody>
      </p:sp>
      <p:sp>
        <p:nvSpPr>
          <p:cNvPr id="9" name="TextBox 8">
            <a:extLst>
              <a:ext uri="{FF2B5EF4-FFF2-40B4-BE49-F238E27FC236}">
                <a16:creationId xmlns:a16="http://schemas.microsoft.com/office/drawing/2014/main" id="{209E30C8-1738-D73B-3765-DE74AB2E92EE}"/>
              </a:ext>
            </a:extLst>
          </p:cNvPr>
          <p:cNvSpPr txBox="1"/>
          <p:nvPr userDrawn="1"/>
        </p:nvSpPr>
        <p:spPr>
          <a:xfrm>
            <a:off x="4109719" y="193040"/>
            <a:ext cx="3972560" cy="1107996"/>
          </a:xfrm>
          <a:prstGeom prst="rect">
            <a:avLst/>
          </a:prstGeom>
          <a:noFill/>
        </p:spPr>
        <p:txBody>
          <a:bodyPr wrap="square" rtlCol="0">
            <a:spAutoFit/>
          </a:bodyPr>
          <a:lstStyle/>
          <a:p>
            <a:r>
              <a:rPr lang="en-IN" sz="6600" dirty="0"/>
              <a:t>FUNCTION </a:t>
            </a:r>
          </a:p>
        </p:txBody>
      </p:sp>
    </p:spTree>
    <p:extLst>
      <p:ext uri="{BB962C8B-B14F-4D97-AF65-F5344CB8AC3E}">
        <p14:creationId xmlns:p14="http://schemas.microsoft.com/office/powerpoint/2010/main" val="1017934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9E30C8-1738-D73B-3765-DE74AB2E92EE}"/>
              </a:ext>
            </a:extLst>
          </p:cNvPr>
          <p:cNvSpPr txBox="1"/>
          <p:nvPr userDrawn="1"/>
        </p:nvSpPr>
        <p:spPr>
          <a:xfrm>
            <a:off x="4109719" y="193040"/>
            <a:ext cx="3972560" cy="1107996"/>
          </a:xfrm>
          <a:prstGeom prst="rect">
            <a:avLst/>
          </a:prstGeom>
          <a:noFill/>
        </p:spPr>
        <p:txBody>
          <a:bodyPr wrap="square" rtlCol="0">
            <a:spAutoFit/>
          </a:bodyPr>
          <a:lstStyle/>
          <a:p>
            <a:r>
              <a:rPr lang="en-IN" sz="6600" dirty="0"/>
              <a:t>0UTPUT </a:t>
            </a:r>
          </a:p>
        </p:txBody>
      </p:sp>
      <p:pic>
        <p:nvPicPr>
          <p:cNvPr id="3" name="Picture 2">
            <a:extLst>
              <a:ext uri="{FF2B5EF4-FFF2-40B4-BE49-F238E27FC236}">
                <a16:creationId xmlns:a16="http://schemas.microsoft.com/office/drawing/2014/main" id="{598647E3-70A2-E496-7177-814686D15B7C}"/>
              </a:ext>
            </a:extLst>
          </p:cNvPr>
          <p:cNvPicPr>
            <a:picLocks noChangeAspect="1"/>
          </p:cNvPicPr>
          <p:nvPr userDrawn="1"/>
        </p:nvPicPr>
        <p:blipFill>
          <a:blip r:embed="rId2"/>
          <a:stretch>
            <a:fillRect/>
          </a:stretch>
        </p:blipFill>
        <p:spPr>
          <a:xfrm>
            <a:off x="1" y="1301036"/>
            <a:ext cx="6228079" cy="5556964"/>
          </a:xfrm>
          <a:prstGeom prst="rect">
            <a:avLst/>
          </a:prstGeom>
        </p:spPr>
      </p:pic>
      <p:pic>
        <p:nvPicPr>
          <p:cNvPr id="7" name="Picture 6">
            <a:extLst>
              <a:ext uri="{FF2B5EF4-FFF2-40B4-BE49-F238E27FC236}">
                <a16:creationId xmlns:a16="http://schemas.microsoft.com/office/drawing/2014/main" id="{1C431EB7-B388-5C5A-E37F-11898DDE23EA}"/>
              </a:ext>
            </a:extLst>
          </p:cNvPr>
          <p:cNvPicPr>
            <a:picLocks noChangeAspect="1"/>
          </p:cNvPicPr>
          <p:nvPr userDrawn="1"/>
        </p:nvPicPr>
        <p:blipFill>
          <a:blip r:embed="rId3"/>
          <a:stretch>
            <a:fillRect/>
          </a:stretch>
        </p:blipFill>
        <p:spPr>
          <a:xfrm>
            <a:off x="6228080" y="1301036"/>
            <a:ext cx="5963921" cy="5556964"/>
          </a:xfrm>
          <a:prstGeom prst="rect">
            <a:avLst/>
          </a:prstGeom>
        </p:spPr>
      </p:pic>
    </p:spTree>
    <p:extLst>
      <p:ext uri="{BB962C8B-B14F-4D97-AF65-F5344CB8AC3E}">
        <p14:creationId xmlns:p14="http://schemas.microsoft.com/office/powerpoint/2010/main" val="737377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9E30C8-1738-D73B-3765-DE74AB2E92EE}"/>
              </a:ext>
            </a:extLst>
          </p:cNvPr>
          <p:cNvSpPr txBox="1"/>
          <p:nvPr userDrawn="1"/>
        </p:nvSpPr>
        <p:spPr>
          <a:xfrm>
            <a:off x="970742" y="277091"/>
            <a:ext cx="11673840" cy="830997"/>
          </a:xfrm>
          <a:prstGeom prst="rect">
            <a:avLst/>
          </a:prstGeom>
          <a:noFill/>
        </p:spPr>
        <p:txBody>
          <a:bodyPr wrap="square" rtlCol="0">
            <a:spAutoFit/>
          </a:bodyPr>
          <a:lstStyle/>
          <a:p>
            <a:r>
              <a:rPr lang="en-IN" sz="4800" dirty="0"/>
              <a:t>ADVANTAGE, DIS AND FUTURE SCOPE </a:t>
            </a:r>
          </a:p>
        </p:txBody>
      </p:sp>
      <p:graphicFrame>
        <p:nvGraphicFramePr>
          <p:cNvPr id="8" name="Table 7">
            <a:extLst>
              <a:ext uri="{FF2B5EF4-FFF2-40B4-BE49-F238E27FC236}">
                <a16:creationId xmlns:a16="http://schemas.microsoft.com/office/drawing/2014/main" id="{6A54D0DF-5D61-8589-DF14-BC99210633E1}"/>
              </a:ext>
            </a:extLst>
          </p:cNvPr>
          <p:cNvGraphicFramePr>
            <a:graphicFrameLocks noGrp="1"/>
          </p:cNvGraphicFramePr>
          <p:nvPr userDrawn="1">
            <p:extLst>
              <p:ext uri="{D42A27DB-BD31-4B8C-83A1-F6EECF244321}">
                <p14:modId xmlns:p14="http://schemas.microsoft.com/office/powerpoint/2010/main" val="1318548304"/>
              </p:ext>
            </p:extLst>
          </p:nvPr>
        </p:nvGraphicFramePr>
        <p:xfrm>
          <a:off x="518160" y="1533464"/>
          <a:ext cx="11094720" cy="4852588"/>
        </p:xfrm>
        <a:graphic>
          <a:graphicData uri="http://schemas.openxmlformats.org/drawingml/2006/table">
            <a:tbl>
              <a:tblPr/>
              <a:tblGrid>
                <a:gridCol w="3631804">
                  <a:extLst>
                    <a:ext uri="{9D8B030D-6E8A-4147-A177-3AD203B41FA5}">
                      <a16:colId xmlns:a16="http://schemas.microsoft.com/office/drawing/2014/main" val="4231577471"/>
                    </a:ext>
                  </a:extLst>
                </a:gridCol>
                <a:gridCol w="3443571">
                  <a:extLst>
                    <a:ext uri="{9D8B030D-6E8A-4147-A177-3AD203B41FA5}">
                      <a16:colId xmlns:a16="http://schemas.microsoft.com/office/drawing/2014/main" val="2274502758"/>
                    </a:ext>
                  </a:extLst>
                </a:gridCol>
                <a:gridCol w="4019345">
                  <a:extLst>
                    <a:ext uri="{9D8B030D-6E8A-4147-A177-3AD203B41FA5}">
                      <a16:colId xmlns:a16="http://schemas.microsoft.com/office/drawing/2014/main" val="2928201214"/>
                    </a:ext>
                  </a:extLst>
                </a:gridCol>
              </a:tblGrid>
              <a:tr h="378460">
                <a:tc>
                  <a:txBody>
                    <a:bodyPr/>
                    <a:lstStyle/>
                    <a:p>
                      <a:pPr fontAlgn="b"/>
                      <a:r>
                        <a:rPr lang="en-IN" sz="2000" b="1" dirty="0">
                          <a:solidFill>
                            <a:schemeClr val="tx1"/>
                          </a:solidFill>
                          <a:effectLst/>
                        </a:rPr>
                        <a:t>Advantages</a:t>
                      </a:r>
                    </a:p>
                  </a:txBody>
                  <a:tcPr marL="40290" marR="40290" marT="20145" marB="2014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
                      <a:r>
                        <a:rPr lang="en-IN" sz="2000" b="1" dirty="0">
                          <a:solidFill>
                            <a:schemeClr val="tx1"/>
                          </a:solidFill>
                          <a:effectLst/>
                        </a:rPr>
                        <a:t>Disadvantages</a:t>
                      </a:r>
                    </a:p>
                  </a:txBody>
                  <a:tcPr marL="40290" marR="40290" marT="20145" marB="20145"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solidFill>
                            <a:schemeClr val="tx1"/>
                          </a:solidFill>
                          <a:effectLst/>
                        </a:rPr>
                        <a:t>Future Scope</a:t>
                      </a:r>
                    </a:p>
                  </a:txBody>
                  <a:tcPr marL="40290" marR="40290" marT="20145" marB="20145">
                    <a:lnL w="7620" cap="flat" cmpd="sng" algn="ctr">
                      <a:solidFill>
                        <a:srgbClr val="D9D9E3"/>
                      </a:solidFill>
                      <a:prstDash val="solid"/>
                      <a:round/>
                      <a:headEnd type="none" w="med" len="med"/>
                      <a:tailEnd type="none" w="med" len="med"/>
                    </a:lnL>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388910137"/>
                  </a:ext>
                </a:extLst>
              </a:tr>
              <a:tr h="712733">
                <a:tc>
                  <a:txBody>
                    <a:bodyPr/>
                    <a:lstStyle/>
                    <a:p>
                      <a:pPr fontAlgn="base"/>
                      <a:r>
                        <a:rPr lang="en-IN" sz="2000" dirty="0">
                          <a:solidFill>
                            <a:schemeClr val="tx1"/>
                          </a:solidFill>
                          <a:effectLst/>
                        </a:rPr>
                        <a:t>- Effectively filters unwanted emails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Possibility of false positives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Integration of AI for smarter filtering</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63388603"/>
                  </a:ext>
                </a:extLst>
              </a:tr>
              <a:tr h="839537">
                <a:tc>
                  <a:txBody>
                    <a:bodyPr/>
                    <a:lstStyle/>
                    <a:p>
                      <a:pPr fontAlgn="base"/>
                      <a:r>
                        <a:rPr lang="en-IN" sz="2000" dirty="0">
                          <a:solidFill>
                            <a:schemeClr val="tx1"/>
                          </a:solidFill>
                          <a:effectLst/>
                        </a:rPr>
                        <a:t>- Enhances cybersecurity</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Evolving tactics of spammers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Improved anomaly detection algorithms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68095729"/>
                  </a:ext>
                </a:extLst>
              </a:tr>
              <a:tr h="972096">
                <a:tc>
                  <a:txBody>
                    <a:bodyPr/>
                    <a:lstStyle/>
                    <a:p>
                      <a:pPr fontAlgn="base"/>
                      <a:r>
                        <a:rPr lang="en-IN" sz="2000" dirty="0">
                          <a:solidFill>
                            <a:schemeClr val="tx1"/>
                          </a:solidFill>
                          <a:effectLst/>
                        </a:rPr>
                        <a:t>- Protects personal information</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Over-filtering legitimate emails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2000" dirty="0">
                          <a:solidFill>
                            <a:schemeClr val="tx1"/>
                          </a:solidFill>
                          <a:effectLst/>
                        </a:rPr>
                        <a:t>- Real-time adaptation to new spamming techniques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75752636"/>
                  </a:ext>
                </a:extLst>
              </a:tr>
              <a:tr h="972096">
                <a:tc>
                  <a:txBody>
                    <a:bodyPr/>
                    <a:lstStyle/>
                    <a:p>
                      <a:pPr fontAlgn="base"/>
                      <a:r>
                        <a:rPr lang="en-US" sz="2000" dirty="0">
                          <a:solidFill>
                            <a:schemeClr val="tx1"/>
                          </a:solidFill>
                          <a:effectLst/>
                        </a:rPr>
                        <a:t>- Reduces malware and phishing threats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Resource-intensive for large-scale operations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Development of anti-spoofing techniques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035403615"/>
                  </a:ext>
                </a:extLst>
              </a:tr>
              <a:tr h="977666">
                <a:tc>
                  <a:txBody>
                    <a:bodyPr/>
                    <a:lstStyle/>
                    <a:p>
                      <a:pPr fontAlgn="base"/>
                      <a:r>
                        <a:rPr lang="en-IN" sz="2000" dirty="0">
                          <a:solidFill>
                            <a:schemeClr val="tx1"/>
                          </a:solidFill>
                          <a:effectLst/>
                        </a:rPr>
                        <a:t>- Increases user productivity</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Language and cultural barriers</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chemeClr val="bg1"/>
                    </a:solidFill>
                  </a:tcPr>
                </a:tc>
                <a:tc>
                  <a:txBody>
                    <a:bodyPr/>
                    <a:lstStyle/>
                    <a:p>
                      <a:pPr fontAlgn="base"/>
                      <a:r>
                        <a:rPr lang="en-IN" sz="2000" dirty="0">
                          <a:solidFill>
                            <a:schemeClr val="tx1"/>
                          </a:solidFill>
                          <a:effectLst/>
                        </a:rPr>
                        <a:t>- </a:t>
                      </a:r>
                      <a:r>
                        <a:rPr lang="en-IN" sz="2000" dirty="0" err="1">
                          <a:solidFill>
                            <a:schemeClr val="tx1"/>
                          </a:solidFill>
                          <a:effectLst/>
                        </a:rPr>
                        <a:t>Behavioral</a:t>
                      </a:r>
                      <a:r>
                        <a:rPr lang="en-IN" sz="2000" dirty="0">
                          <a:solidFill>
                            <a:schemeClr val="tx1"/>
                          </a:solidFill>
                          <a:effectLst/>
                        </a:rPr>
                        <a:t> analysis for personalized filtering</a:t>
                      </a:r>
                    </a:p>
                  </a:txBody>
                  <a:tcPr marL="40290" marR="40290" marT="20145" marB="20145"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36738471"/>
                  </a:ext>
                </a:extLst>
              </a:tr>
            </a:tbl>
          </a:graphicData>
        </a:graphic>
      </p:graphicFrame>
    </p:spTree>
    <p:extLst>
      <p:ext uri="{BB962C8B-B14F-4D97-AF65-F5344CB8AC3E}">
        <p14:creationId xmlns:p14="http://schemas.microsoft.com/office/powerpoint/2010/main" val="204649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9E30C8-1738-D73B-3765-DE74AB2E92EE}"/>
              </a:ext>
            </a:extLst>
          </p:cNvPr>
          <p:cNvSpPr txBox="1"/>
          <p:nvPr userDrawn="1"/>
        </p:nvSpPr>
        <p:spPr>
          <a:xfrm>
            <a:off x="4565650" y="111760"/>
            <a:ext cx="3456940" cy="769441"/>
          </a:xfrm>
          <a:prstGeom prst="rect">
            <a:avLst/>
          </a:prstGeom>
          <a:noFill/>
        </p:spPr>
        <p:txBody>
          <a:bodyPr wrap="square" rtlCol="0">
            <a:spAutoFit/>
          </a:bodyPr>
          <a:lstStyle/>
          <a:p>
            <a:pPr algn="l"/>
            <a:r>
              <a:rPr lang="en-IN" sz="4400" dirty="0"/>
              <a:t>CONCLUSION </a:t>
            </a:r>
          </a:p>
        </p:txBody>
      </p:sp>
      <p:sp>
        <p:nvSpPr>
          <p:cNvPr id="4" name="TextBox 3">
            <a:extLst>
              <a:ext uri="{FF2B5EF4-FFF2-40B4-BE49-F238E27FC236}">
                <a16:creationId xmlns:a16="http://schemas.microsoft.com/office/drawing/2014/main" id="{5664BE8D-C7E1-4E7B-8595-C8211485FCF7}"/>
              </a:ext>
            </a:extLst>
          </p:cNvPr>
          <p:cNvSpPr txBox="1"/>
          <p:nvPr userDrawn="1"/>
        </p:nvSpPr>
        <p:spPr>
          <a:xfrm>
            <a:off x="294640" y="957779"/>
            <a:ext cx="11602720" cy="1477328"/>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We have learned how to approach a problem statement, and gather useful conclusions from the data using Data preprocessing, Data </a:t>
            </a:r>
            <a:r>
              <a:rPr lang="en-US" b="0" i="0" dirty="0" err="1">
                <a:solidFill>
                  <a:srgbClr val="222222"/>
                </a:solidFill>
                <a:effectLst/>
                <a:latin typeface="Lato" panose="020F0502020204030203" pitchFamily="34" charset="0"/>
              </a:rPr>
              <a:t>Visualisation</a:t>
            </a:r>
            <a:r>
              <a:rPr lang="en-US" b="0" i="0" dirty="0">
                <a:solidFill>
                  <a:srgbClr val="222222"/>
                </a:solidFill>
                <a:effectLst/>
                <a:latin typeface="Lato" panose="020F0502020204030203" pitchFamily="34" charset="0"/>
              </a:rPr>
              <a:t> which will help you build a good Machine Learning Model.</a:t>
            </a:r>
          </a:p>
          <a:p>
            <a:pPr algn="just"/>
            <a:r>
              <a:rPr lang="en-US" b="0" i="0" dirty="0">
                <a:solidFill>
                  <a:srgbClr val="222222"/>
                </a:solidFill>
                <a:effectLst/>
                <a:latin typeface="Lato" panose="020F0502020204030203" pitchFamily="34" charset="0"/>
              </a:rPr>
              <a:t>In order to solve this classification problem we used the Naive Bayes Algorithm and in particular, the Multinomial Naive Bayes algorithm as it was having the highest precision score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least False Positives) and for the vectorization technique, we used TFIDF.</a:t>
            </a:r>
          </a:p>
        </p:txBody>
      </p:sp>
      <p:sp>
        <p:nvSpPr>
          <p:cNvPr id="5" name="TextBox 4">
            <a:extLst>
              <a:ext uri="{FF2B5EF4-FFF2-40B4-BE49-F238E27FC236}">
                <a16:creationId xmlns:a16="http://schemas.microsoft.com/office/drawing/2014/main" id="{65006789-5593-D64B-672F-99AFE51BE554}"/>
              </a:ext>
            </a:extLst>
          </p:cNvPr>
          <p:cNvSpPr txBox="1"/>
          <p:nvPr userDrawn="1"/>
        </p:nvSpPr>
        <p:spPr>
          <a:xfrm>
            <a:off x="2682240" y="2804160"/>
            <a:ext cx="7305040" cy="923330"/>
          </a:xfrm>
          <a:prstGeom prst="rect">
            <a:avLst/>
          </a:prstGeom>
          <a:noFill/>
        </p:spPr>
        <p:txBody>
          <a:bodyPr wrap="square" rtlCol="0">
            <a:spAutoFit/>
          </a:bodyPr>
          <a:lstStyle/>
          <a:p>
            <a:r>
              <a:rPr lang="en-IN" b="0" i="0" dirty="0">
                <a:solidFill>
                  <a:srgbClr val="FF0000"/>
                </a:solidFill>
                <a:effectLst/>
                <a:latin typeface="Lato" panose="020F0502020204030203" pitchFamily="34" charset="0"/>
              </a:rPr>
              <a:t>“</a:t>
            </a:r>
            <a:r>
              <a:rPr lang="en-US" b="0" i="0" dirty="0">
                <a:solidFill>
                  <a:srgbClr val="FF0000"/>
                </a:solidFill>
                <a:effectLst/>
                <a:latin typeface="Lato" panose="020F0502020204030203" pitchFamily="34" charset="0"/>
              </a:rPr>
              <a:t>TF-IDF is an information retrieval technique that weighs a term’s frequency (TF) and its inverse document frequency (IDF). Each word or term that occurs in the text has its respective TF and IDF score.”</a:t>
            </a:r>
            <a:endParaRPr lang="en-IN" dirty="0">
              <a:solidFill>
                <a:srgbClr val="FF0000"/>
              </a:solidFill>
            </a:endParaRPr>
          </a:p>
        </p:txBody>
      </p:sp>
      <p:sp>
        <p:nvSpPr>
          <p:cNvPr id="8" name="TextBox 7">
            <a:extLst>
              <a:ext uri="{FF2B5EF4-FFF2-40B4-BE49-F238E27FC236}">
                <a16:creationId xmlns:a16="http://schemas.microsoft.com/office/drawing/2014/main" id="{C0B454C8-DAD8-289F-37DB-D81BA0DD4A0F}"/>
              </a:ext>
            </a:extLst>
          </p:cNvPr>
          <p:cNvSpPr txBox="1"/>
          <p:nvPr userDrawn="1"/>
        </p:nvSpPr>
        <p:spPr>
          <a:xfrm>
            <a:off x="375920" y="4306610"/>
            <a:ext cx="10911840" cy="1754326"/>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The model was further improved using hyperparameter tuning in “</a:t>
            </a:r>
            <a:r>
              <a:rPr lang="en-US" b="0" i="0" dirty="0" err="1">
                <a:solidFill>
                  <a:srgbClr val="222222"/>
                </a:solidFill>
                <a:effectLst/>
                <a:latin typeface="Lato" panose="020F0502020204030203" pitchFamily="34" charset="0"/>
              </a:rPr>
              <a:t>max_features”.The</a:t>
            </a:r>
            <a:r>
              <a:rPr lang="en-US" b="0" i="0" dirty="0">
                <a:solidFill>
                  <a:srgbClr val="222222"/>
                </a:solidFill>
                <a:effectLst/>
                <a:latin typeface="Lato" panose="020F0502020204030203" pitchFamily="34" charset="0"/>
              </a:rPr>
              <a:t> following techniques helped us understand how to create a text classification model and make a </a:t>
            </a:r>
            <a:r>
              <a:rPr lang="en-US" b="1" i="0" dirty="0">
                <a:solidFill>
                  <a:srgbClr val="222222"/>
                </a:solidFill>
                <a:effectLst/>
                <a:latin typeface="Lato" panose="020F0502020204030203" pitchFamily="34" charset="0"/>
              </a:rPr>
              <a:t>.</a:t>
            </a:r>
            <a:r>
              <a:rPr lang="en-US" b="1" i="0" dirty="0" err="1">
                <a:solidFill>
                  <a:srgbClr val="222222"/>
                </a:solidFill>
                <a:effectLst/>
                <a:latin typeface="Lato" panose="020F0502020204030203" pitchFamily="34" charset="0"/>
              </a:rPr>
              <a:t>pkl</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file to use over networks. This guide provides an overview of using different techniques to classify a text message as “spam” or “not”.</a:t>
            </a:r>
          </a:p>
          <a:p>
            <a:pPr algn="just"/>
            <a:r>
              <a:rPr lang="en-US" b="0" i="0" dirty="0">
                <a:solidFill>
                  <a:srgbClr val="222222"/>
                </a:solidFill>
                <a:effectLst/>
                <a:latin typeface="Lato" panose="020F0502020204030203" pitchFamily="34" charset="0"/>
              </a:rPr>
              <a:t>You may probably already envision all the incredible potential and applications of this new information. This application may be included in chatbots, HR applications, and other systems. The possibilities are endless.</a:t>
            </a:r>
          </a:p>
        </p:txBody>
      </p:sp>
    </p:spTree>
    <p:extLst>
      <p:ext uri="{BB962C8B-B14F-4D97-AF65-F5344CB8AC3E}">
        <p14:creationId xmlns:p14="http://schemas.microsoft.com/office/powerpoint/2010/main" val="3883091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9E30C8-1738-D73B-3765-DE74AB2E92EE}"/>
              </a:ext>
            </a:extLst>
          </p:cNvPr>
          <p:cNvSpPr txBox="1"/>
          <p:nvPr userDrawn="1"/>
        </p:nvSpPr>
        <p:spPr>
          <a:xfrm>
            <a:off x="3810000" y="248246"/>
            <a:ext cx="4405630" cy="1107996"/>
          </a:xfrm>
          <a:prstGeom prst="rect">
            <a:avLst/>
          </a:prstGeom>
          <a:noFill/>
        </p:spPr>
        <p:txBody>
          <a:bodyPr wrap="square" rtlCol="0">
            <a:spAutoFit/>
          </a:bodyPr>
          <a:lstStyle/>
          <a:p>
            <a:pPr algn="l"/>
            <a:r>
              <a:rPr lang="en-IN" sz="6600" dirty="0"/>
              <a:t>REFERENCE</a:t>
            </a:r>
            <a:r>
              <a:rPr lang="en-IN" sz="4400" dirty="0"/>
              <a:t> </a:t>
            </a:r>
          </a:p>
        </p:txBody>
      </p:sp>
      <p:sp>
        <p:nvSpPr>
          <p:cNvPr id="3" name="TextBox 2">
            <a:extLst>
              <a:ext uri="{FF2B5EF4-FFF2-40B4-BE49-F238E27FC236}">
                <a16:creationId xmlns:a16="http://schemas.microsoft.com/office/drawing/2014/main" id="{53E2964E-4AE6-E8BD-7BCA-76AA7815BA24}"/>
              </a:ext>
            </a:extLst>
          </p:cNvPr>
          <p:cNvSpPr txBox="1"/>
          <p:nvPr userDrawn="1"/>
        </p:nvSpPr>
        <p:spPr>
          <a:xfrm>
            <a:off x="86360" y="1531441"/>
            <a:ext cx="12019280" cy="5078313"/>
          </a:xfrm>
          <a:prstGeom prst="rect">
            <a:avLst/>
          </a:prstGeom>
          <a:noFill/>
        </p:spPr>
        <p:txBody>
          <a:bodyPr wrap="square">
            <a:spAutoFit/>
          </a:bodyPr>
          <a:lstStyle/>
          <a:p>
            <a:r>
              <a:rPr lang="en-IN" dirty="0"/>
              <a:t>[1]</a:t>
            </a:r>
            <a:r>
              <a:rPr lang="en-IN" dirty="0" err="1"/>
              <a:t>Abduelbaset</a:t>
            </a:r>
            <a:r>
              <a:rPr lang="en-IN" dirty="0"/>
              <a:t> M. However, Tarik Rashed, Ali S. </a:t>
            </a:r>
            <a:r>
              <a:rPr lang="en-IN" dirty="0" err="1"/>
              <a:t>Elbekaie</a:t>
            </a:r>
            <a:r>
              <a:rPr lang="en-IN" dirty="0"/>
              <a:t>, and </a:t>
            </a:r>
            <a:r>
              <a:rPr lang="en-IN" dirty="0" err="1"/>
              <a:t>Husien</a:t>
            </a:r>
            <a:r>
              <a:rPr lang="en-IN" dirty="0"/>
              <a:t> A. </a:t>
            </a:r>
            <a:r>
              <a:rPr lang="en-IN" dirty="0" err="1"/>
              <a:t>Alhammi</a:t>
            </a:r>
            <a:r>
              <a:rPr lang="en-IN" dirty="0"/>
              <a:t>, “An Anti-Spam System Using Artificial Neural Networks And Genetic Algorithms” (A Neural Model In Anti Spam). </a:t>
            </a:r>
          </a:p>
          <a:p>
            <a:endParaRPr lang="en-IN" dirty="0"/>
          </a:p>
          <a:p>
            <a:r>
              <a:rPr lang="en-IN" dirty="0"/>
              <a:t>[2] Er. Seema Rani, Er. Sugandha Sharma, “Survey on E-mail Spam Detection Using NLP”, International Journal of Advanced Research in Computer Science and Software Engineering, India, Volume 4, Issue 5, May 2014. </a:t>
            </a:r>
          </a:p>
          <a:p>
            <a:endParaRPr lang="en-IN" dirty="0"/>
          </a:p>
          <a:p>
            <a:r>
              <a:rPr lang="en-IN" dirty="0"/>
              <a:t>[3] </a:t>
            </a:r>
            <a:r>
              <a:rPr lang="en-IN" dirty="0" err="1"/>
              <a:t>Masurah</a:t>
            </a:r>
            <a:r>
              <a:rPr lang="en-IN" dirty="0"/>
              <a:t> Mohamad, </a:t>
            </a:r>
            <a:r>
              <a:rPr lang="en-IN" dirty="0" err="1"/>
              <a:t>Khairulliza</a:t>
            </a:r>
            <a:r>
              <a:rPr lang="en-IN" dirty="0"/>
              <a:t> Ahmad Salleh, “Independent Feature Selection as Spam-Filtering Technique: An Evaluation of Neural Network”, Malaysia.</a:t>
            </a:r>
          </a:p>
          <a:p>
            <a:r>
              <a:rPr lang="en-IN" dirty="0"/>
              <a:t> </a:t>
            </a:r>
          </a:p>
          <a:p>
            <a:r>
              <a:rPr lang="en-IN" dirty="0"/>
              <a:t>[4] El-Sayed M. El-Alfy, “Learning Methods For Spam Filtering”, College of Computer Sciences and Engineering King Fahd University of Petroleum and Minerals, Saudi Arabia. </a:t>
            </a:r>
          </a:p>
          <a:p>
            <a:endParaRPr lang="en-IN" dirty="0"/>
          </a:p>
          <a:p>
            <a:r>
              <a:rPr lang="en-IN" dirty="0"/>
              <a:t>[5] </a:t>
            </a:r>
            <a:r>
              <a:rPr lang="en-IN" dirty="0" err="1"/>
              <a:t>Upasna</a:t>
            </a:r>
            <a:r>
              <a:rPr lang="en-IN" dirty="0"/>
              <a:t> </a:t>
            </a:r>
            <a:r>
              <a:rPr lang="en-IN" dirty="0" err="1"/>
              <a:t>Attri</a:t>
            </a:r>
            <a:r>
              <a:rPr lang="en-IN" dirty="0"/>
              <a:t> &amp; Harpreet Kaur, “Comparative Study of Gaussian and Nearest Mean Classifiers for Filtering Spam E-mails”, Global Journal of Computer Science and Technology Network, Web &amp; Security, USA, Volume 12 Issue 11 Version June 2012.</a:t>
            </a:r>
          </a:p>
          <a:p>
            <a:r>
              <a:rPr lang="en-IN" dirty="0"/>
              <a:t> </a:t>
            </a:r>
          </a:p>
          <a:p>
            <a:r>
              <a:rPr lang="en-IN" dirty="0"/>
              <a:t>[6] Alia Taha Sabri, Adel Hamdan </a:t>
            </a:r>
            <a:r>
              <a:rPr lang="en-IN" dirty="0" err="1"/>
              <a:t>Mohammads</a:t>
            </a:r>
            <a:r>
              <a:rPr lang="en-IN" dirty="0"/>
              <a:t>, Bassam Al-</a:t>
            </a:r>
            <a:r>
              <a:rPr lang="en-IN" dirty="0" err="1"/>
              <a:t>Shargabi</a:t>
            </a:r>
            <a:r>
              <a:rPr lang="en-IN" dirty="0"/>
              <a:t>, Maher Abu </a:t>
            </a:r>
            <a:r>
              <a:rPr lang="en-IN" dirty="0" err="1"/>
              <a:t>Hamdeh</a:t>
            </a:r>
            <a:r>
              <a:rPr lang="en-IN" dirty="0"/>
              <a:t>, “Developing New Continuous Learning Approach for Spam Detection using Artificial Neural Network (CLA_ANN)”, European Journal of Scientific Research, ISSN 1450-216X Vol.42 No.3 (2010), pp.511-521. </a:t>
            </a:r>
          </a:p>
        </p:txBody>
      </p:sp>
    </p:spTree>
    <p:extLst>
      <p:ext uri="{BB962C8B-B14F-4D97-AF65-F5344CB8AC3E}">
        <p14:creationId xmlns:p14="http://schemas.microsoft.com/office/powerpoint/2010/main" val="388415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9E30C8-1738-D73B-3765-DE74AB2E92EE}"/>
              </a:ext>
            </a:extLst>
          </p:cNvPr>
          <p:cNvSpPr txBox="1"/>
          <p:nvPr userDrawn="1"/>
        </p:nvSpPr>
        <p:spPr>
          <a:xfrm>
            <a:off x="4257040" y="2239724"/>
            <a:ext cx="4405630" cy="1785104"/>
          </a:xfrm>
          <a:prstGeom prst="rect">
            <a:avLst/>
          </a:prstGeom>
          <a:noFill/>
        </p:spPr>
        <p:txBody>
          <a:bodyPr wrap="square" rtlCol="0">
            <a:spAutoFit/>
          </a:bodyPr>
          <a:lstStyle/>
          <a:p>
            <a:pPr algn="l"/>
            <a:r>
              <a:rPr lang="en-IN" sz="6600" dirty="0"/>
              <a:t>THANKYOU</a:t>
            </a:r>
          </a:p>
          <a:p>
            <a:pPr algn="l"/>
            <a:r>
              <a:rPr lang="en-IN" sz="4400" dirty="0"/>
              <a:t>   </a:t>
            </a:r>
            <a:r>
              <a:rPr lang="en-IN" sz="3200" dirty="0"/>
              <a:t>HAVE A GREAT DAY</a:t>
            </a:r>
          </a:p>
        </p:txBody>
      </p:sp>
    </p:spTree>
    <p:extLst>
      <p:ext uri="{BB962C8B-B14F-4D97-AF65-F5344CB8AC3E}">
        <p14:creationId xmlns:p14="http://schemas.microsoft.com/office/powerpoint/2010/main" val="8343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E75BB39-FFC3-2A42-D9CC-321B2C622D81}"/>
              </a:ext>
            </a:extLst>
          </p:cNvPr>
          <p:cNvSpPr txBox="1"/>
          <p:nvPr userDrawn="1"/>
        </p:nvSpPr>
        <p:spPr>
          <a:xfrm>
            <a:off x="3805382" y="3244334"/>
            <a:ext cx="2828811" cy="369332"/>
          </a:xfrm>
          <a:prstGeom prst="rect">
            <a:avLst/>
          </a:prstGeom>
          <a:noFill/>
        </p:spPr>
        <p:txBody>
          <a:bodyPr wrap="square">
            <a:spAutoFit/>
          </a:bodyPr>
          <a:lstStyle/>
          <a:p>
            <a:endParaRPr lang="en-IN" dirty="0"/>
          </a:p>
        </p:txBody>
      </p:sp>
      <p:sp>
        <p:nvSpPr>
          <p:cNvPr id="11" name="Rectangle 10">
            <a:extLst>
              <a:ext uri="{FF2B5EF4-FFF2-40B4-BE49-F238E27FC236}">
                <a16:creationId xmlns:a16="http://schemas.microsoft.com/office/drawing/2014/main" id="{C7C75BCE-412D-55EF-C2FE-87066AC93D44}"/>
              </a:ext>
            </a:extLst>
          </p:cNvPr>
          <p:cNvSpPr/>
          <p:nvPr userDrawn="1"/>
        </p:nvSpPr>
        <p:spPr>
          <a:xfrm>
            <a:off x="590550" y="533399"/>
            <a:ext cx="180975" cy="1333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0FBB7B0-93E8-DCE5-DA78-D27177D18369}"/>
              </a:ext>
            </a:extLst>
          </p:cNvPr>
          <p:cNvSpPr txBox="1"/>
          <p:nvPr userDrawn="1"/>
        </p:nvSpPr>
        <p:spPr>
          <a:xfrm>
            <a:off x="3233737" y="343584"/>
            <a:ext cx="5724525" cy="646331"/>
          </a:xfrm>
          <a:prstGeom prst="rect">
            <a:avLst/>
          </a:prstGeom>
          <a:noFill/>
        </p:spPr>
        <p:txBody>
          <a:bodyPr wrap="square" rtlCol="0">
            <a:spAutoFit/>
          </a:bodyPr>
          <a:lstStyle/>
          <a:p>
            <a:pPr algn="ctr"/>
            <a:r>
              <a:rPr lang="en-IN" sz="3600" dirty="0"/>
              <a:t>TITLE</a:t>
            </a:r>
          </a:p>
        </p:txBody>
      </p:sp>
      <p:sp>
        <p:nvSpPr>
          <p:cNvPr id="13" name="TextBox 12">
            <a:extLst>
              <a:ext uri="{FF2B5EF4-FFF2-40B4-BE49-F238E27FC236}">
                <a16:creationId xmlns:a16="http://schemas.microsoft.com/office/drawing/2014/main" id="{6C5E396C-9D9A-CE89-82DC-2947FD31EB14}"/>
              </a:ext>
            </a:extLst>
          </p:cNvPr>
          <p:cNvSpPr txBox="1"/>
          <p:nvPr userDrawn="1"/>
        </p:nvSpPr>
        <p:spPr>
          <a:xfrm>
            <a:off x="2324100" y="897582"/>
            <a:ext cx="8129586" cy="1107996"/>
          </a:xfrm>
          <a:prstGeom prst="rect">
            <a:avLst/>
          </a:prstGeom>
          <a:noFill/>
        </p:spPr>
        <p:txBody>
          <a:bodyPr wrap="square" rtlCol="0">
            <a:spAutoFit/>
          </a:bodyPr>
          <a:lstStyle/>
          <a:p>
            <a:r>
              <a:rPr lang="en-IN" sz="6600" dirty="0"/>
              <a:t>SPAM IDENTIFICATION</a:t>
            </a:r>
          </a:p>
        </p:txBody>
      </p:sp>
      <p:cxnSp>
        <p:nvCxnSpPr>
          <p:cNvPr id="15" name="Straight Connector 14">
            <a:extLst>
              <a:ext uri="{FF2B5EF4-FFF2-40B4-BE49-F238E27FC236}">
                <a16:creationId xmlns:a16="http://schemas.microsoft.com/office/drawing/2014/main" id="{9510F7DA-6AB7-CC16-768E-C2745D757F70}"/>
              </a:ext>
            </a:extLst>
          </p:cNvPr>
          <p:cNvCxnSpPr>
            <a:cxnSpLocks/>
          </p:cNvCxnSpPr>
          <p:nvPr userDrawn="1"/>
        </p:nvCxnSpPr>
        <p:spPr>
          <a:xfrm>
            <a:off x="1862136" y="1843653"/>
            <a:ext cx="84677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6CD0374-375F-FA20-5D91-1ABD776F0FBD}"/>
              </a:ext>
            </a:extLst>
          </p:cNvPr>
          <p:cNvSpPr txBox="1"/>
          <p:nvPr userDrawn="1"/>
        </p:nvSpPr>
        <p:spPr>
          <a:xfrm>
            <a:off x="4343400" y="2027427"/>
            <a:ext cx="5372100" cy="707886"/>
          </a:xfrm>
          <a:prstGeom prst="rect">
            <a:avLst/>
          </a:prstGeom>
          <a:noFill/>
        </p:spPr>
        <p:txBody>
          <a:bodyPr wrap="square" rtlCol="0">
            <a:spAutoFit/>
          </a:bodyPr>
          <a:lstStyle/>
          <a:p>
            <a:r>
              <a:rPr lang="en-IN" sz="4000" dirty="0"/>
              <a:t>MEET OUR TEAM</a:t>
            </a:r>
          </a:p>
        </p:txBody>
      </p:sp>
      <p:sp>
        <p:nvSpPr>
          <p:cNvPr id="21" name="TextBox 20">
            <a:extLst>
              <a:ext uri="{FF2B5EF4-FFF2-40B4-BE49-F238E27FC236}">
                <a16:creationId xmlns:a16="http://schemas.microsoft.com/office/drawing/2014/main" id="{A38D8E65-B1D3-A437-C4BE-842F3B8E275F}"/>
              </a:ext>
            </a:extLst>
          </p:cNvPr>
          <p:cNvSpPr txBox="1"/>
          <p:nvPr userDrawn="1"/>
        </p:nvSpPr>
        <p:spPr>
          <a:xfrm>
            <a:off x="942974" y="3352800"/>
            <a:ext cx="2961115" cy="1631216"/>
          </a:xfrm>
          <a:prstGeom prst="rect">
            <a:avLst/>
          </a:prstGeom>
          <a:noFill/>
        </p:spPr>
        <p:txBody>
          <a:bodyPr wrap="square" rtlCol="0">
            <a:spAutoFit/>
          </a:bodyPr>
          <a:lstStyle/>
          <a:p>
            <a:r>
              <a:rPr lang="en-IN" sz="2000" dirty="0"/>
              <a:t>   ABHISHEK SHUKLA</a:t>
            </a:r>
          </a:p>
          <a:p>
            <a:r>
              <a:rPr lang="en-IN" sz="1600" dirty="0"/>
              <a:t>Mb.no.8169002452</a:t>
            </a:r>
          </a:p>
          <a:p>
            <a:r>
              <a:rPr lang="en-IN" sz="1600" dirty="0"/>
              <a:t>Gmail:-shuklasantosh01982@gmail.com</a:t>
            </a:r>
          </a:p>
          <a:p>
            <a:r>
              <a:rPr lang="en-IN" sz="1600" dirty="0"/>
              <a:t>Branch:- SE-EXTC</a:t>
            </a:r>
          </a:p>
          <a:p>
            <a:r>
              <a:rPr lang="en-IN" sz="1600" dirty="0"/>
              <a:t>ROLL NO:- 47 </a:t>
            </a:r>
          </a:p>
        </p:txBody>
      </p:sp>
      <p:sp>
        <p:nvSpPr>
          <p:cNvPr id="22" name="Rectangle 21">
            <a:extLst>
              <a:ext uri="{FF2B5EF4-FFF2-40B4-BE49-F238E27FC236}">
                <a16:creationId xmlns:a16="http://schemas.microsoft.com/office/drawing/2014/main" id="{93F26C57-2743-BD99-1FCE-DE9F5E403013}"/>
              </a:ext>
            </a:extLst>
          </p:cNvPr>
          <p:cNvSpPr/>
          <p:nvPr userDrawn="1"/>
        </p:nvSpPr>
        <p:spPr>
          <a:xfrm>
            <a:off x="942975" y="3480316"/>
            <a:ext cx="180975" cy="1333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CD86928-72D5-87D8-4C64-EDE7F1BDDB0F}"/>
              </a:ext>
            </a:extLst>
          </p:cNvPr>
          <p:cNvSpPr txBox="1"/>
          <p:nvPr userDrawn="1"/>
        </p:nvSpPr>
        <p:spPr>
          <a:xfrm>
            <a:off x="3994579" y="3352800"/>
            <a:ext cx="2639614" cy="1631216"/>
          </a:xfrm>
          <a:prstGeom prst="rect">
            <a:avLst/>
          </a:prstGeom>
          <a:noFill/>
        </p:spPr>
        <p:txBody>
          <a:bodyPr wrap="square" rtlCol="0">
            <a:spAutoFit/>
          </a:bodyPr>
          <a:lstStyle/>
          <a:p>
            <a:r>
              <a:rPr lang="en-IN" sz="2000" dirty="0"/>
              <a:t>      ARYAN THESIA</a:t>
            </a:r>
          </a:p>
          <a:p>
            <a:r>
              <a:rPr lang="en-IN" sz="1600" dirty="0"/>
              <a:t>Mb.no:-8591049281</a:t>
            </a:r>
          </a:p>
          <a:p>
            <a:r>
              <a:rPr lang="en-IN" sz="1600" dirty="0"/>
              <a:t>Gmail:-3277aryanthesia@gmail.com</a:t>
            </a:r>
          </a:p>
          <a:p>
            <a:r>
              <a:rPr lang="en-IN" sz="1600" dirty="0"/>
              <a:t>Branch:-SE-EXTC</a:t>
            </a:r>
          </a:p>
          <a:p>
            <a:r>
              <a:rPr lang="en-IN" sz="1600" dirty="0"/>
              <a:t>ROLL NO:-67</a:t>
            </a:r>
          </a:p>
        </p:txBody>
      </p:sp>
      <p:sp>
        <p:nvSpPr>
          <p:cNvPr id="24" name="Rectangle 23">
            <a:extLst>
              <a:ext uri="{FF2B5EF4-FFF2-40B4-BE49-F238E27FC236}">
                <a16:creationId xmlns:a16="http://schemas.microsoft.com/office/drawing/2014/main" id="{E0D7382A-F2F7-5EF2-07F3-4BFA006BA3F5}"/>
              </a:ext>
            </a:extLst>
          </p:cNvPr>
          <p:cNvSpPr/>
          <p:nvPr userDrawn="1"/>
        </p:nvSpPr>
        <p:spPr>
          <a:xfrm>
            <a:off x="4096326" y="3480316"/>
            <a:ext cx="180975" cy="1333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6B0372DB-6D64-CF35-8A10-F4CFF0F907C1}"/>
              </a:ext>
            </a:extLst>
          </p:cNvPr>
          <p:cNvSpPr txBox="1"/>
          <p:nvPr userDrawn="1"/>
        </p:nvSpPr>
        <p:spPr>
          <a:xfrm>
            <a:off x="6585521" y="3307079"/>
            <a:ext cx="2105025" cy="1631216"/>
          </a:xfrm>
          <a:prstGeom prst="rect">
            <a:avLst/>
          </a:prstGeom>
          <a:noFill/>
        </p:spPr>
        <p:txBody>
          <a:bodyPr wrap="square" rtlCol="0">
            <a:spAutoFit/>
          </a:bodyPr>
          <a:lstStyle/>
          <a:p>
            <a:r>
              <a:rPr lang="en-IN" sz="2000" dirty="0"/>
              <a:t>       ANIL YADAV</a:t>
            </a:r>
          </a:p>
          <a:p>
            <a:r>
              <a:rPr lang="en-IN" sz="1600" dirty="0"/>
              <a:t>Mb.no.8657235322</a:t>
            </a:r>
          </a:p>
          <a:p>
            <a:r>
              <a:rPr lang="en-IN" sz="1600" dirty="0"/>
              <a:t>Gmail:-anil.s.yadav@slrtce.in</a:t>
            </a:r>
          </a:p>
          <a:p>
            <a:r>
              <a:rPr lang="en-IN" sz="1600" dirty="0"/>
              <a:t>Branch:-SE-EXTC</a:t>
            </a:r>
          </a:p>
          <a:p>
            <a:r>
              <a:rPr lang="en-IN" sz="1600" dirty="0"/>
              <a:t>ROLL NO:-55</a:t>
            </a:r>
          </a:p>
        </p:txBody>
      </p:sp>
      <p:sp>
        <p:nvSpPr>
          <p:cNvPr id="27" name="Rectangle 26">
            <a:extLst>
              <a:ext uri="{FF2B5EF4-FFF2-40B4-BE49-F238E27FC236}">
                <a16:creationId xmlns:a16="http://schemas.microsoft.com/office/drawing/2014/main" id="{26196B35-AB4F-BD53-AC96-84A5DC844A08}"/>
              </a:ext>
            </a:extLst>
          </p:cNvPr>
          <p:cNvSpPr/>
          <p:nvPr userDrawn="1"/>
        </p:nvSpPr>
        <p:spPr>
          <a:xfrm>
            <a:off x="6735940" y="3448720"/>
            <a:ext cx="180975" cy="1333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E0F58272-77F2-0DCF-C4CF-CF660C50A5B0}"/>
              </a:ext>
            </a:extLst>
          </p:cNvPr>
          <p:cNvSpPr txBox="1"/>
          <p:nvPr userDrawn="1"/>
        </p:nvSpPr>
        <p:spPr>
          <a:xfrm>
            <a:off x="4544614" y="5295900"/>
            <a:ext cx="3331368" cy="369332"/>
          </a:xfrm>
          <a:prstGeom prst="rect">
            <a:avLst/>
          </a:prstGeom>
          <a:noFill/>
        </p:spPr>
        <p:txBody>
          <a:bodyPr wrap="square" rtlCol="0">
            <a:spAutoFit/>
          </a:bodyPr>
          <a:lstStyle/>
          <a:p>
            <a:r>
              <a:rPr lang="en-IN" dirty="0"/>
              <a:t>UNDER THE GUIDANCE OF</a:t>
            </a:r>
          </a:p>
        </p:txBody>
      </p:sp>
      <p:sp>
        <p:nvSpPr>
          <p:cNvPr id="29" name="TextBox 28">
            <a:extLst>
              <a:ext uri="{FF2B5EF4-FFF2-40B4-BE49-F238E27FC236}">
                <a16:creationId xmlns:a16="http://schemas.microsoft.com/office/drawing/2014/main" id="{4F3224CF-0064-E367-2300-130B3C553847}"/>
              </a:ext>
            </a:extLst>
          </p:cNvPr>
          <p:cNvSpPr txBox="1"/>
          <p:nvPr userDrawn="1"/>
        </p:nvSpPr>
        <p:spPr>
          <a:xfrm>
            <a:off x="4757737" y="5665232"/>
            <a:ext cx="4200525" cy="461665"/>
          </a:xfrm>
          <a:prstGeom prst="rect">
            <a:avLst/>
          </a:prstGeom>
          <a:noFill/>
        </p:spPr>
        <p:txBody>
          <a:bodyPr wrap="square" rtlCol="0">
            <a:spAutoFit/>
          </a:bodyPr>
          <a:lstStyle/>
          <a:p>
            <a:r>
              <a:rPr lang="en-IN" sz="2400" dirty="0"/>
              <a:t>APARNA MAJARE</a:t>
            </a:r>
          </a:p>
        </p:txBody>
      </p:sp>
      <p:sp>
        <p:nvSpPr>
          <p:cNvPr id="30" name="Rectangle 29">
            <a:extLst>
              <a:ext uri="{FF2B5EF4-FFF2-40B4-BE49-F238E27FC236}">
                <a16:creationId xmlns:a16="http://schemas.microsoft.com/office/drawing/2014/main" id="{5555B815-9183-12C5-A751-D48F887D1542}"/>
              </a:ext>
            </a:extLst>
          </p:cNvPr>
          <p:cNvSpPr/>
          <p:nvPr userDrawn="1"/>
        </p:nvSpPr>
        <p:spPr>
          <a:xfrm>
            <a:off x="4544614" y="5827068"/>
            <a:ext cx="180975" cy="1333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8DF3A66-4EB4-7EEE-32E0-6A0E8C676EDA}"/>
              </a:ext>
            </a:extLst>
          </p:cNvPr>
          <p:cNvSpPr txBox="1"/>
          <p:nvPr userDrawn="1"/>
        </p:nvSpPr>
        <p:spPr>
          <a:xfrm>
            <a:off x="8792293" y="3307079"/>
            <a:ext cx="2456732" cy="1631216"/>
          </a:xfrm>
          <a:prstGeom prst="rect">
            <a:avLst/>
          </a:prstGeom>
          <a:noFill/>
        </p:spPr>
        <p:txBody>
          <a:bodyPr wrap="square" rtlCol="0">
            <a:spAutoFit/>
          </a:bodyPr>
          <a:lstStyle/>
          <a:p>
            <a:r>
              <a:rPr lang="en-IN" sz="2000" dirty="0"/>
              <a:t>       GAUTAM SHUKLA</a:t>
            </a:r>
          </a:p>
          <a:p>
            <a:r>
              <a:rPr lang="en-IN" sz="1600" dirty="0"/>
              <a:t>Mb.no. 9326077584</a:t>
            </a:r>
          </a:p>
          <a:p>
            <a:r>
              <a:rPr lang="en-IN" sz="1600" dirty="0"/>
              <a:t>Gmail:-gautam.r.shukla@slrtce.in</a:t>
            </a:r>
          </a:p>
          <a:p>
            <a:r>
              <a:rPr lang="en-IN" sz="1600" dirty="0"/>
              <a:t>Branch:-SE-EXTC</a:t>
            </a:r>
          </a:p>
          <a:p>
            <a:r>
              <a:rPr lang="en-IN" sz="1600" dirty="0"/>
              <a:t>ROLL NO:-14</a:t>
            </a:r>
          </a:p>
        </p:txBody>
      </p:sp>
      <p:sp>
        <p:nvSpPr>
          <p:cNvPr id="3" name="Rectangle 2">
            <a:extLst>
              <a:ext uri="{FF2B5EF4-FFF2-40B4-BE49-F238E27FC236}">
                <a16:creationId xmlns:a16="http://schemas.microsoft.com/office/drawing/2014/main" id="{D435EAD3-FCF0-209F-54E9-522CB8A00811}"/>
              </a:ext>
            </a:extLst>
          </p:cNvPr>
          <p:cNvSpPr/>
          <p:nvPr userDrawn="1"/>
        </p:nvSpPr>
        <p:spPr>
          <a:xfrm>
            <a:off x="8942413" y="3413641"/>
            <a:ext cx="180975" cy="1333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548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A4182F-17F2-2D74-FC21-8226ABABB9BF}"/>
              </a:ext>
            </a:extLst>
          </p:cNvPr>
          <p:cNvSpPr txBox="1"/>
          <p:nvPr userDrawn="1"/>
        </p:nvSpPr>
        <p:spPr>
          <a:xfrm>
            <a:off x="2852738" y="571500"/>
            <a:ext cx="690562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6000" i="0" dirty="0"/>
              <a:t>ACKNOWLEGEMENT</a:t>
            </a:r>
          </a:p>
        </p:txBody>
      </p:sp>
      <p:sp>
        <p:nvSpPr>
          <p:cNvPr id="10" name="TextBox 9">
            <a:extLst>
              <a:ext uri="{FF2B5EF4-FFF2-40B4-BE49-F238E27FC236}">
                <a16:creationId xmlns:a16="http://schemas.microsoft.com/office/drawing/2014/main" id="{5E9366EA-E99B-1DE5-2A55-2D76C9E9212D}"/>
              </a:ext>
            </a:extLst>
          </p:cNvPr>
          <p:cNvSpPr txBox="1"/>
          <p:nvPr userDrawn="1"/>
        </p:nvSpPr>
        <p:spPr>
          <a:xfrm>
            <a:off x="476250" y="1859339"/>
            <a:ext cx="7334250" cy="3139321"/>
          </a:xfrm>
          <a:prstGeom prst="rect">
            <a:avLst/>
          </a:prstGeom>
          <a:noFill/>
        </p:spPr>
        <p:txBody>
          <a:bodyPr wrap="square">
            <a:spAutoFit/>
          </a:bodyPr>
          <a:lstStyle/>
          <a:p>
            <a:pPr algn="l"/>
            <a:r>
              <a:rPr lang="en-US" b="0" i="0" dirty="0">
                <a:solidFill>
                  <a:schemeClr val="tx1"/>
                </a:solidFill>
                <a:effectLst/>
                <a:latin typeface="Söhne"/>
              </a:rPr>
              <a:t>Heartfelt gratitude to </a:t>
            </a:r>
            <a:r>
              <a:rPr lang="en-US" b="0" i="0" dirty="0">
                <a:solidFill>
                  <a:srgbClr val="FF0000"/>
                </a:solidFill>
                <a:effectLst/>
                <a:latin typeface="Söhne"/>
              </a:rPr>
              <a:t>Ms. Aparna </a:t>
            </a:r>
            <a:r>
              <a:rPr lang="en-US" b="0" i="0" dirty="0" err="1">
                <a:solidFill>
                  <a:srgbClr val="FF0000"/>
                </a:solidFill>
                <a:effectLst/>
                <a:latin typeface="Söhne"/>
              </a:rPr>
              <a:t>Majare</a:t>
            </a:r>
            <a:r>
              <a:rPr lang="en-US" b="0" i="0" dirty="0">
                <a:solidFill>
                  <a:schemeClr val="tx1"/>
                </a:solidFill>
                <a:effectLst/>
                <a:latin typeface="Söhne"/>
              </a:rPr>
              <a:t>, whose guidance and support were invaluable throughout this project. Her insightful inputs and encouragement greatly contributed to the success of this endeavor.</a:t>
            </a:r>
          </a:p>
          <a:p>
            <a:pPr algn="l"/>
            <a:endParaRPr lang="en-US" b="0" i="0" dirty="0">
              <a:solidFill>
                <a:schemeClr val="tx1"/>
              </a:solidFill>
              <a:effectLst/>
              <a:latin typeface="Söhne"/>
            </a:endParaRPr>
          </a:p>
          <a:p>
            <a:pPr algn="l"/>
            <a:r>
              <a:rPr lang="en-US" b="0" i="0" dirty="0">
                <a:solidFill>
                  <a:schemeClr val="tx1"/>
                </a:solidFill>
                <a:effectLst/>
                <a:latin typeface="Söhne"/>
              </a:rPr>
              <a:t>Also thankful to </a:t>
            </a:r>
            <a:r>
              <a:rPr lang="en-US" b="0" i="0" dirty="0">
                <a:solidFill>
                  <a:srgbClr val="FF0000"/>
                </a:solidFill>
                <a:effectLst/>
                <a:latin typeface="Söhne"/>
              </a:rPr>
              <a:t>Ms. </a:t>
            </a:r>
            <a:r>
              <a:rPr lang="en-US" b="0" i="0" dirty="0" err="1">
                <a:solidFill>
                  <a:srgbClr val="FF0000"/>
                </a:solidFill>
                <a:effectLst/>
                <a:latin typeface="Söhne"/>
              </a:rPr>
              <a:t>Aboli</a:t>
            </a:r>
            <a:r>
              <a:rPr lang="en-US" b="0" i="0" dirty="0">
                <a:solidFill>
                  <a:srgbClr val="FF0000"/>
                </a:solidFill>
                <a:effectLst/>
                <a:latin typeface="Söhne"/>
              </a:rPr>
              <a:t> </a:t>
            </a:r>
            <a:r>
              <a:rPr lang="en-US" b="0" i="0" dirty="0" err="1">
                <a:solidFill>
                  <a:srgbClr val="FF0000"/>
                </a:solidFill>
                <a:effectLst/>
                <a:latin typeface="Söhne"/>
              </a:rPr>
              <a:t>Moharil</a:t>
            </a:r>
            <a:r>
              <a:rPr lang="en-US" b="0" i="0" dirty="0">
                <a:solidFill>
                  <a:schemeClr val="tx1"/>
                </a:solidFill>
                <a:effectLst/>
                <a:latin typeface="Söhne"/>
              </a:rPr>
              <a:t>, Head of the Department, for her continuous motivation and for providing the platform for this internship opportunity. Her guidance has been instrumental in shaping my understanding and skills in the field.</a:t>
            </a:r>
          </a:p>
          <a:p>
            <a:pPr algn="l"/>
            <a:r>
              <a:rPr lang="en-US" b="0" i="0" dirty="0">
                <a:solidFill>
                  <a:schemeClr val="tx1"/>
                </a:solidFill>
                <a:effectLst/>
                <a:latin typeface="Söhne"/>
              </a:rPr>
              <a:t> </a:t>
            </a:r>
          </a:p>
          <a:p>
            <a:pPr algn="l"/>
            <a:r>
              <a:rPr lang="en-US" b="0" i="0" dirty="0">
                <a:solidFill>
                  <a:schemeClr val="tx1"/>
                </a:solidFill>
                <a:effectLst/>
                <a:latin typeface="Söhne"/>
              </a:rPr>
              <a:t>Also like to express my appreciation to </a:t>
            </a:r>
            <a:r>
              <a:rPr lang="en-US" b="0" i="0" dirty="0">
                <a:solidFill>
                  <a:srgbClr val="FF0000"/>
                </a:solidFill>
                <a:effectLst/>
                <a:latin typeface="Söhne"/>
              </a:rPr>
              <a:t>relevant individuals </a:t>
            </a:r>
            <a:r>
              <a:rPr lang="en-US" b="0" i="0" dirty="0">
                <a:solidFill>
                  <a:schemeClr val="tx1"/>
                </a:solidFill>
                <a:effectLst/>
                <a:latin typeface="Söhne"/>
              </a:rPr>
              <a:t>for their assistance during the course of this project.</a:t>
            </a:r>
          </a:p>
        </p:txBody>
      </p:sp>
      <p:pic>
        <p:nvPicPr>
          <p:cNvPr id="12" name="Picture 11">
            <a:extLst>
              <a:ext uri="{FF2B5EF4-FFF2-40B4-BE49-F238E27FC236}">
                <a16:creationId xmlns:a16="http://schemas.microsoft.com/office/drawing/2014/main" id="{7890E39B-1CAE-886D-06B6-00BB877FDE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392" y="2607884"/>
            <a:ext cx="4880922" cy="3792915"/>
          </a:xfrm>
          <a:prstGeom prst="rect">
            <a:avLst/>
          </a:prstGeom>
        </p:spPr>
      </p:pic>
    </p:spTree>
    <p:extLst>
      <p:ext uri="{BB962C8B-B14F-4D97-AF65-F5344CB8AC3E}">
        <p14:creationId xmlns:p14="http://schemas.microsoft.com/office/powerpoint/2010/main" val="410406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2390130-2F4E-202D-4CF7-55DEBEE71B99}"/>
              </a:ext>
            </a:extLst>
          </p:cNvPr>
          <p:cNvSpPr txBox="1"/>
          <p:nvPr userDrawn="1"/>
        </p:nvSpPr>
        <p:spPr>
          <a:xfrm>
            <a:off x="4400550" y="276225"/>
            <a:ext cx="5038725" cy="1107996"/>
          </a:xfrm>
          <a:prstGeom prst="rect">
            <a:avLst/>
          </a:prstGeom>
          <a:noFill/>
        </p:spPr>
        <p:txBody>
          <a:bodyPr wrap="square" rtlCol="0">
            <a:spAutoFit/>
          </a:bodyPr>
          <a:lstStyle/>
          <a:p>
            <a:r>
              <a:rPr lang="en-IN" sz="6600" dirty="0"/>
              <a:t>PREVIEW</a:t>
            </a:r>
          </a:p>
        </p:txBody>
      </p:sp>
      <p:sp>
        <p:nvSpPr>
          <p:cNvPr id="10" name="TextBox 9">
            <a:extLst>
              <a:ext uri="{FF2B5EF4-FFF2-40B4-BE49-F238E27FC236}">
                <a16:creationId xmlns:a16="http://schemas.microsoft.com/office/drawing/2014/main" id="{7DF7CAA2-B041-7864-181A-221C2CF725A3}"/>
              </a:ext>
            </a:extLst>
          </p:cNvPr>
          <p:cNvSpPr txBox="1"/>
          <p:nvPr userDrawn="1"/>
        </p:nvSpPr>
        <p:spPr>
          <a:xfrm>
            <a:off x="352426" y="1915716"/>
            <a:ext cx="7439024" cy="2862322"/>
          </a:xfrm>
          <a:prstGeom prst="rect">
            <a:avLst/>
          </a:prstGeom>
          <a:noFill/>
        </p:spPr>
        <p:txBody>
          <a:bodyPr wrap="square">
            <a:spAutoFit/>
          </a:bodyPr>
          <a:lstStyle/>
          <a:p>
            <a:r>
              <a:rPr lang="en-US" b="0" i="0" dirty="0">
                <a:solidFill>
                  <a:schemeClr val="tx1"/>
                </a:solidFill>
                <a:effectLst/>
                <a:latin typeface="Söhne"/>
              </a:rPr>
              <a:t>We delve deep into modern content-based e-mail spam filtering methods, focusing on machine learning-driven filters and their adaptations. Our discussion covers key concepts, methods, notable advancements, and recent innovations in this field. Initial analysis reveals the basics of e-mail spam filtering and the role of feature engineering. We conclude by exploring techniques, methodologies, evaluation criteria, and insights from recent progress, paving the way for future research. </a:t>
            </a:r>
          </a:p>
          <a:p>
            <a:endParaRPr lang="en-US" b="0" i="0" dirty="0">
              <a:solidFill>
                <a:schemeClr val="tx1"/>
              </a:solidFill>
              <a:effectLst/>
              <a:latin typeface="Söhne"/>
            </a:endParaRPr>
          </a:p>
          <a:p>
            <a:r>
              <a:rPr lang="en-US" b="0" i="0" dirty="0">
                <a:solidFill>
                  <a:schemeClr val="tx1"/>
                </a:solidFill>
                <a:effectLst/>
                <a:latin typeface="Söhne"/>
              </a:rPr>
              <a:t>Keywords: SVM Classifier, Spam Email Classification, Data Mining, Machine Learning, Deep Learning, etc.</a:t>
            </a:r>
            <a:endParaRPr lang="en-IN" dirty="0">
              <a:solidFill>
                <a:schemeClr val="tx1"/>
              </a:solidFill>
            </a:endParaRPr>
          </a:p>
        </p:txBody>
      </p:sp>
      <p:pic>
        <p:nvPicPr>
          <p:cNvPr id="12" name="Picture 11">
            <a:extLst>
              <a:ext uri="{FF2B5EF4-FFF2-40B4-BE49-F238E27FC236}">
                <a16:creationId xmlns:a16="http://schemas.microsoft.com/office/drawing/2014/main" id="{1BD97C2B-774D-8097-A0A4-786F41DFFA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1450" y="2024062"/>
            <a:ext cx="4171950" cy="2843213"/>
          </a:xfrm>
          <a:prstGeom prst="rect">
            <a:avLst/>
          </a:prstGeom>
        </p:spPr>
      </p:pic>
    </p:spTree>
    <p:extLst>
      <p:ext uri="{BB962C8B-B14F-4D97-AF65-F5344CB8AC3E}">
        <p14:creationId xmlns:p14="http://schemas.microsoft.com/office/powerpoint/2010/main" val="129510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B5306C71-A488-5EAF-59AF-728F62BB2B5F}"/>
              </a:ext>
            </a:extLst>
          </p:cNvPr>
          <p:cNvSpPr>
            <a:spLocks noChangeArrowheads="1"/>
          </p:cNvSpPr>
          <p:nvPr userDrawn="1"/>
        </p:nvSpPr>
        <p:spPr bwMode="auto">
          <a:xfrm>
            <a:off x="0" y="0"/>
            <a:ext cx="38227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6503CD12-5A9C-A0AF-F758-36F84927D599}"/>
              </a:ext>
            </a:extLst>
          </p:cNvPr>
          <p:cNvSpPr txBox="1"/>
          <p:nvPr userDrawn="1"/>
        </p:nvSpPr>
        <p:spPr>
          <a:xfrm>
            <a:off x="603250" y="1968490"/>
            <a:ext cx="6438900" cy="3139321"/>
          </a:xfrm>
          <a:prstGeom prst="rect">
            <a:avLst/>
          </a:prstGeom>
          <a:noFill/>
        </p:spPr>
        <p:txBody>
          <a:bodyPr wrap="square">
            <a:spAutoFit/>
          </a:bodyPr>
          <a:lstStyle/>
          <a:p>
            <a:r>
              <a:rPr lang="en-US" b="0" i="0" dirty="0">
                <a:solidFill>
                  <a:schemeClr val="tx1"/>
                </a:solidFill>
                <a:effectLst/>
                <a:latin typeface="Söhne"/>
              </a:rPr>
              <a:t>In today's digital landscape, spam emails have escalated, constituting around 80% of daily emails, costing users over $400 million yearly. </a:t>
            </a:r>
          </a:p>
          <a:p>
            <a:endParaRPr lang="en-US" b="0" i="0" dirty="0">
              <a:solidFill>
                <a:schemeClr val="tx1"/>
              </a:solidFill>
              <a:effectLst/>
              <a:latin typeface="Söhne"/>
            </a:endParaRPr>
          </a:p>
          <a:p>
            <a:r>
              <a:rPr lang="en-US" b="0" i="0" dirty="0">
                <a:solidFill>
                  <a:schemeClr val="tx1"/>
                </a:solidFill>
                <a:effectLst/>
                <a:latin typeface="Söhne"/>
              </a:rPr>
              <a:t>To combat this, two primary approaches—Knowledge Engineering and Machine Learning—are utilized for email filtering. </a:t>
            </a:r>
          </a:p>
          <a:p>
            <a:endParaRPr lang="en-US" b="0" i="0" dirty="0">
              <a:solidFill>
                <a:schemeClr val="tx1"/>
              </a:solidFill>
              <a:effectLst/>
              <a:latin typeface="Söhne"/>
            </a:endParaRPr>
          </a:p>
          <a:p>
            <a:r>
              <a:rPr lang="en-US" b="0" i="0" dirty="0">
                <a:solidFill>
                  <a:schemeClr val="tx1"/>
                </a:solidFill>
                <a:effectLst/>
                <a:latin typeface="Söhne"/>
              </a:rPr>
              <a:t>While Knowledge Engineering relies on rigid rules, Machine Learning, using pre-classified data, offers diverse algorithms like Support Vector Machine and Naïve Bayes for efficient email filtration.</a:t>
            </a:r>
            <a:endParaRPr lang="en-IN" dirty="0">
              <a:solidFill>
                <a:schemeClr val="tx1"/>
              </a:solidFill>
            </a:endParaRPr>
          </a:p>
        </p:txBody>
      </p:sp>
      <p:sp>
        <p:nvSpPr>
          <p:cNvPr id="19" name="TextBox 18">
            <a:extLst>
              <a:ext uri="{FF2B5EF4-FFF2-40B4-BE49-F238E27FC236}">
                <a16:creationId xmlns:a16="http://schemas.microsoft.com/office/drawing/2014/main" id="{04817740-F002-CE19-7855-102296A66D68}"/>
              </a:ext>
            </a:extLst>
          </p:cNvPr>
          <p:cNvSpPr txBox="1"/>
          <p:nvPr userDrawn="1"/>
        </p:nvSpPr>
        <p:spPr>
          <a:xfrm>
            <a:off x="3632200" y="532879"/>
            <a:ext cx="5645150" cy="1107996"/>
          </a:xfrm>
          <a:prstGeom prst="rect">
            <a:avLst/>
          </a:prstGeom>
          <a:noFill/>
        </p:spPr>
        <p:txBody>
          <a:bodyPr wrap="square">
            <a:spAutoFit/>
          </a:bodyPr>
          <a:lstStyle/>
          <a:p>
            <a:r>
              <a:rPr lang="en-IN" sz="6600" b="0" i="0" dirty="0">
                <a:solidFill>
                  <a:schemeClr val="tx1"/>
                </a:solidFill>
              </a:rPr>
              <a:t>INTRODUCTION</a:t>
            </a:r>
          </a:p>
        </p:txBody>
      </p:sp>
      <p:pic>
        <p:nvPicPr>
          <p:cNvPr id="21" name="Picture 20">
            <a:extLst>
              <a:ext uri="{FF2B5EF4-FFF2-40B4-BE49-F238E27FC236}">
                <a16:creationId xmlns:a16="http://schemas.microsoft.com/office/drawing/2014/main" id="{BE1DEA8C-5051-6125-43C9-B6268A41CA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0210" y="2326123"/>
            <a:ext cx="4611916" cy="2781688"/>
          </a:xfrm>
          <a:prstGeom prst="rect">
            <a:avLst/>
          </a:prstGeom>
        </p:spPr>
      </p:pic>
      <p:sp>
        <p:nvSpPr>
          <p:cNvPr id="22" name="Rectangle 21">
            <a:extLst>
              <a:ext uri="{FF2B5EF4-FFF2-40B4-BE49-F238E27FC236}">
                <a16:creationId xmlns:a16="http://schemas.microsoft.com/office/drawing/2014/main" id="{363B6C26-20FC-005A-C437-E5AF460C9758}"/>
              </a:ext>
            </a:extLst>
          </p:cNvPr>
          <p:cNvSpPr/>
          <p:nvPr userDrawn="1"/>
        </p:nvSpPr>
        <p:spPr>
          <a:xfrm>
            <a:off x="7229475" y="2400300"/>
            <a:ext cx="80735" cy="29432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Triangle 22">
            <a:extLst>
              <a:ext uri="{FF2B5EF4-FFF2-40B4-BE49-F238E27FC236}">
                <a16:creationId xmlns:a16="http://schemas.microsoft.com/office/drawing/2014/main" id="{D925B6A4-20E6-3FA8-2D62-652FEC141B2D}"/>
              </a:ext>
            </a:extLst>
          </p:cNvPr>
          <p:cNvSpPr/>
          <p:nvPr userDrawn="1"/>
        </p:nvSpPr>
        <p:spPr>
          <a:xfrm>
            <a:off x="7229475" y="2326123"/>
            <a:ext cx="752475" cy="2781688"/>
          </a:xfrm>
          <a:prstGeom prst="r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B8D2D590-1220-E04F-F1D6-962BD9E8624B}"/>
              </a:ext>
            </a:extLst>
          </p:cNvPr>
          <p:cNvCxnSpPr>
            <a:stCxn id="23" idx="0"/>
            <a:endCxn id="23" idx="4"/>
          </p:cNvCxnSpPr>
          <p:nvPr userDrawn="1"/>
        </p:nvCxnSpPr>
        <p:spPr>
          <a:xfrm>
            <a:off x="7229475" y="2326123"/>
            <a:ext cx="752475" cy="27816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1FB6F5-5A62-D0AD-7FD3-D7725810C94C}"/>
              </a:ext>
            </a:extLst>
          </p:cNvPr>
          <p:cNvCxnSpPr>
            <a:cxnSpLocks/>
          </p:cNvCxnSpPr>
          <p:nvPr userDrawn="1"/>
        </p:nvCxnSpPr>
        <p:spPr>
          <a:xfrm>
            <a:off x="7310210" y="2326123"/>
            <a:ext cx="424090" cy="168390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04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E0A442A-AD28-697B-F137-BE07735B464E}"/>
              </a:ext>
            </a:extLst>
          </p:cNvPr>
          <p:cNvGraphicFramePr>
            <a:graphicFrameLocks noGrp="1"/>
          </p:cNvGraphicFramePr>
          <p:nvPr userDrawn="1">
            <p:extLst>
              <p:ext uri="{D42A27DB-BD31-4B8C-83A1-F6EECF244321}">
                <p14:modId xmlns:p14="http://schemas.microsoft.com/office/powerpoint/2010/main" val="2933265329"/>
              </p:ext>
            </p:extLst>
          </p:nvPr>
        </p:nvGraphicFramePr>
        <p:xfrm>
          <a:off x="1" y="1741212"/>
          <a:ext cx="12191999" cy="5059678"/>
        </p:xfrm>
        <a:graphic>
          <a:graphicData uri="http://schemas.openxmlformats.org/drawingml/2006/table">
            <a:tbl>
              <a:tblPr/>
              <a:tblGrid>
                <a:gridCol w="291210">
                  <a:extLst>
                    <a:ext uri="{9D8B030D-6E8A-4147-A177-3AD203B41FA5}">
                      <a16:colId xmlns:a16="http://schemas.microsoft.com/office/drawing/2014/main" val="2991813215"/>
                    </a:ext>
                  </a:extLst>
                </a:gridCol>
                <a:gridCol w="927990">
                  <a:extLst>
                    <a:ext uri="{9D8B030D-6E8A-4147-A177-3AD203B41FA5}">
                      <a16:colId xmlns:a16="http://schemas.microsoft.com/office/drawing/2014/main" val="4073869636"/>
                    </a:ext>
                  </a:extLst>
                </a:gridCol>
                <a:gridCol w="1728487">
                  <a:extLst>
                    <a:ext uri="{9D8B030D-6E8A-4147-A177-3AD203B41FA5}">
                      <a16:colId xmlns:a16="http://schemas.microsoft.com/office/drawing/2014/main" val="1990989868"/>
                    </a:ext>
                  </a:extLst>
                </a:gridCol>
                <a:gridCol w="2284071">
                  <a:extLst>
                    <a:ext uri="{9D8B030D-6E8A-4147-A177-3AD203B41FA5}">
                      <a16:colId xmlns:a16="http://schemas.microsoft.com/office/drawing/2014/main" val="78897381"/>
                    </a:ext>
                  </a:extLst>
                </a:gridCol>
                <a:gridCol w="2408424">
                  <a:extLst>
                    <a:ext uri="{9D8B030D-6E8A-4147-A177-3AD203B41FA5}">
                      <a16:colId xmlns:a16="http://schemas.microsoft.com/office/drawing/2014/main" val="4178695096"/>
                    </a:ext>
                  </a:extLst>
                </a:gridCol>
                <a:gridCol w="3085692">
                  <a:extLst>
                    <a:ext uri="{9D8B030D-6E8A-4147-A177-3AD203B41FA5}">
                      <a16:colId xmlns:a16="http://schemas.microsoft.com/office/drawing/2014/main" val="1722601274"/>
                    </a:ext>
                  </a:extLst>
                </a:gridCol>
                <a:gridCol w="1466125">
                  <a:extLst>
                    <a:ext uri="{9D8B030D-6E8A-4147-A177-3AD203B41FA5}">
                      <a16:colId xmlns:a16="http://schemas.microsoft.com/office/drawing/2014/main" val="2696721116"/>
                    </a:ext>
                  </a:extLst>
                </a:gridCol>
              </a:tblGrid>
              <a:tr h="515697">
                <a:tc>
                  <a:txBody>
                    <a:bodyPr/>
                    <a:lstStyle/>
                    <a:p>
                      <a:pPr algn="l" fontAlgn="auto"/>
                      <a:r>
                        <a:rPr lang="en-IN" sz="1400" b="1">
                          <a:effectLst/>
                        </a:rPr>
                        <a:t>S.No</a:t>
                      </a:r>
                    </a:p>
                  </a:txBody>
                  <a:tcPr marL="21123" marR="21123" marT="10561" marB="10561" anchor="ctr">
                    <a:lnL>
                      <a:noFill/>
                    </a:lnL>
                    <a:lnR>
                      <a:noFill/>
                    </a:lnR>
                    <a:lnT>
                      <a:noFill/>
                    </a:lnT>
                    <a:lnB>
                      <a:noFill/>
                    </a:lnB>
                  </a:tcPr>
                </a:tc>
                <a:tc>
                  <a:txBody>
                    <a:bodyPr/>
                    <a:lstStyle/>
                    <a:p>
                      <a:pPr algn="l" fontAlgn="auto"/>
                      <a:r>
                        <a:rPr lang="en-IN" sz="1400" b="1">
                          <a:effectLst/>
                        </a:rPr>
                        <a:t>Author</a:t>
                      </a:r>
                    </a:p>
                  </a:txBody>
                  <a:tcPr marL="21123" marR="21123" marT="10561" marB="10561" anchor="ctr">
                    <a:lnL>
                      <a:noFill/>
                    </a:lnL>
                    <a:lnR>
                      <a:noFill/>
                    </a:lnR>
                    <a:lnT>
                      <a:noFill/>
                    </a:lnT>
                    <a:lnB>
                      <a:noFill/>
                    </a:lnB>
                  </a:tcPr>
                </a:tc>
                <a:tc>
                  <a:txBody>
                    <a:bodyPr/>
                    <a:lstStyle/>
                    <a:p>
                      <a:pPr algn="l" fontAlgn="auto"/>
                      <a:r>
                        <a:rPr lang="en-IN" sz="1400" b="1">
                          <a:effectLst/>
                        </a:rPr>
                        <a:t>Dataset</a:t>
                      </a:r>
                    </a:p>
                  </a:txBody>
                  <a:tcPr marL="21123" marR="21123" marT="10561" marB="10561" anchor="ctr">
                    <a:lnL>
                      <a:noFill/>
                    </a:lnL>
                    <a:lnR>
                      <a:noFill/>
                    </a:lnR>
                    <a:lnT>
                      <a:noFill/>
                    </a:lnT>
                    <a:lnB>
                      <a:noFill/>
                    </a:lnB>
                  </a:tcPr>
                </a:tc>
                <a:tc>
                  <a:txBody>
                    <a:bodyPr/>
                    <a:lstStyle/>
                    <a:p>
                      <a:pPr algn="l" fontAlgn="auto"/>
                      <a:r>
                        <a:rPr lang="en-IN" sz="1400" b="1">
                          <a:effectLst/>
                        </a:rPr>
                        <a:t>Classification approach</a:t>
                      </a:r>
                    </a:p>
                  </a:txBody>
                  <a:tcPr marL="21123" marR="21123" marT="10561" marB="10561" anchor="ctr">
                    <a:lnL>
                      <a:noFill/>
                    </a:lnL>
                    <a:lnR>
                      <a:noFill/>
                    </a:lnR>
                    <a:lnT>
                      <a:noFill/>
                    </a:lnT>
                    <a:lnB>
                      <a:noFill/>
                    </a:lnB>
                  </a:tcPr>
                </a:tc>
                <a:tc>
                  <a:txBody>
                    <a:bodyPr/>
                    <a:lstStyle/>
                    <a:p>
                      <a:pPr algn="l" fontAlgn="auto"/>
                      <a:r>
                        <a:rPr lang="en-IN" sz="1400" b="1">
                          <a:effectLst/>
                        </a:rPr>
                        <a:t>Merits</a:t>
                      </a:r>
                    </a:p>
                  </a:txBody>
                  <a:tcPr marL="21123" marR="21123" marT="10561" marB="10561" anchor="ctr">
                    <a:lnL>
                      <a:noFill/>
                    </a:lnL>
                    <a:lnR>
                      <a:noFill/>
                    </a:lnR>
                    <a:lnT>
                      <a:noFill/>
                    </a:lnT>
                    <a:lnB>
                      <a:noFill/>
                    </a:lnB>
                  </a:tcPr>
                </a:tc>
                <a:tc>
                  <a:txBody>
                    <a:bodyPr/>
                    <a:lstStyle/>
                    <a:p>
                      <a:pPr algn="l" fontAlgn="auto"/>
                      <a:r>
                        <a:rPr lang="en-IN" sz="1400" b="1">
                          <a:effectLst/>
                        </a:rPr>
                        <a:t>Limitations</a:t>
                      </a:r>
                    </a:p>
                  </a:txBody>
                  <a:tcPr marL="21123" marR="21123" marT="10561" marB="10561" anchor="ctr">
                    <a:lnL>
                      <a:noFill/>
                    </a:lnL>
                    <a:lnR>
                      <a:noFill/>
                    </a:lnR>
                    <a:lnT>
                      <a:noFill/>
                    </a:lnT>
                    <a:lnB>
                      <a:noFill/>
                    </a:lnB>
                  </a:tcPr>
                </a:tc>
                <a:tc>
                  <a:txBody>
                    <a:bodyPr/>
                    <a:lstStyle/>
                    <a:p>
                      <a:pPr algn="l" fontAlgn="auto"/>
                      <a:r>
                        <a:rPr lang="en-IN" sz="1400" b="1">
                          <a:effectLst/>
                        </a:rPr>
                        <a:t>Result</a:t>
                      </a:r>
                    </a:p>
                  </a:txBody>
                  <a:tcPr marL="21123" marR="21123" marT="10561" marB="10561" anchor="ctr">
                    <a:lnL>
                      <a:noFill/>
                    </a:lnL>
                    <a:lnR>
                      <a:noFill/>
                    </a:lnR>
                    <a:lnT>
                      <a:noFill/>
                    </a:lnT>
                    <a:lnB>
                      <a:noFill/>
                    </a:lnB>
                  </a:tcPr>
                </a:tc>
                <a:extLst>
                  <a:ext uri="{0D108BD9-81ED-4DB2-BD59-A6C34878D82A}">
                    <a16:rowId xmlns:a16="http://schemas.microsoft.com/office/drawing/2014/main" val="3777016156"/>
                  </a:ext>
                </a:extLst>
              </a:tr>
              <a:tr h="1252759">
                <a:tc>
                  <a:txBody>
                    <a:bodyPr/>
                    <a:lstStyle/>
                    <a:p>
                      <a:pPr fontAlgn="auto"/>
                      <a:r>
                        <a:rPr lang="en-IN" sz="1400" b="0">
                          <a:effectLst/>
                        </a:rPr>
                        <a:t>1</a:t>
                      </a:r>
                    </a:p>
                  </a:txBody>
                  <a:tcPr marL="21123" marR="21123" marT="10561" marB="10561" anchor="ctr">
                    <a:lnL>
                      <a:noFill/>
                    </a:lnL>
                    <a:lnR>
                      <a:noFill/>
                    </a:lnR>
                    <a:lnT>
                      <a:noFill/>
                    </a:lnT>
                    <a:lnB>
                      <a:noFill/>
                    </a:lnB>
                  </a:tcPr>
                </a:tc>
                <a:tc>
                  <a:txBody>
                    <a:bodyPr/>
                    <a:lstStyle/>
                    <a:p>
                      <a:pPr fontAlgn="auto"/>
                      <a:r>
                        <a:rPr lang="en-IN" sz="1400" b="0" u="sng">
                          <a:solidFill>
                            <a:srgbClr val="376FAA"/>
                          </a:solidFill>
                          <a:effectLst/>
                          <a:hlinkClick r:id="rId2"/>
                        </a:rPr>
                        <a:t>Inuwa-Dutse, Liptrott &amp; Korkontzelos (2018)</a:t>
                      </a:r>
                      <a:endParaRPr lang="en-IN" sz="1400" b="0">
                        <a:effectLst/>
                      </a:endParaRPr>
                    </a:p>
                  </a:txBody>
                  <a:tcPr marL="21123" marR="21123" marT="10561" marB="10561" anchor="ctr">
                    <a:lnL>
                      <a:noFill/>
                    </a:lnL>
                    <a:lnR>
                      <a:noFill/>
                    </a:lnR>
                    <a:lnT>
                      <a:noFill/>
                    </a:lnT>
                    <a:lnB>
                      <a:noFill/>
                    </a:lnB>
                  </a:tcPr>
                </a:tc>
                <a:tc>
                  <a:txBody>
                    <a:bodyPr/>
                    <a:lstStyle/>
                    <a:p>
                      <a:pPr fontAlgn="auto"/>
                      <a:r>
                        <a:rPr lang="en-US" sz="1400" b="0">
                          <a:effectLst/>
                        </a:rPr>
                        <a:t>Honeypot, SPD manually and automatically annotated spam dataset</a:t>
                      </a:r>
                    </a:p>
                  </a:txBody>
                  <a:tcPr marL="21123" marR="21123" marT="10561" marB="10561" anchor="ctr">
                    <a:lnL>
                      <a:noFill/>
                    </a:lnL>
                    <a:lnR>
                      <a:noFill/>
                    </a:lnR>
                    <a:lnT>
                      <a:noFill/>
                    </a:lnT>
                    <a:lnB>
                      <a:noFill/>
                    </a:lnB>
                  </a:tcPr>
                </a:tc>
                <a:tc>
                  <a:txBody>
                    <a:bodyPr/>
                    <a:lstStyle/>
                    <a:p>
                      <a:pPr fontAlgn="auto"/>
                      <a:r>
                        <a:rPr lang="en-IN" sz="1400" b="0">
                          <a:effectLst/>
                        </a:rPr>
                        <a:t>Support Vector Machine (SVM), Random Forest (RF), Multi-Layer Perception (MLP), Gradient Boosting and Max.Entropy</a:t>
                      </a:r>
                    </a:p>
                  </a:txBody>
                  <a:tcPr marL="21123" marR="21123" marT="10561" marB="10561" anchor="ctr">
                    <a:lnL>
                      <a:noFill/>
                    </a:lnL>
                    <a:lnR>
                      <a:noFill/>
                    </a:lnR>
                    <a:lnT>
                      <a:noFill/>
                    </a:lnT>
                    <a:lnB>
                      <a:noFill/>
                    </a:lnB>
                  </a:tcPr>
                </a:tc>
                <a:tc>
                  <a:txBody>
                    <a:bodyPr/>
                    <a:lstStyle/>
                    <a:p>
                      <a:pPr fontAlgn="auto"/>
                      <a:r>
                        <a:rPr lang="en-US" sz="1400" b="0">
                          <a:effectLst/>
                        </a:rPr>
                        <a:t>Real time spam detection is possible and the proposed feature set increases the system accuracy</a:t>
                      </a:r>
                    </a:p>
                  </a:txBody>
                  <a:tcPr marL="21123" marR="21123" marT="10561" marB="10561" anchor="ctr">
                    <a:lnL>
                      <a:noFill/>
                    </a:lnL>
                    <a:lnR>
                      <a:noFill/>
                    </a:lnR>
                    <a:lnT>
                      <a:noFill/>
                    </a:lnT>
                    <a:lnB>
                      <a:noFill/>
                    </a:lnB>
                  </a:tcPr>
                </a:tc>
                <a:tc>
                  <a:txBody>
                    <a:bodyPr/>
                    <a:lstStyle/>
                    <a:p>
                      <a:pPr fontAlgn="auto"/>
                      <a:r>
                        <a:rPr lang="en-US" sz="1400" b="0">
                          <a:effectLst/>
                        </a:rPr>
                        <a:t>Need to deal with the presence of lengthy tweets on spamming activity.</a:t>
                      </a:r>
                    </a:p>
                  </a:txBody>
                  <a:tcPr marL="21123" marR="21123" marT="10561" marB="10561" anchor="ctr">
                    <a:lnL>
                      <a:noFill/>
                    </a:lnL>
                    <a:lnR>
                      <a:noFill/>
                    </a:lnR>
                    <a:lnT>
                      <a:noFill/>
                    </a:lnT>
                    <a:lnB>
                      <a:noFill/>
                    </a:lnB>
                  </a:tcPr>
                </a:tc>
                <a:tc>
                  <a:txBody>
                    <a:bodyPr/>
                    <a:lstStyle/>
                    <a:p>
                      <a:pPr fontAlgn="auto"/>
                      <a:r>
                        <a:rPr lang="en-IN" sz="1400" b="0">
                          <a:effectLst/>
                        </a:rPr>
                        <a:t>Accuracy-97.71%</a:t>
                      </a:r>
                      <a:br>
                        <a:rPr lang="en-IN" sz="1400" b="0">
                          <a:effectLst/>
                        </a:rPr>
                      </a:br>
                      <a:r>
                        <a:rPr lang="en-IN" sz="1400" b="0">
                          <a:effectLst/>
                        </a:rPr>
                        <a:t>Precision-99%</a:t>
                      </a:r>
                      <a:br>
                        <a:rPr lang="en-IN" sz="1400" b="0">
                          <a:effectLst/>
                        </a:rPr>
                      </a:br>
                      <a:r>
                        <a:rPr lang="en-IN" sz="1400" b="0">
                          <a:effectLst/>
                        </a:rPr>
                        <a:t>Recall-97%</a:t>
                      </a:r>
                      <a:br>
                        <a:rPr lang="en-IN" sz="1400" b="0">
                          <a:effectLst/>
                        </a:rPr>
                      </a:br>
                      <a:r>
                        <a:rPr lang="en-IN" sz="1400" b="0">
                          <a:effectLst/>
                        </a:rPr>
                        <a:t>F-Score-98%</a:t>
                      </a:r>
                    </a:p>
                  </a:txBody>
                  <a:tcPr marL="21123" marR="21123" marT="10561" marB="10561" anchor="ctr">
                    <a:lnL>
                      <a:noFill/>
                    </a:lnL>
                    <a:lnR>
                      <a:noFill/>
                    </a:lnR>
                    <a:lnT>
                      <a:noFill/>
                    </a:lnT>
                    <a:lnB>
                      <a:noFill/>
                    </a:lnB>
                  </a:tcPr>
                </a:tc>
                <a:extLst>
                  <a:ext uri="{0D108BD9-81ED-4DB2-BD59-A6C34878D82A}">
                    <a16:rowId xmlns:a16="http://schemas.microsoft.com/office/drawing/2014/main" val="1649971251"/>
                  </a:ext>
                </a:extLst>
              </a:tr>
              <a:tr h="1007071">
                <a:tc>
                  <a:txBody>
                    <a:bodyPr/>
                    <a:lstStyle/>
                    <a:p>
                      <a:pPr fontAlgn="auto"/>
                      <a:r>
                        <a:rPr lang="en-IN" sz="1400" b="0" dirty="0">
                          <a:effectLst/>
                        </a:rPr>
                        <a:t>2</a:t>
                      </a:r>
                    </a:p>
                  </a:txBody>
                  <a:tcPr marL="21123" marR="21123" marT="10561" marB="10561" anchor="ctr">
                    <a:lnL>
                      <a:noFill/>
                    </a:lnL>
                    <a:lnR>
                      <a:noFill/>
                    </a:lnR>
                    <a:lnT>
                      <a:noFill/>
                    </a:lnT>
                    <a:lnB>
                      <a:noFill/>
                    </a:lnB>
                  </a:tcPr>
                </a:tc>
                <a:tc>
                  <a:txBody>
                    <a:bodyPr/>
                    <a:lstStyle/>
                    <a:p>
                      <a:pPr fontAlgn="auto"/>
                      <a:r>
                        <a:rPr lang="en-IN" sz="1400" b="0" u="sng">
                          <a:solidFill>
                            <a:srgbClr val="376FAA"/>
                          </a:solidFill>
                          <a:effectLst/>
                          <a:hlinkClick r:id="rId3"/>
                        </a:rPr>
                        <a:t>Aiyar &amp; Shetty (2018)</a:t>
                      </a:r>
                      <a:endParaRPr lang="en-IN" sz="1400" b="0">
                        <a:effectLst/>
                      </a:endParaRPr>
                    </a:p>
                  </a:txBody>
                  <a:tcPr marL="21123" marR="21123" marT="10561" marB="10561" anchor="ctr">
                    <a:lnL>
                      <a:noFill/>
                    </a:lnL>
                    <a:lnR>
                      <a:noFill/>
                    </a:lnR>
                    <a:lnT>
                      <a:noFill/>
                    </a:lnT>
                    <a:lnB>
                      <a:noFill/>
                    </a:lnB>
                  </a:tcPr>
                </a:tc>
                <a:tc>
                  <a:txBody>
                    <a:bodyPr/>
                    <a:lstStyle/>
                    <a:p>
                      <a:pPr fontAlgn="auto"/>
                      <a:r>
                        <a:rPr lang="en-US" sz="1400" b="0">
                          <a:effectLst/>
                        </a:rPr>
                        <a:t>13,000 comments from YouTube channels</a:t>
                      </a:r>
                    </a:p>
                  </a:txBody>
                  <a:tcPr marL="21123" marR="21123" marT="10561" marB="10561" anchor="ctr">
                    <a:lnL>
                      <a:noFill/>
                    </a:lnL>
                    <a:lnR>
                      <a:noFill/>
                    </a:lnR>
                    <a:lnT>
                      <a:noFill/>
                    </a:lnT>
                    <a:lnB>
                      <a:noFill/>
                    </a:lnB>
                  </a:tcPr>
                </a:tc>
                <a:tc>
                  <a:txBody>
                    <a:bodyPr/>
                    <a:lstStyle/>
                    <a:p>
                      <a:pPr fontAlgn="auto"/>
                      <a:r>
                        <a:rPr lang="en-US" sz="1400" b="0">
                          <a:effectLst/>
                        </a:rPr>
                        <a:t>RF, SVM, Naive Bayes (NB) with N-grams based features</a:t>
                      </a:r>
                    </a:p>
                  </a:txBody>
                  <a:tcPr marL="21123" marR="21123" marT="10561" marB="10561" anchor="ctr">
                    <a:lnL>
                      <a:noFill/>
                    </a:lnL>
                    <a:lnR>
                      <a:noFill/>
                    </a:lnR>
                    <a:lnT>
                      <a:noFill/>
                    </a:lnT>
                    <a:lnB>
                      <a:noFill/>
                    </a:lnB>
                  </a:tcPr>
                </a:tc>
                <a:tc>
                  <a:txBody>
                    <a:bodyPr/>
                    <a:lstStyle/>
                    <a:p>
                      <a:pPr fontAlgn="auto"/>
                      <a:r>
                        <a:rPr lang="en-US" sz="1400" b="0">
                          <a:effectLst/>
                        </a:rPr>
                        <a:t>Machine Learning (ML) models with N-grams has helped to improve</a:t>
                      </a:r>
                      <a:br>
                        <a:rPr lang="en-US" sz="1400" b="0">
                          <a:effectLst/>
                        </a:rPr>
                      </a:br>
                      <a:r>
                        <a:rPr lang="en-US" sz="1400" b="0">
                          <a:effectLst/>
                        </a:rPr>
                        <a:t>the classification accuracy</a:t>
                      </a:r>
                    </a:p>
                  </a:txBody>
                  <a:tcPr marL="21123" marR="21123" marT="10561" marB="10561" anchor="ctr">
                    <a:lnL>
                      <a:noFill/>
                    </a:lnL>
                    <a:lnR>
                      <a:noFill/>
                    </a:lnR>
                    <a:lnT>
                      <a:noFill/>
                    </a:lnT>
                    <a:lnB>
                      <a:noFill/>
                    </a:lnB>
                  </a:tcPr>
                </a:tc>
                <a:tc>
                  <a:txBody>
                    <a:bodyPr/>
                    <a:lstStyle/>
                    <a:p>
                      <a:pPr fontAlgn="auto"/>
                      <a:r>
                        <a:rPr lang="en-US" sz="1400" b="0">
                          <a:effectLst/>
                        </a:rPr>
                        <a:t>The use of better word representation like Word2Vec is needed to improve system performance</a:t>
                      </a:r>
                    </a:p>
                  </a:txBody>
                  <a:tcPr marL="21123" marR="21123" marT="10561" marB="10561" anchor="ctr">
                    <a:lnL>
                      <a:noFill/>
                    </a:lnL>
                    <a:lnR>
                      <a:noFill/>
                    </a:lnR>
                    <a:lnT>
                      <a:noFill/>
                    </a:lnT>
                    <a:lnB>
                      <a:noFill/>
                    </a:lnB>
                  </a:tcPr>
                </a:tc>
                <a:tc>
                  <a:txBody>
                    <a:bodyPr/>
                    <a:lstStyle/>
                    <a:p>
                      <a:pPr fontAlgn="auto"/>
                      <a:r>
                        <a:rPr lang="en-IN" sz="1400" b="0">
                          <a:effectLst/>
                        </a:rPr>
                        <a:t>F1-Score-0.97</a:t>
                      </a:r>
                    </a:p>
                  </a:txBody>
                  <a:tcPr marL="21123" marR="21123" marT="10561" marB="10561" anchor="ctr">
                    <a:lnL>
                      <a:noFill/>
                    </a:lnL>
                    <a:lnR>
                      <a:noFill/>
                    </a:lnR>
                    <a:lnT>
                      <a:noFill/>
                    </a:lnT>
                    <a:lnB>
                      <a:noFill/>
                    </a:lnB>
                  </a:tcPr>
                </a:tc>
                <a:extLst>
                  <a:ext uri="{0D108BD9-81ED-4DB2-BD59-A6C34878D82A}">
                    <a16:rowId xmlns:a16="http://schemas.microsoft.com/office/drawing/2014/main" val="3677515247"/>
                  </a:ext>
                </a:extLst>
              </a:tr>
              <a:tr h="270009">
                <a:tc>
                  <a:txBody>
                    <a:bodyPr/>
                    <a:lstStyle/>
                    <a:p>
                      <a:pPr fontAlgn="auto"/>
                      <a:endParaRPr lang="en-IN" sz="1400" b="0" dirty="0">
                        <a:effectLst/>
                      </a:endParaRPr>
                    </a:p>
                  </a:txBody>
                  <a:tcPr marL="21123" marR="21123" marT="10561" marB="10561" anchor="ctr">
                    <a:lnL>
                      <a:noFill/>
                    </a:lnL>
                    <a:lnR>
                      <a:noFill/>
                    </a:lnR>
                    <a:lnT>
                      <a:noFill/>
                    </a:lnT>
                    <a:lnB>
                      <a:noFill/>
                    </a:lnB>
                  </a:tcPr>
                </a:tc>
                <a:tc>
                  <a:txBody>
                    <a:bodyPr/>
                    <a:lstStyle/>
                    <a:p>
                      <a:pPr fontAlgn="auto"/>
                      <a:endParaRPr lang="en-IN" sz="1400" b="0" dirty="0">
                        <a:effectLst/>
                      </a:endParaRPr>
                    </a:p>
                  </a:txBody>
                  <a:tcPr marL="21123" marR="21123" marT="10561" marB="10561" anchor="ctr">
                    <a:lnL>
                      <a:noFill/>
                    </a:lnL>
                    <a:lnR>
                      <a:noFill/>
                    </a:lnR>
                    <a:lnT>
                      <a:noFill/>
                    </a:lnT>
                    <a:lnB>
                      <a:noFill/>
                    </a:lnB>
                  </a:tcPr>
                </a:tc>
                <a:tc>
                  <a:txBody>
                    <a:bodyPr/>
                    <a:lstStyle/>
                    <a:p>
                      <a:pPr fontAlgn="auto"/>
                      <a:endParaRPr lang="en-US" sz="1400" b="0" dirty="0">
                        <a:effectLst/>
                      </a:endParaRPr>
                    </a:p>
                  </a:txBody>
                  <a:tcPr marL="21123" marR="21123" marT="10561" marB="10561" anchor="ctr">
                    <a:lnL>
                      <a:noFill/>
                    </a:lnL>
                    <a:lnR>
                      <a:noFill/>
                    </a:lnR>
                    <a:lnT>
                      <a:noFill/>
                    </a:lnT>
                    <a:lnB>
                      <a:noFill/>
                    </a:lnB>
                  </a:tcPr>
                </a:tc>
                <a:tc>
                  <a:txBody>
                    <a:bodyPr/>
                    <a:lstStyle/>
                    <a:p>
                      <a:pPr fontAlgn="auto"/>
                      <a:endParaRPr lang="en-US" sz="1400" b="0">
                        <a:effectLst/>
                      </a:endParaRPr>
                    </a:p>
                  </a:txBody>
                  <a:tcPr marL="21123" marR="21123" marT="10561" marB="10561" anchor="ctr">
                    <a:lnL>
                      <a:noFill/>
                    </a:lnL>
                    <a:lnR>
                      <a:noFill/>
                    </a:lnR>
                    <a:lnT>
                      <a:noFill/>
                    </a:lnT>
                    <a:lnB>
                      <a:noFill/>
                    </a:lnB>
                  </a:tcPr>
                </a:tc>
                <a:tc>
                  <a:txBody>
                    <a:bodyPr/>
                    <a:lstStyle/>
                    <a:p>
                      <a:pPr fontAlgn="auto"/>
                      <a:endParaRPr lang="en-US" sz="1400" b="0" dirty="0">
                        <a:effectLst/>
                      </a:endParaRPr>
                    </a:p>
                  </a:txBody>
                  <a:tcPr marL="21123" marR="21123" marT="10561" marB="10561" anchor="ctr">
                    <a:lnL>
                      <a:noFill/>
                    </a:lnL>
                    <a:lnR>
                      <a:noFill/>
                    </a:lnR>
                    <a:lnT>
                      <a:noFill/>
                    </a:lnT>
                    <a:lnB>
                      <a:noFill/>
                    </a:lnB>
                  </a:tcPr>
                </a:tc>
                <a:tc>
                  <a:txBody>
                    <a:bodyPr/>
                    <a:lstStyle/>
                    <a:p>
                      <a:pPr fontAlgn="auto"/>
                      <a:endParaRPr lang="en-US" sz="1400" b="0">
                        <a:effectLst/>
                      </a:endParaRPr>
                    </a:p>
                  </a:txBody>
                  <a:tcPr marL="21123" marR="21123" marT="10561" marB="10561" anchor="ctr">
                    <a:lnL>
                      <a:noFill/>
                    </a:lnL>
                    <a:lnR>
                      <a:noFill/>
                    </a:lnR>
                    <a:lnT>
                      <a:noFill/>
                    </a:lnT>
                    <a:lnB>
                      <a:noFill/>
                    </a:lnB>
                  </a:tcPr>
                </a:tc>
                <a:tc>
                  <a:txBody>
                    <a:bodyPr/>
                    <a:lstStyle/>
                    <a:p>
                      <a:pPr fontAlgn="auto"/>
                      <a:endParaRPr lang="en-IN" sz="1400" b="0" dirty="0">
                        <a:effectLst/>
                      </a:endParaRPr>
                    </a:p>
                  </a:txBody>
                  <a:tcPr marL="21123" marR="21123" marT="10561" marB="10561" anchor="ctr">
                    <a:lnL>
                      <a:noFill/>
                    </a:lnL>
                    <a:lnR>
                      <a:noFill/>
                    </a:lnR>
                    <a:lnT>
                      <a:noFill/>
                    </a:lnT>
                    <a:lnB>
                      <a:noFill/>
                    </a:lnB>
                  </a:tcPr>
                </a:tc>
                <a:extLst>
                  <a:ext uri="{0D108BD9-81ED-4DB2-BD59-A6C34878D82A}">
                    <a16:rowId xmlns:a16="http://schemas.microsoft.com/office/drawing/2014/main" val="3332221567"/>
                  </a:ext>
                </a:extLst>
              </a:tr>
              <a:tr h="1007071">
                <a:tc>
                  <a:txBody>
                    <a:bodyPr/>
                    <a:lstStyle/>
                    <a:p>
                      <a:pPr fontAlgn="auto"/>
                      <a:r>
                        <a:rPr lang="en-IN" sz="1400" b="0">
                          <a:effectLst/>
                        </a:rPr>
                        <a:t>4</a:t>
                      </a:r>
                    </a:p>
                  </a:txBody>
                  <a:tcPr marL="21123" marR="21123" marT="10561" marB="10561" anchor="ctr">
                    <a:lnL>
                      <a:noFill/>
                    </a:lnL>
                    <a:lnR>
                      <a:noFill/>
                    </a:lnR>
                    <a:lnT>
                      <a:noFill/>
                    </a:lnT>
                    <a:lnB>
                      <a:noFill/>
                    </a:lnB>
                  </a:tcPr>
                </a:tc>
                <a:tc>
                  <a:txBody>
                    <a:bodyPr/>
                    <a:lstStyle/>
                    <a:p>
                      <a:pPr fontAlgn="auto"/>
                      <a:r>
                        <a:rPr lang="en-IN" sz="1400" b="0" u="sng">
                          <a:solidFill>
                            <a:srgbClr val="376FAA"/>
                          </a:solidFill>
                          <a:effectLst/>
                          <a:hlinkClick r:id="rId4"/>
                        </a:rPr>
                        <a:t>Alharthi, Alhothali &amp; Moria (2021)</a:t>
                      </a:r>
                      <a:endParaRPr lang="en-IN" sz="1400" b="0">
                        <a:effectLst/>
                      </a:endParaRPr>
                    </a:p>
                  </a:txBody>
                  <a:tcPr marL="21123" marR="21123" marT="10561" marB="10561" anchor="ctr">
                    <a:lnL>
                      <a:noFill/>
                    </a:lnL>
                    <a:lnR>
                      <a:noFill/>
                    </a:lnR>
                    <a:lnT>
                      <a:noFill/>
                    </a:lnT>
                    <a:lnB>
                      <a:noFill/>
                    </a:lnB>
                  </a:tcPr>
                </a:tc>
                <a:tc>
                  <a:txBody>
                    <a:bodyPr/>
                    <a:lstStyle/>
                    <a:p>
                      <a:pPr fontAlgn="auto"/>
                      <a:r>
                        <a:rPr lang="en-US" sz="1400" b="0">
                          <a:effectLst/>
                        </a:rPr>
                        <a:t>More than 10,000 Arabic tweets collected with Twitter API</a:t>
                      </a:r>
                    </a:p>
                  </a:txBody>
                  <a:tcPr marL="21123" marR="21123" marT="10561" marB="10561" anchor="ctr">
                    <a:lnL>
                      <a:noFill/>
                    </a:lnL>
                    <a:lnR>
                      <a:noFill/>
                    </a:lnR>
                    <a:lnT>
                      <a:noFill/>
                    </a:lnT>
                    <a:lnB>
                      <a:noFill/>
                    </a:lnB>
                  </a:tcPr>
                </a:tc>
                <a:tc>
                  <a:txBody>
                    <a:bodyPr/>
                    <a:lstStyle/>
                    <a:p>
                      <a:pPr fontAlgn="auto"/>
                      <a:r>
                        <a:rPr lang="en-US" sz="1400" b="0">
                          <a:effectLst/>
                        </a:rPr>
                        <a:t>Long Short Term Memory (LSTM) with word embedding feature representation</a:t>
                      </a:r>
                    </a:p>
                  </a:txBody>
                  <a:tcPr marL="21123" marR="21123" marT="10561" marB="10561" anchor="ctr">
                    <a:lnL>
                      <a:noFill/>
                    </a:lnL>
                    <a:lnR>
                      <a:noFill/>
                    </a:lnR>
                    <a:lnT>
                      <a:noFill/>
                    </a:lnT>
                    <a:lnB>
                      <a:noFill/>
                    </a:lnB>
                  </a:tcPr>
                </a:tc>
                <a:tc>
                  <a:txBody>
                    <a:bodyPr/>
                    <a:lstStyle/>
                    <a:p>
                      <a:pPr fontAlgn="auto"/>
                      <a:r>
                        <a:rPr lang="en-US" sz="1400" b="0">
                          <a:effectLst/>
                        </a:rPr>
                        <a:t>Time requirement to classify the tweets is very less compared to the state-of-the art methods</a:t>
                      </a:r>
                    </a:p>
                  </a:txBody>
                  <a:tcPr marL="21123" marR="21123" marT="10561" marB="10561" anchor="ctr">
                    <a:lnL>
                      <a:noFill/>
                    </a:lnL>
                    <a:lnR>
                      <a:noFill/>
                    </a:lnR>
                    <a:lnT>
                      <a:noFill/>
                    </a:lnT>
                    <a:lnB>
                      <a:noFill/>
                    </a:lnB>
                  </a:tcPr>
                </a:tc>
                <a:tc>
                  <a:txBody>
                    <a:bodyPr/>
                    <a:lstStyle/>
                    <a:p>
                      <a:pPr fontAlgn="auto"/>
                      <a:r>
                        <a:rPr lang="en-US" sz="1400" b="0">
                          <a:effectLst/>
                        </a:rPr>
                        <a:t>System classification accuracy depends on tweet length</a:t>
                      </a:r>
                    </a:p>
                  </a:txBody>
                  <a:tcPr marL="21123" marR="21123" marT="10561" marB="10561" anchor="ctr">
                    <a:lnL>
                      <a:noFill/>
                    </a:lnL>
                    <a:lnR>
                      <a:noFill/>
                    </a:lnR>
                    <a:lnT>
                      <a:noFill/>
                    </a:lnT>
                    <a:lnB>
                      <a:noFill/>
                    </a:lnB>
                  </a:tcPr>
                </a:tc>
                <a:tc>
                  <a:txBody>
                    <a:bodyPr/>
                    <a:lstStyle/>
                    <a:p>
                      <a:pPr fontAlgn="auto"/>
                      <a:r>
                        <a:rPr lang="en-IN" sz="1400" b="0" dirty="0">
                          <a:effectLst/>
                        </a:rPr>
                        <a:t>Accuracy-0.97</a:t>
                      </a:r>
                      <a:br>
                        <a:rPr lang="en-IN" sz="1400" b="0" dirty="0">
                          <a:effectLst/>
                        </a:rPr>
                      </a:br>
                      <a:r>
                        <a:rPr lang="en-IN" sz="1400" b="0" dirty="0">
                          <a:effectLst/>
                        </a:rPr>
                        <a:t>Precision-0.98</a:t>
                      </a:r>
                      <a:br>
                        <a:rPr lang="en-IN" sz="1400" b="0" dirty="0">
                          <a:effectLst/>
                        </a:rPr>
                      </a:br>
                      <a:r>
                        <a:rPr lang="en-IN" sz="1400" b="0" dirty="0">
                          <a:effectLst/>
                        </a:rPr>
                        <a:t>Recall-0.95</a:t>
                      </a:r>
                      <a:br>
                        <a:rPr lang="en-IN" sz="1400" b="0" dirty="0">
                          <a:effectLst/>
                        </a:rPr>
                      </a:br>
                      <a:r>
                        <a:rPr lang="en-IN" sz="1400" b="0" dirty="0">
                          <a:effectLst/>
                        </a:rPr>
                        <a:t>F1-score-0.97</a:t>
                      </a:r>
                    </a:p>
                  </a:txBody>
                  <a:tcPr marL="21123" marR="21123" marT="10561" marB="10561" anchor="ctr">
                    <a:lnL>
                      <a:noFill/>
                    </a:lnL>
                    <a:lnR>
                      <a:noFill/>
                    </a:lnR>
                    <a:lnT>
                      <a:noFill/>
                    </a:lnT>
                    <a:lnB>
                      <a:noFill/>
                    </a:lnB>
                  </a:tcPr>
                </a:tc>
                <a:extLst>
                  <a:ext uri="{0D108BD9-81ED-4DB2-BD59-A6C34878D82A}">
                    <a16:rowId xmlns:a16="http://schemas.microsoft.com/office/drawing/2014/main" val="259747967"/>
                  </a:ext>
                </a:extLst>
              </a:tr>
              <a:tr h="1007071">
                <a:tc>
                  <a:txBody>
                    <a:bodyPr/>
                    <a:lstStyle/>
                    <a:p>
                      <a:pPr fontAlgn="auto"/>
                      <a:r>
                        <a:rPr lang="en-IN" sz="1400" b="0">
                          <a:effectLst/>
                        </a:rPr>
                        <a:t>5</a:t>
                      </a:r>
                    </a:p>
                  </a:txBody>
                  <a:tcPr marL="21123" marR="21123" marT="10561" marB="10561" anchor="ctr">
                    <a:lnL>
                      <a:noFill/>
                    </a:lnL>
                    <a:lnR>
                      <a:noFill/>
                    </a:lnR>
                    <a:lnT>
                      <a:noFill/>
                    </a:lnT>
                    <a:lnB>
                      <a:noFill/>
                    </a:lnB>
                  </a:tcPr>
                </a:tc>
                <a:tc>
                  <a:txBody>
                    <a:bodyPr/>
                    <a:lstStyle/>
                    <a:p>
                      <a:pPr fontAlgn="auto"/>
                      <a:r>
                        <a:rPr lang="en-IN" sz="1400" b="0" u="sng">
                          <a:solidFill>
                            <a:srgbClr val="376FAA"/>
                          </a:solidFill>
                          <a:effectLst/>
                          <a:hlinkClick r:id="rId5"/>
                        </a:rPr>
                        <a:t>Liu, Pang &amp; Wang (2019)</a:t>
                      </a:r>
                      <a:endParaRPr lang="en-IN" sz="1400" b="0">
                        <a:effectLst/>
                      </a:endParaRPr>
                    </a:p>
                  </a:txBody>
                  <a:tcPr marL="21123" marR="21123" marT="10561" marB="10561" anchor="ctr">
                    <a:lnL>
                      <a:noFill/>
                    </a:lnL>
                    <a:lnR>
                      <a:noFill/>
                    </a:lnR>
                    <a:lnT>
                      <a:noFill/>
                    </a:lnT>
                    <a:lnB>
                      <a:noFill/>
                    </a:lnB>
                  </a:tcPr>
                </a:tc>
                <a:tc>
                  <a:txBody>
                    <a:bodyPr/>
                    <a:lstStyle/>
                    <a:p>
                      <a:pPr fontAlgn="auto"/>
                      <a:r>
                        <a:rPr lang="en-US" sz="1400" b="0">
                          <a:effectLst/>
                        </a:rPr>
                        <a:t>97,839 Restaurant (RES) and 31,317 Hotel review dataset (HOS)</a:t>
                      </a:r>
                    </a:p>
                  </a:txBody>
                  <a:tcPr marL="21123" marR="21123" marT="10561" marB="10561" anchor="ctr">
                    <a:lnL>
                      <a:noFill/>
                    </a:lnL>
                    <a:lnR>
                      <a:noFill/>
                    </a:lnR>
                    <a:lnT>
                      <a:noFill/>
                    </a:lnT>
                    <a:lnB>
                      <a:noFill/>
                    </a:lnB>
                  </a:tcPr>
                </a:tc>
                <a:tc>
                  <a:txBody>
                    <a:bodyPr/>
                    <a:lstStyle/>
                    <a:p>
                      <a:pPr fontAlgn="auto"/>
                      <a:r>
                        <a:rPr lang="en-US" sz="1400" b="0">
                          <a:effectLst/>
                        </a:rPr>
                        <a:t>Machine Learning (ML) techniques and Bi-LSTM</a:t>
                      </a:r>
                    </a:p>
                  </a:txBody>
                  <a:tcPr marL="21123" marR="21123" marT="10561" marB="10561" anchor="ctr">
                    <a:lnL>
                      <a:noFill/>
                    </a:lnL>
                    <a:lnR>
                      <a:noFill/>
                    </a:lnR>
                    <a:lnT>
                      <a:noFill/>
                    </a:lnT>
                    <a:lnB>
                      <a:noFill/>
                    </a:lnB>
                  </a:tcPr>
                </a:tc>
                <a:tc>
                  <a:txBody>
                    <a:bodyPr/>
                    <a:lstStyle/>
                    <a:p>
                      <a:pPr fontAlgn="auto"/>
                      <a:r>
                        <a:rPr lang="en-US" sz="1400" b="0">
                          <a:effectLst/>
                        </a:rPr>
                        <a:t>Could capture sophisticated spammer activities using multimodal neural network model</a:t>
                      </a:r>
                    </a:p>
                  </a:txBody>
                  <a:tcPr marL="21123" marR="21123" marT="10561" marB="10561" anchor="ctr">
                    <a:lnL>
                      <a:noFill/>
                    </a:lnL>
                    <a:lnR>
                      <a:noFill/>
                    </a:lnR>
                    <a:lnT>
                      <a:noFill/>
                    </a:lnT>
                    <a:lnB>
                      <a:noFill/>
                    </a:lnB>
                  </a:tcPr>
                </a:tc>
                <a:tc>
                  <a:txBody>
                    <a:bodyPr/>
                    <a:lstStyle/>
                    <a:p>
                      <a:pPr fontAlgn="auto"/>
                      <a:r>
                        <a:rPr lang="en-US" sz="1400" b="0">
                          <a:effectLst/>
                        </a:rPr>
                        <a:t>There is a need to analyze the use of other effective features to improve the performance</a:t>
                      </a:r>
                    </a:p>
                  </a:txBody>
                  <a:tcPr marL="21123" marR="21123" marT="10561" marB="10561" anchor="ctr">
                    <a:lnL>
                      <a:noFill/>
                    </a:lnL>
                    <a:lnR>
                      <a:noFill/>
                    </a:lnR>
                    <a:lnT>
                      <a:noFill/>
                    </a:lnT>
                    <a:lnB>
                      <a:noFill/>
                    </a:lnB>
                  </a:tcPr>
                </a:tc>
                <a:tc>
                  <a:txBody>
                    <a:bodyPr/>
                    <a:lstStyle/>
                    <a:p>
                      <a:pPr fontAlgn="auto"/>
                      <a:r>
                        <a:rPr lang="en-IN" sz="1400" b="0" dirty="0">
                          <a:effectLst/>
                        </a:rPr>
                        <a:t>Recall-0.80</a:t>
                      </a:r>
                      <a:br>
                        <a:rPr lang="en-IN" sz="1400" b="0" dirty="0">
                          <a:effectLst/>
                        </a:rPr>
                      </a:br>
                      <a:r>
                        <a:rPr lang="en-IN" sz="1400" b="0" dirty="0">
                          <a:effectLst/>
                        </a:rPr>
                        <a:t>Precision-0.82</a:t>
                      </a:r>
                      <a:br>
                        <a:rPr lang="en-IN" sz="1400" b="0" dirty="0">
                          <a:effectLst/>
                        </a:rPr>
                      </a:br>
                      <a:r>
                        <a:rPr lang="en-IN" sz="1400" b="0" dirty="0">
                          <a:effectLst/>
                        </a:rPr>
                        <a:t>F1-score-0.81</a:t>
                      </a:r>
                    </a:p>
                  </a:txBody>
                  <a:tcPr marL="21123" marR="21123" marT="10561" marB="10561" anchor="ctr">
                    <a:lnL>
                      <a:noFill/>
                    </a:lnL>
                    <a:lnR>
                      <a:noFill/>
                    </a:lnR>
                    <a:lnT>
                      <a:noFill/>
                    </a:lnT>
                    <a:lnB>
                      <a:noFill/>
                    </a:lnB>
                  </a:tcPr>
                </a:tc>
                <a:extLst>
                  <a:ext uri="{0D108BD9-81ED-4DB2-BD59-A6C34878D82A}">
                    <a16:rowId xmlns:a16="http://schemas.microsoft.com/office/drawing/2014/main" val="760406370"/>
                  </a:ext>
                </a:extLst>
              </a:tr>
            </a:tbl>
          </a:graphicData>
        </a:graphic>
      </p:graphicFrame>
      <p:sp>
        <p:nvSpPr>
          <p:cNvPr id="9" name="TextBox 8">
            <a:extLst>
              <a:ext uri="{FF2B5EF4-FFF2-40B4-BE49-F238E27FC236}">
                <a16:creationId xmlns:a16="http://schemas.microsoft.com/office/drawing/2014/main" id="{1A1CF6AA-22F1-5EB4-3E73-B19049C621C6}"/>
              </a:ext>
            </a:extLst>
          </p:cNvPr>
          <p:cNvSpPr txBox="1"/>
          <p:nvPr userDrawn="1"/>
        </p:nvSpPr>
        <p:spPr>
          <a:xfrm>
            <a:off x="2733040" y="409694"/>
            <a:ext cx="7274560" cy="1107996"/>
          </a:xfrm>
          <a:prstGeom prst="rect">
            <a:avLst/>
          </a:prstGeom>
          <a:noFill/>
        </p:spPr>
        <p:txBody>
          <a:bodyPr wrap="square">
            <a:spAutoFit/>
          </a:bodyPr>
          <a:lstStyle/>
          <a:p>
            <a:r>
              <a:rPr lang="en-AU" sz="6600" b="0" i="0" dirty="0">
                <a:solidFill>
                  <a:schemeClr val="tx1"/>
                </a:solidFill>
              </a:rPr>
              <a:t>LITERATURE REVIEW</a:t>
            </a:r>
          </a:p>
        </p:txBody>
      </p:sp>
    </p:spTree>
    <p:extLst>
      <p:ext uri="{BB962C8B-B14F-4D97-AF65-F5344CB8AC3E}">
        <p14:creationId xmlns:p14="http://schemas.microsoft.com/office/powerpoint/2010/main" val="44602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A1CF6AA-22F1-5EB4-3E73-B19049C621C6}"/>
              </a:ext>
            </a:extLst>
          </p:cNvPr>
          <p:cNvSpPr txBox="1"/>
          <p:nvPr userDrawn="1"/>
        </p:nvSpPr>
        <p:spPr>
          <a:xfrm>
            <a:off x="2733040" y="409694"/>
            <a:ext cx="7274560" cy="1107996"/>
          </a:xfrm>
          <a:prstGeom prst="rect">
            <a:avLst/>
          </a:prstGeom>
          <a:noFill/>
        </p:spPr>
        <p:txBody>
          <a:bodyPr wrap="square">
            <a:spAutoFit/>
          </a:bodyPr>
          <a:lstStyle/>
          <a:p>
            <a:pPr algn="ctr"/>
            <a:r>
              <a:rPr lang="en-AU" sz="6600" b="0" i="0" dirty="0">
                <a:solidFill>
                  <a:schemeClr val="tx1"/>
                </a:solidFill>
              </a:rPr>
              <a:t>BLOCK DIAGRAM</a:t>
            </a:r>
          </a:p>
        </p:txBody>
      </p:sp>
      <p:pic>
        <p:nvPicPr>
          <p:cNvPr id="3" name="Picture 2">
            <a:extLst>
              <a:ext uri="{FF2B5EF4-FFF2-40B4-BE49-F238E27FC236}">
                <a16:creationId xmlns:a16="http://schemas.microsoft.com/office/drawing/2014/main" id="{619F3FD4-BC33-018D-BCE3-6272766398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0436" y="101600"/>
            <a:ext cx="11471564" cy="6756400"/>
          </a:xfrm>
          <a:prstGeom prst="rect">
            <a:avLst/>
          </a:prstGeom>
        </p:spPr>
      </p:pic>
    </p:spTree>
    <p:extLst>
      <p:ext uri="{BB962C8B-B14F-4D97-AF65-F5344CB8AC3E}">
        <p14:creationId xmlns:p14="http://schemas.microsoft.com/office/powerpoint/2010/main" val="51260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88F139C-A6D6-A6DC-9715-20AD028BB72B}"/>
              </a:ext>
            </a:extLst>
          </p:cNvPr>
          <p:cNvCxnSpPr/>
          <p:nvPr userDrawn="1"/>
        </p:nvCxnSpPr>
        <p:spPr>
          <a:xfrm>
            <a:off x="6207760" y="0"/>
            <a:ext cx="0" cy="685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4701D2-79F8-2D67-866E-F2495553D0CE}"/>
              </a:ext>
            </a:extLst>
          </p:cNvPr>
          <p:cNvCxnSpPr>
            <a:cxnSpLocks/>
          </p:cNvCxnSpPr>
          <p:nvPr userDrawn="1"/>
        </p:nvCxnSpPr>
        <p:spPr>
          <a:xfrm>
            <a:off x="0" y="127000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745BCC7-329A-B441-C8DC-E4280500E003}"/>
              </a:ext>
            </a:extLst>
          </p:cNvPr>
          <p:cNvSpPr txBox="1"/>
          <p:nvPr userDrawn="1"/>
        </p:nvSpPr>
        <p:spPr>
          <a:xfrm>
            <a:off x="447040" y="223520"/>
            <a:ext cx="5273039" cy="769441"/>
          </a:xfrm>
          <a:prstGeom prst="rect">
            <a:avLst/>
          </a:prstGeom>
          <a:noFill/>
        </p:spPr>
        <p:txBody>
          <a:bodyPr wrap="square" rtlCol="0">
            <a:spAutoFit/>
          </a:bodyPr>
          <a:lstStyle/>
          <a:p>
            <a:r>
              <a:rPr lang="en-IN" sz="4400" dirty="0"/>
              <a:t>SOFTWARE REQIUED</a:t>
            </a:r>
          </a:p>
        </p:txBody>
      </p:sp>
      <p:sp>
        <p:nvSpPr>
          <p:cNvPr id="17" name="TextBox 16">
            <a:extLst>
              <a:ext uri="{FF2B5EF4-FFF2-40B4-BE49-F238E27FC236}">
                <a16:creationId xmlns:a16="http://schemas.microsoft.com/office/drawing/2014/main" id="{E8858A8F-2EE5-DEC8-D955-0D8AD77EEFF7}"/>
              </a:ext>
            </a:extLst>
          </p:cNvPr>
          <p:cNvSpPr txBox="1"/>
          <p:nvPr userDrawn="1"/>
        </p:nvSpPr>
        <p:spPr>
          <a:xfrm>
            <a:off x="6807201" y="250280"/>
            <a:ext cx="3779520" cy="769441"/>
          </a:xfrm>
          <a:prstGeom prst="rect">
            <a:avLst/>
          </a:prstGeom>
          <a:noFill/>
        </p:spPr>
        <p:txBody>
          <a:bodyPr wrap="square" rtlCol="0">
            <a:spAutoFit/>
          </a:bodyPr>
          <a:lstStyle/>
          <a:p>
            <a:r>
              <a:rPr lang="en-IN" sz="4400" dirty="0"/>
              <a:t>ENVIRONMENT</a:t>
            </a:r>
          </a:p>
        </p:txBody>
      </p:sp>
      <p:cxnSp>
        <p:nvCxnSpPr>
          <p:cNvPr id="19" name="Straight Connector 18">
            <a:extLst>
              <a:ext uri="{FF2B5EF4-FFF2-40B4-BE49-F238E27FC236}">
                <a16:creationId xmlns:a16="http://schemas.microsoft.com/office/drawing/2014/main" id="{0D91DDF4-C81F-433C-C6D7-E50CFEB37F74}"/>
              </a:ext>
            </a:extLst>
          </p:cNvPr>
          <p:cNvCxnSpPr/>
          <p:nvPr userDrawn="1"/>
        </p:nvCxnSpPr>
        <p:spPr>
          <a:xfrm>
            <a:off x="370840" y="1789946"/>
            <a:ext cx="579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19BBBC-BF20-F8FC-1D4C-AEC5F94B15E3}"/>
              </a:ext>
            </a:extLst>
          </p:cNvPr>
          <p:cNvSpPr txBox="1"/>
          <p:nvPr userDrawn="1"/>
        </p:nvSpPr>
        <p:spPr>
          <a:xfrm>
            <a:off x="1109982" y="1605280"/>
            <a:ext cx="2468877" cy="369332"/>
          </a:xfrm>
          <a:prstGeom prst="rect">
            <a:avLst/>
          </a:prstGeom>
          <a:noFill/>
        </p:spPr>
        <p:txBody>
          <a:bodyPr wrap="square" rtlCol="0">
            <a:spAutoFit/>
          </a:bodyPr>
          <a:lstStyle/>
          <a:p>
            <a:r>
              <a:rPr lang="en-IN" dirty="0"/>
              <a:t>COMMAND PROMPT</a:t>
            </a:r>
          </a:p>
        </p:txBody>
      </p:sp>
      <p:cxnSp>
        <p:nvCxnSpPr>
          <p:cNvPr id="21" name="Straight Connector 20">
            <a:extLst>
              <a:ext uri="{FF2B5EF4-FFF2-40B4-BE49-F238E27FC236}">
                <a16:creationId xmlns:a16="http://schemas.microsoft.com/office/drawing/2014/main" id="{675ADC86-14FC-03DA-E16B-A2ADC3B03AA1}"/>
              </a:ext>
            </a:extLst>
          </p:cNvPr>
          <p:cNvCxnSpPr/>
          <p:nvPr userDrawn="1"/>
        </p:nvCxnSpPr>
        <p:spPr>
          <a:xfrm>
            <a:off x="370840" y="2407920"/>
            <a:ext cx="579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371DEFA-5B18-FF5C-D9F1-513031385F0E}"/>
              </a:ext>
            </a:extLst>
          </p:cNvPr>
          <p:cNvSpPr txBox="1"/>
          <p:nvPr userDrawn="1"/>
        </p:nvSpPr>
        <p:spPr>
          <a:xfrm>
            <a:off x="1066797" y="2226069"/>
            <a:ext cx="2468877" cy="369332"/>
          </a:xfrm>
          <a:prstGeom prst="rect">
            <a:avLst/>
          </a:prstGeom>
          <a:noFill/>
        </p:spPr>
        <p:txBody>
          <a:bodyPr wrap="square" rtlCol="0">
            <a:spAutoFit/>
          </a:bodyPr>
          <a:lstStyle/>
          <a:p>
            <a:r>
              <a:rPr lang="en-IN" dirty="0"/>
              <a:t>JUPYTER NOTEBOOK</a:t>
            </a:r>
          </a:p>
        </p:txBody>
      </p:sp>
      <p:cxnSp>
        <p:nvCxnSpPr>
          <p:cNvPr id="23" name="Straight Connector 22">
            <a:extLst>
              <a:ext uri="{FF2B5EF4-FFF2-40B4-BE49-F238E27FC236}">
                <a16:creationId xmlns:a16="http://schemas.microsoft.com/office/drawing/2014/main" id="{CB1FDA12-5F97-C029-033D-C2D157C525EC}"/>
              </a:ext>
            </a:extLst>
          </p:cNvPr>
          <p:cNvCxnSpPr/>
          <p:nvPr userDrawn="1"/>
        </p:nvCxnSpPr>
        <p:spPr>
          <a:xfrm>
            <a:off x="355600" y="3044981"/>
            <a:ext cx="579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44CE41A-7CCC-83CB-15DF-A72F68D1FA48}"/>
              </a:ext>
            </a:extLst>
          </p:cNvPr>
          <p:cNvCxnSpPr/>
          <p:nvPr userDrawn="1"/>
        </p:nvCxnSpPr>
        <p:spPr>
          <a:xfrm>
            <a:off x="355600" y="3704446"/>
            <a:ext cx="579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6B03AB-720C-EF28-ED24-6509EB6E8B91}"/>
              </a:ext>
            </a:extLst>
          </p:cNvPr>
          <p:cNvCxnSpPr/>
          <p:nvPr userDrawn="1"/>
        </p:nvCxnSpPr>
        <p:spPr>
          <a:xfrm>
            <a:off x="370840" y="4409440"/>
            <a:ext cx="579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734FF3-819A-B819-54F6-A12EE9034BC4}"/>
              </a:ext>
            </a:extLst>
          </p:cNvPr>
          <p:cNvCxnSpPr/>
          <p:nvPr userDrawn="1"/>
        </p:nvCxnSpPr>
        <p:spPr>
          <a:xfrm>
            <a:off x="370840" y="5087057"/>
            <a:ext cx="579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E01DA0-0117-1EFF-F802-736095525253}"/>
              </a:ext>
            </a:extLst>
          </p:cNvPr>
          <p:cNvCxnSpPr/>
          <p:nvPr userDrawn="1"/>
        </p:nvCxnSpPr>
        <p:spPr>
          <a:xfrm>
            <a:off x="355600" y="5811520"/>
            <a:ext cx="579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3A5A3E8-8669-6808-6C98-C5B699716F55}"/>
              </a:ext>
            </a:extLst>
          </p:cNvPr>
          <p:cNvSpPr txBox="1"/>
          <p:nvPr userDrawn="1"/>
        </p:nvSpPr>
        <p:spPr>
          <a:xfrm>
            <a:off x="1066798" y="2878191"/>
            <a:ext cx="3058158" cy="369332"/>
          </a:xfrm>
          <a:prstGeom prst="rect">
            <a:avLst/>
          </a:prstGeom>
          <a:noFill/>
        </p:spPr>
        <p:txBody>
          <a:bodyPr wrap="square" rtlCol="0">
            <a:spAutoFit/>
          </a:bodyPr>
          <a:lstStyle/>
          <a:p>
            <a:r>
              <a:rPr lang="en-IN" dirty="0"/>
              <a:t>PYTHON 3 (LATEST VERSION)</a:t>
            </a:r>
          </a:p>
        </p:txBody>
      </p:sp>
      <p:sp>
        <p:nvSpPr>
          <p:cNvPr id="30" name="TextBox 29">
            <a:extLst>
              <a:ext uri="{FF2B5EF4-FFF2-40B4-BE49-F238E27FC236}">
                <a16:creationId xmlns:a16="http://schemas.microsoft.com/office/drawing/2014/main" id="{82FBD791-BAAA-7B79-1B27-6F2A62472CC2}"/>
              </a:ext>
            </a:extLst>
          </p:cNvPr>
          <p:cNvSpPr txBox="1"/>
          <p:nvPr userDrawn="1"/>
        </p:nvSpPr>
        <p:spPr>
          <a:xfrm>
            <a:off x="1066798" y="3516634"/>
            <a:ext cx="2468877" cy="369332"/>
          </a:xfrm>
          <a:prstGeom prst="rect">
            <a:avLst/>
          </a:prstGeom>
          <a:noFill/>
        </p:spPr>
        <p:txBody>
          <a:bodyPr wrap="square" rtlCol="0">
            <a:spAutoFit/>
          </a:bodyPr>
          <a:lstStyle/>
          <a:p>
            <a:r>
              <a:rPr lang="en-IN" dirty="0"/>
              <a:t>VISUAL CODE STUDIO</a:t>
            </a:r>
          </a:p>
        </p:txBody>
      </p:sp>
      <p:sp>
        <p:nvSpPr>
          <p:cNvPr id="31" name="TextBox 30">
            <a:extLst>
              <a:ext uri="{FF2B5EF4-FFF2-40B4-BE49-F238E27FC236}">
                <a16:creationId xmlns:a16="http://schemas.microsoft.com/office/drawing/2014/main" id="{69A9FF33-B9ED-A72D-03A9-1A28032D4858}"/>
              </a:ext>
            </a:extLst>
          </p:cNvPr>
          <p:cNvSpPr txBox="1"/>
          <p:nvPr userDrawn="1"/>
        </p:nvSpPr>
        <p:spPr>
          <a:xfrm>
            <a:off x="1109982" y="4224774"/>
            <a:ext cx="2468877" cy="369332"/>
          </a:xfrm>
          <a:prstGeom prst="rect">
            <a:avLst/>
          </a:prstGeom>
          <a:noFill/>
        </p:spPr>
        <p:txBody>
          <a:bodyPr wrap="square" rtlCol="0">
            <a:spAutoFit/>
          </a:bodyPr>
          <a:lstStyle/>
          <a:p>
            <a:r>
              <a:rPr lang="en-IN" dirty="0"/>
              <a:t>PYCHARM</a:t>
            </a:r>
          </a:p>
        </p:txBody>
      </p:sp>
      <p:sp>
        <p:nvSpPr>
          <p:cNvPr id="32" name="TextBox 31">
            <a:extLst>
              <a:ext uri="{FF2B5EF4-FFF2-40B4-BE49-F238E27FC236}">
                <a16:creationId xmlns:a16="http://schemas.microsoft.com/office/drawing/2014/main" id="{E9894C5E-811B-A854-04FE-7AC1FD24BA15}"/>
              </a:ext>
            </a:extLst>
          </p:cNvPr>
          <p:cNvSpPr txBox="1"/>
          <p:nvPr userDrawn="1"/>
        </p:nvSpPr>
        <p:spPr>
          <a:xfrm>
            <a:off x="1109982" y="4902391"/>
            <a:ext cx="2468877" cy="369332"/>
          </a:xfrm>
          <a:prstGeom prst="rect">
            <a:avLst/>
          </a:prstGeom>
          <a:noFill/>
        </p:spPr>
        <p:txBody>
          <a:bodyPr wrap="square" rtlCol="0">
            <a:spAutoFit/>
          </a:bodyPr>
          <a:lstStyle/>
          <a:p>
            <a:r>
              <a:rPr lang="en-IN" dirty="0"/>
              <a:t>STREAMLIT</a:t>
            </a:r>
          </a:p>
        </p:txBody>
      </p:sp>
      <p:sp>
        <p:nvSpPr>
          <p:cNvPr id="33" name="TextBox 32">
            <a:extLst>
              <a:ext uri="{FF2B5EF4-FFF2-40B4-BE49-F238E27FC236}">
                <a16:creationId xmlns:a16="http://schemas.microsoft.com/office/drawing/2014/main" id="{184383D3-08EF-1FF1-6614-B6BB3A534871}"/>
              </a:ext>
            </a:extLst>
          </p:cNvPr>
          <p:cNvSpPr txBox="1"/>
          <p:nvPr userDrawn="1"/>
        </p:nvSpPr>
        <p:spPr>
          <a:xfrm>
            <a:off x="1231905" y="5626854"/>
            <a:ext cx="2468877" cy="369332"/>
          </a:xfrm>
          <a:prstGeom prst="rect">
            <a:avLst/>
          </a:prstGeom>
          <a:noFill/>
        </p:spPr>
        <p:txBody>
          <a:bodyPr wrap="square" rtlCol="0">
            <a:spAutoFit/>
          </a:bodyPr>
          <a:lstStyle/>
          <a:p>
            <a:r>
              <a:rPr lang="en-IN" dirty="0"/>
              <a:t>GIT</a:t>
            </a:r>
          </a:p>
        </p:txBody>
      </p:sp>
      <p:sp>
        <p:nvSpPr>
          <p:cNvPr id="34" name="TextBox 33">
            <a:extLst>
              <a:ext uri="{FF2B5EF4-FFF2-40B4-BE49-F238E27FC236}">
                <a16:creationId xmlns:a16="http://schemas.microsoft.com/office/drawing/2014/main" id="{C841BF20-E69B-E634-CA60-7610CBC36EB2}"/>
              </a:ext>
            </a:extLst>
          </p:cNvPr>
          <p:cNvSpPr txBox="1"/>
          <p:nvPr userDrawn="1"/>
        </p:nvSpPr>
        <p:spPr>
          <a:xfrm>
            <a:off x="7157720" y="1623808"/>
            <a:ext cx="2860040" cy="4524315"/>
          </a:xfrm>
          <a:prstGeom prst="rect">
            <a:avLst/>
          </a:prstGeom>
          <a:noFill/>
        </p:spPr>
        <p:txBody>
          <a:bodyPr wrap="square" rtlCol="0">
            <a:spAutoFit/>
          </a:bodyPr>
          <a:lstStyle/>
          <a:p>
            <a:r>
              <a:rPr lang="en-IN" dirty="0"/>
              <a:t>pip install pandas</a:t>
            </a:r>
          </a:p>
          <a:p>
            <a:endParaRPr lang="en-IN" dirty="0"/>
          </a:p>
          <a:p>
            <a:r>
              <a:rPr lang="en-IN" dirty="0"/>
              <a:t>pip install </a:t>
            </a:r>
            <a:r>
              <a:rPr lang="en-IN" dirty="0" err="1"/>
              <a:t>numpy</a:t>
            </a:r>
            <a:endParaRPr lang="en-IN" dirty="0"/>
          </a:p>
          <a:p>
            <a:endParaRPr lang="en-IN" b="0" i="0" dirty="0">
              <a:solidFill>
                <a:schemeClr val="tx1"/>
              </a:solidFill>
              <a:effectLst/>
              <a:latin typeface="Söhne Mono"/>
            </a:endParaRPr>
          </a:p>
          <a:p>
            <a:r>
              <a:rPr lang="en-IN" b="0" i="0" dirty="0">
                <a:solidFill>
                  <a:schemeClr val="tx1"/>
                </a:solidFill>
                <a:effectLst/>
                <a:latin typeface="Söhne Mono"/>
              </a:rPr>
              <a:t>pip install scikit-learn</a:t>
            </a:r>
          </a:p>
          <a:p>
            <a:endParaRPr lang="en-IN" dirty="0">
              <a:solidFill>
                <a:schemeClr val="tx1"/>
              </a:solidFill>
            </a:endParaRPr>
          </a:p>
          <a:p>
            <a:r>
              <a:rPr lang="en-IN" dirty="0">
                <a:solidFill>
                  <a:schemeClr val="tx1"/>
                </a:solidFill>
              </a:rPr>
              <a:t>pip install matplotlib</a:t>
            </a:r>
          </a:p>
          <a:p>
            <a:endParaRPr lang="en-IN" dirty="0">
              <a:solidFill>
                <a:schemeClr val="tx1"/>
              </a:solidFill>
            </a:endParaRPr>
          </a:p>
          <a:p>
            <a:r>
              <a:rPr lang="en-IN" dirty="0">
                <a:solidFill>
                  <a:schemeClr val="tx1"/>
                </a:solidFill>
              </a:rPr>
              <a:t>pip install </a:t>
            </a:r>
            <a:r>
              <a:rPr lang="en-IN" dirty="0" err="1">
                <a:solidFill>
                  <a:schemeClr val="tx1"/>
                </a:solidFill>
              </a:rPr>
              <a:t>nltk</a:t>
            </a:r>
            <a:endParaRPr lang="en-IN" dirty="0">
              <a:solidFill>
                <a:schemeClr val="tx1"/>
              </a:solidFill>
            </a:endParaRPr>
          </a:p>
          <a:p>
            <a:endParaRPr lang="en-IN" dirty="0">
              <a:solidFill>
                <a:schemeClr val="tx1"/>
              </a:solidFill>
            </a:endParaRPr>
          </a:p>
          <a:p>
            <a:r>
              <a:rPr lang="en-IN" dirty="0">
                <a:solidFill>
                  <a:schemeClr val="tx1"/>
                </a:solidFill>
              </a:rPr>
              <a:t>pip install seaborn</a:t>
            </a:r>
          </a:p>
          <a:p>
            <a:endParaRPr lang="en-IN" dirty="0">
              <a:solidFill>
                <a:schemeClr val="tx1"/>
              </a:solidFill>
            </a:endParaRPr>
          </a:p>
          <a:p>
            <a:r>
              <a:rPr lang="en-IN" dirty="0">
                <a:solidFill>
                  <a:schemeClr val="tx1"/>
                </a:solidFill>
              </a:rPr>
              <a:t>pip install </a:t>
            </a:r>
            <a:r>
              <a:rPr lang="en-IN" dirty="0" err="1">
                <a:solidFill>
                  <a:schemeClr val="tx1"/>
                </a:solidFill>
              </a:rPr>
              <a:t>wordcloud</a:t>
            </a:r>
            <a:endParaRPr lang="en-IN" dirty="0">
              <a:solidFill>
                <a:schemeClr val="tx1"/>
              </a:solidFill>
            </a:endParaRPr>
          </a:p>
          <a:p>
            <a:endParaRPr lang="en-IN" dirty="0">
              <a:solidFill>
                <a:schemeClr val="tx1"/>
              </a:solidFill>
            </a:endParaRPr>
          </a:p>
          <a:p>
            <a:r>
              <a:rPr lang="en-IN" dirty="0">
                <a:solidFill>
                  <a:schemeClr val="tx1"/>
                </a:solidFill>
              </a:rPr>
              <a:t>pip install </a:t>
            </a:r>
            <a:r>
              <a:rPr lang="en-IN" dirty="0" err="1">
                <a:solidFill>
                  <a:schemeClr val="tx1"/>
                </a:solidFill>
              </a:rPr>
              <a:t>streamlit</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51334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DBBE198-882B-5EA4-5AF6-C23338753E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B061BD69-FA75-1B82-6E91-EC961F2CE467}"/>
              </a:ext>
            </a:extLst>
          </p:cNvPr>
          <p:cNvSpPr txBox="1"/>
          <p:nvPr userDrawn="1"/>
        </p:nvSpPr>
        <p:spPr>
          <a:xfrm>
            <a:off x="4405746" y="415636"/>
            <a:ext cx="4756728" cy="1107996"/>
          </a:xfrm>
          <a:prstGeom prst="rect">
            <a:avLst/>
          </a:prstGeom>
          <a:noFill/>
        </p:spPr>
        <p:txBody>
          <a:bodyPr wrap="square" rtlCol="0">
            <a:spAutoFit/>
          </a:bodyPr>
          <a:lstStyle/>
          <a:p>
            <a:r>
              <a:rPr lang="en-IN" sz="6600" dirty="0"/>
              <a:t>TIMELINE</a:t>
            </a:r>
          </a:p>
        </p:txBody>
      </p:sp>
    </p:spTree>
    <p:extLst>
      <p:ext uri="{BB962C8B-B14F-4D97-AF65-F5344CB8AC3E}">
        <p14:creationId xmlns:p14="http://schemas.microsoft.com/office/powerpoint/2010/main" val="36579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91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65" r:id="rId7"/>
    <p:sldLayoutId id="2147483656" r:id="rId8"/>
    <p:sldLayoutId id="2147483657" r:id="rId9"/>
    <p:sldLayoutId id="2147483658" r:id="rId10"/>
    <p:sldLayoutId id="2147483659" r:id="rId11"/>
    <p:sldLayoutId id="2147483660" r:id="rId12"/>
    <p:sldLayoutId id="2147483663" r:id="rId13"/>
    <p:sldLayoutId id="2147483661" r:id="rId14"/>
    <p:sldLayoutId id="2147483662"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8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94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34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31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33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1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95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77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2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32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2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21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6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18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6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0</Words>
  <Application>Microsoft Office PowerPoint</Application>
  <PresentationFormat>Widescreen</PresentationFormat>
  <Paragraphs>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Lato</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YADAV</dc:creator>
  <cp:lastModifiedBy>ANIL SABHAJEET YADAV</cp:lastModifiedBy>
  <cp:revision>5</cp:revision>
  <cp:lastPrinted>2023-12-27T10:25:09Z</cp:lastPrinted>
  <dcterms:created xsi:type="dcterms:W3CDTF">2023-12-27T05:31:44Z</dcterms:created>
  <dcterms:modified xsi:type="dcterms:W3CDTF">2023-12-29T05:23:16Z</dcterms:modified>
</cp:coreProperties>
</file>