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0117FD-CDAC-44F7-A057-4F829708B81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B2E5-BF73-4545-AF01-4147DF09D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/>
              <a:t>Coursera Capstone </a:t>
            </a:r>
            <a:br>
              <a:rPr lang="en-US" sz="3600" dirty="0"/>
            </a:br>
            <a:r>
              <a:rPr lang="en-US" sz="2800" dirty="0"/>
              <a:t>IBM Applied Data Science Capstone </a:t>
            </a:r>
            <a:br>
              <a:rPr lang="en-US" sz="2800" dirty="0"/>
            </a:br>
            <a:r>
              <a:rPr lang="en-US" sz="2000" dirty="0"/>
              <a:t>Opening a New Cafe in Mumbai,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A843-ABCF-4D5D-9C5B-0C14C78F3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NISHCHAY NAGPAL</a:t>
            </a:r>
          </a:p>
          <a:p>
            <a:r>
              <a:rPr lang="en-US" dirty="0"/>
              <a:t>JULY, 2020</a:t>
            </a:r>
          </a:p>
        </p:txBody>
      </p:sp>
    </p:spTree>
    <p:extLst>
      <p:ext uri="{BB962C8B-B14F-4D97-AF65-F5344CB8AC3E}">
        <p14:creationId xmlns:p14="http://schemas.microsoft.com/office/powerpoint/2010/main" val="36038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BBF9-41CB-4B65-94C0-24256D38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20E2-040B-4888-B5C2-0A2450A1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Objective: To analyze and select the best locations of Cafes in the city of Mumbai, India to open a new cafe 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 of the cafes is one of the most important decisions that will determine whether the shop will be a success or a failure </a:t>
            </a:r>
          </a:p>
          <a:p>
            <a:pPr>
              <a:lnSpc>
                <a:spcPct val="150000"/>
              </a:lnSpc>
            </a:pPr>
            <a:r>
              <a:rPr lang="en-US" dirty="0"/>
              <a:t>Business question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the city of Mumbai, India, if a person is looking to open a new cafe, where would you recommend that they open it?</a:t>
            </a:r>
          </a:p>
        </p:txBody>
      </p:sp>
    </p:spTree>
    <p:extLst>
      <p:ext uri="{BB962C8B-B14F-4D97-AF65-F5344CB8AC3E}">
        <p14:creationId xmlns:p14="http://schemas.microsoft.com/office/powerpoint/2010/main" val="4155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5701-5F03-43A7-AE4A-2A24A3B9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A055-02A2-404F-BC50-64EB11AB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required </a:t>
            </a:r>
          </a:p>
          <a:p>
            <a:pPr lvl="1"/>
            <a:r>
              <a:rPr lang="en-US" dirty="0"/>
              <a:t>List of neighborhoods in Mumbai </a:t>
            </a:r>
          </a:p>
          <a:p>
            <a:pPr lvl="1"/>
            <a:r>
              <a:rPr lang="en-US" dirty="0"/>
              <a:t>Latitude and longitude coordinates of the neighborhoods </a:t>
            </a:r>
          </a:p>
          <a:p>
            <a:pPr lvl="1"/>
            <a:r>
              <a:rPr lang="en-US" dirty="0"/>
              <a:t>Venue data, particularly data related to cafes</a:t>
            </a:r>
          </a:p>
          <a:p>
            <a:r>
              <a:rPr lang="en-US" dirty="0"/>
              <a:t>Sources of data </a:t>
            </a:r>
          </a:p>
          <a:p>
            <a:pPr lvl="1"/>
            <a:r>
              <a:rPr lang="en-US" dirty="0"/>
              <a:t>Wikipedia page for neighborhoods (https://en.wikipedia.org/wiki/Category:Suburbs_in_Mumbai) </a:t>
            </a:r>
          </a:p>
          <a:p>
            <a:pPr lvl="1"/>
            <a:r>
              <a:rPr lang="en-US" dirty="0"/>
              <a:t>Geocoder package for latitude and longitude coordinates 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0799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42E-EEFE-4C52-AA46-59721116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93A-6506-4705-BC7B-D08EA374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neighborhoods list</a:t>
            </a:r>
          </a:p>
          <a:p>
            <a:r>
              <a:rPr lang="en-US" dirty="0"/>
              <a:t>Get latitude and longitude coordinates using Geocoder 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Café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5365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FF1-97BD-4790-AAAB-C4E4A02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3131-95F3-47DE-83DC-2452A0B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into 5 neighborhood clusters:</a:t>
            </a:r>
          </a:p>
          <a:p>
            <a:pPr lvl="1"/>
            <a:r>
              <a:rPr lang="en-US" dirty="0"/>
              <a:t>Cluster 0: Neighborhoods with low number of Cafe </a:t>
            </a:r>
            <a:endParaRPr lang="en-US" sz="1400" dirty="0"/>
          </a:p>
          <a:p>
            <a:pPr lvl="1"/>
            <a:r>
              <a:rPr lang="en-US" dirty="0"/>
              <a:t>Cluster 1: Neighborhoods with moderate number to no existence of Cafe </a:t>
            </a:r>
            <a:endParaRPr lang="en-US" sz="1400" dirty="0"/>
          </a:p>
          <a:p>
            <a:pPr lvl="1"/>
            <a:r>
              <a:rPr lang="en-US" dirty="0"/>
              <a:t>Cluster 2: Neighborhoods with high concentration of Cafe </a:t>
            </a:r>
            <a:endParaRPr lang="en-US" sz="1400" dirty="0"/>
          </a:p>
          <a:p>
            <a:pPr lvl="1"/>
            <a:r>
              <a:rPr lang="en-US" dirty="0"/>
              <a:t>Cluster 3: Neighborhoods with highest concentration of Cafe </a:t>
            </a:r>
            <a:endParaRPr lang="en-US" sz="1400" dirty="0"/>
          </a:p>
          <a:p>
            <a:pPr lvl="1"/>
            <a:r>
              <a:rPr lang="en-US" dirty="0"/>
              <a:t>Cluster 4: Neighborhoods with moderate concentration of Cafe</a:t>
            </a:r>
          </a:p>
        </p:txBody>
      </p:sp>
    </p:spTree>
    <p:extLst>
      <p:ext uri="{BB962C8B-B14F-4D97-AF65-F5344CB8AC3E}">
        <p14:creationId xmlns:p14="http://schemas.microsoft.com/office/powerpoint/2010/main" val="4704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C76E2-8303-488D-8F6B-2CABBEE3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60" y="2603500"/>
            <a:ext cx="5680592" cy="3416300"/>
          </a:xfrm>
        </p:spPr>
      </p:pic>
    </p:spTree>
    <p:extLst>
      <p:ext uri="{BB962C8B-B14F-4D97-AF65-F5344CB8AC3E}">
        <p14:creationId xmlns:p14="http://schemas.microsoft.com/office/powerpoint/2010/main" val="16597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969-A62F-490B-B9DD-87B5E085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4D25-E433-4085-85F3-891530DC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Cafes are concentrated in the southern and eastern area of Mumbai</a:t>
            </a:r>
          </a:p>
          <a:p>
            <a:r>
              <a:rPr lang="en-US" dirty="0"/>
              <a:t>The highest number in cluster 2 and moderate number in cluster 4, cluster 0 has very low number to totally no Cafes in the neighborhoods. </a:t>
            </a:r>
          </a:p>
          <a:p>
            <a:r>
              <a:rPr lang="en-US" dirty="0"/>
              <a:t>This represents a great opportunity and high potential areas to open new Cafes as there is very little to no competition from existing shops. </a:t>
            </a:r>
          </a:p>
          <a:p>
            <a:r>
              <a:rPr lang="en-US" dirty="0"/>
              <a:t>Meanwhile, cafes in cluster 3 are likely suffering from intense competition due to oversupply and high concentration of cafes. </a:t>
            </a:r>
          </a:p>
          <a:p>
            <a:r>
              <a:rPr lang="en-US" dirty="0"/>
              <a:t>This project recommends developers to capitalize on these findings to open new cafes in neighborhoods in cluster 0 with little to no competition. </a:t>
            </a:r>
          </a:p>
          <a:p>
            <a:r>
              <a:rPr lang="en-US" dirty="0"/>
              <a:t>Developers with unique selling propositions to stand out from the competition can also open new cafes in neighborhoods in cluster 2 and cluster 4 with moderate competition. </a:t>
            </a:r>
          </a:p>
          <a:p>
            <a:r>
              <a:rPr lang="en-US" dirty="0"/>
              <a:t>Lastly, developers are advised to avoid neighborhoods in cluster 3 which already has high concentration of cafes and is suffering from intense competition.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6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6A2C-1547-48E0-BEFB-6F682FCD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1E75-E5C8-4B7D-8081-DF8A15AC9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444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Coursera Capstone  IBM Applied Data Science Capstone  Opening a New Cafe in Mumbai, India</vt:lpstr>
      <vt:lpstr>Business Problem</vt:lpstr>
      <vt:lpstr>Data</vt:lpstr>
      <vt:lpstr>Methodology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Nishchay</dc:creator>
  <cp:lastModifiedBy>Nishchay</cp:lastModifiedBy>
  <cp:revision>7</cp:revision>
  <dcterms:created xsi:type="dcterms:W3CDTF">2020-07-23T14:32:32Z</dcterms:created>
  <dcterms:modified xsi:type="dcterms:W3CDTF">2020-07-23T18:37:07Z</dcterms:modified>
</cp:coreProperties>
</file>