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74" r:id="rId2"/>
    <p:sldId id="280" r:id="rId3"/>
    <p:sldId id="294" r:id="rId4"/>
    <p:sldId id="271" r:id="rId5"/>
    <p:sldId id="281" r:id="rId6"/>
    <p:sldId id="295" r:id="rId7"/>
    <p:sldId id="299" r:id="rId8"/>
    <p:sldId id="296" r:id="rId9"/>
    <p:sldId id="297" r:id="rId10"/>
    <p:sldId id="282" r:id="rId11"/>
    <p:sldId id="293" r:id="rId12"/>
    <p:sldId id="300" r:id="rId13"/>
    <p:sldId id="301" r:id="rId14"/>
    <p:sldId id="292" r:id="rId15"/>
    <p:sldId id="279" r:id="rId16"/>
    <p:sldId id="270" r:id="rId17"/>
    <p:sldId id="278" r:id="rId18"/>
    <p:sldId id="285" r:id="rId19"/>
    <p:sldId id="286" r:id="rId20"/>
    <p:sldId id="287" r:id="rId21"/>
    <p:sldId id="288" r:id="rId22"/>
    <p:sldId id="291" r:id="rId23"/>
    <p:sldId id="289" r:id="rId24"/>
    <p:sldId id="290" r:id="rId25"/>
    <p:sldId id="284" r:id="rId26"/>
    <p:sldId id="283" r:id="rId27"/>
    <p:sldId id="258" r:id="rId28"/>
    <p:sldId id="259" r:id="rId29"/>
    <p:sldId id="261" r:id="rId30"/>
    <p:sldId id="260" r:id="rId31"/>
    <p:sldId id="266" r:id="rId32"/>
    <p:sldId id="267" r:id="rId33"/>
    <p:sldId id="263" r:id="rId34"/>
    <p:sldId id="273" r:id="rId35"/>
    <p:sldId id="265" r:id="rId36"/>
    <p:sldId id="303" r:id="rId37"/>
    <p:sldId id="304" r:id="rId38"/>
    <p:sldId id="269" r:id="rId39"/>
    <p:sldId id="306" r:id="rId40"/>
    <p:sldId id="307" r:id="rId41"/>
    <p:sldId id="305" r:id="rId42"/>
    <p:sldId id="308" r:id="rId43"/>
    <p:sldId id="309" r:id="rId44"/>
    <p:sldId id="302" r:id="rId45"/>
    <p:sldId id="276" r:id="rId46"/>
    <p:sldId id="277" r:id="rId47"/>
    <p:sldId id="27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CB53F-D994-4354-A4C8-FBC546A56A4C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91F44-155E-4170-9390-6571676FC4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13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91F44-155E-4170-9390-6571676FC48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2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EBFF-B865-4549-B986-053ECCBE3726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391-EBED-4950-B443-484DE69CAE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087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EBFF-B865-4549-B986-053ECCBE3726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391-EBED-4950-B443-484DE69CAE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973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EBFF-B865-4549-B986-053ECCBE3726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391-EBED-4950-B443-484DE69CAE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952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2252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EBFF-B865-4549-B986-053ECCBE3726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Nathan Mc Grath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391-EBED-4950-B443-484DE69CAE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07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EBFF-B865-4549-B986-053ECCBE3726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391-EBED-4950-B443-484DE69CAE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076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EBFF-B865-4549-B986-053ECCBE3726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391-EBED-4950-B443-484DE69CAE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355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EBFF-B865-4549-B986-053ECCBE3726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391-EBED-4950-B443-484DE69CAE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58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EBFF-B865-4549-B986-053ECCBE3726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391-EBED-4950-B443-484DE69CAE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053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EBFF-B865-4549-B986-053ECCBE3726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391-EBED-4950-B443-484DE69CAE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49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EBFF-B865-4549-B986-053ECCBE3726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391-EBED-4950-B443-484DE69CAE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559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EBFF-B865-4549-B986-053ECCBE3726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391-EBED-4950-B443-484DE69CAE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867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EBFF-B865-4549-B986-053ECCBE3726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8391-EBED-4950-B443-484DE69CAE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841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2252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nathan-mcgrath.com/" TargetMode="External"/><Relationship Id="rId2" Type="http://schemas.openxmlformats.org/officeDocument/2006/relationships/hyperlink" Target="mailto:contact@nathan-mcgrath.com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5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Tech Stack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250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Angular</a:t>
            </a:r>
          </a:p>
          <a:p>
            <a:r>
              <a:rPr lang="en-IE" dirty="0"/>
              <a:t>Why?</a:t>
            </a:r>
          </a:p>
          <a:p>
            <a:pPr lvl="1"/>
            <a:r>
              <a:rPr lang="en-IE" dirty="0"/>
              <a:t>Core features and abstractions</a:t>
            </a:r>
          </a:p>
          <a:p>
            <a:pPr lvl="1"/>
            <a:r>
              <a:rPr lang="en-IE" dirty="0"/>
              <a:t>Design patterns</a:t>
            </a:r>
          </a:p>
          <a:p>
            <a:pPr lvl="1"/>
            <a:r>
              <a:rPr lang="en-IE" dirty="0"/>
              <a:t>Testing</a:t>
            </a:r>
          </a:p>
          <a:p>
            <a:pPr lvl="1"/>
            <a:r>
              <a:rPr lang="en-IE" dirty="0"/>
              <a:t>Documentation</a:t>
            </a:r>
          </a:p>
          <a:p>
            <a:pPr lvl="1"/>
            <a:r>
              <a:rPr lang="en-IE" dirty="0"/>
              <a:t>Community</a:t>
            </a:r>
          </a:p>
          <a:p>
            <a:pPr lvl="1"/>
            <a:r>
              <a:rPr lang="en-IE" dirty="0"/>
              <a:t>Active development</a:t>
            </a:r>
          </a:p>
          <a:p>
            <a:pPr lvl="1"/>
            <a:r>
              <a:rPr lang="en-IE" dirty="0"/>
              <a:t>Performance</a:t>
            </a:r>
          </a:p>
          <a:p>
            <a:pPr lvl="1"/>
            <a:r>
              <a:rPr lang="en-IE" dirty="0"/>
              <a:t>Cross runtime portability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191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Reactive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Rxjs</a:t>
            </a:r>
            <a:endParaRPr lang="en-IE" dirty="0"/>
          </a:p>
          <a:p>
            <a:r>
              <a:rPr lang="en-IE" dirty="0"/>
              <a:t>Why?</a:t>
            </a:r>
          </a:p>
          <a:p>
            <a:pPr lvl="1"/>
            <a:r>
              <a:rPr lang="en-IE" dirty="0"/>
              <a:t>Angular change detection</a:t>
            </a:r>
          </a:p>
          <a:p>
            <a:pPr lvl="1"/>
            <a:r>
              <a:rPr lang="en-IE" dirty="0"/>
              <a:t>Design patterns</a:t>
            </a:r>
          </a:p>
          <a:p>
            <a:pPr lvl="2"/>
            <a:r>
              <a:rPr lang="en-IE" dirty="0"/>
              <a:t>“The Observer done right”</a:t>
            </a:r>
          </a:p>
          <a:p>
            <a:pPr lvl="2"/>
            <a:r>
              <a:rPr lang="en-IE" dirty="0"/>
              <a:t>Asynchronous programming with observable streams</a:t>
            </a:r>
          </a:p>
          <a:p>
            <a:pPr lvl="2"/>
            <a:r>
              <a:rPr lang="en-IE" dirty="0"/>
              <a:t>Purely functional</a:t>
            </a:r>
          </a:p>
          <a:p>
            <a:pPr lvl="1"/>
            <a:r>
              <a:rPr lang="en-IE" dirty="0"/>
              <a:t>Treat streams of asynchronous events as arrays using simple, </a:t>
            </a:r>
            <a:r>
              <a:rPr lang="en-IE" dirty="0"/>
              <a:t>composable </a:t>
            </a:r>
            <a:r>
              <a:rPr lang="en-IE" dirty="0"/>
              <a:t>operations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343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Flux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Ngrx</a:t>
            </a:r>
            <a:endParaRPr lang="en-IE" dirty="0"/>
          </a:p>
          <a:p>
            <a:r>
              <a:rPr lang="en-IE" dirty="0"/>
              <a:t>Why?</a:t>
            </a:r>
          </a:p>
          <a:p>
            <a:pPr lvl="1"/>
            <a:r>
              <a:rPr lang="en-IE" dirty="0"/>
              <a:t>Built using Angular and </a:t>
            </a:r>
            <a:r>
              <a:rPr lang="en-IE" dirty="0" err="1"/>
              <a:t>Rxjs</a:t>
            </a:r>
            <a:endParaRPr lang="en-IE" dirty="0"/>
          </a:p>
          <a:p>
            <a:pPr lvl="1"/>
            <a:r>
              <a:rPr lang="en-IE" dirty="0"/>
              <a:t>Design Patterns</a:t>
            </a:r>
          </a:p>
          <a:p>
            <a:pPr lvl="2"/>
            <a:r>
              <a:rPr lang="en-IE" dirty="0"/>
              <a:t>“</a:t>
            </a:r>
            <a:r>
              <a:rPr lang="en-IE" dirty="0"/>
              <a:t>The Angular Way”</a:t>
            </a:r>
          </a:p>
          <a:p>
            <a:pPr lvl="2"/>
            <a:r>
              <a:rPr lang="en-IE" dirty="0"/>
              <a:t>Reactive programming</a:t>
            </a:r>
            <a:endParaRPr lang="en-IE" dirty="0"/>
          </a:p>
          <a:p>
            <a:pPr lvl="1"/>
            <a:r>
              <a:rPr lang="en-IE" dirty="0"/>
              <a:t>No wrappers</a:t>
            </a:r>
          </a:p>
          <a:p>
            <a:pPr lvl="1"/>
            <a:r>
              <a:rPr lang="en-IE" dirty="0"/>
              <a:t>No plugins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651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ngrx</a:t>
            </a:r>
            <a:endParaRPr lang="en-I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69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Payload of information sent to the store from the application</a:t>
            </a:r>
          </a:p>
          <a:p>
            <a:r>
              <a:rPr lang="en-IE" dirty="0"/>
              <a:t>Created in response to events</a:t>
            </a:r>
          </a:p>
          <a:p>
            <a:pPr lvl="1"/>
            <a:r>
              <a:rPr lang="en-IE" dirty="0"/>
              <a:t>User interactions</a:t>
            </a:r>
          </a:p>
          <a:p>
            <a:pPr lvl="1"/>
            <a:r>
              <a:rPr lang="en-IE" dirty="0"/>
              <a:t>Server actions</a:t>
            </a:r>
          </a:p>
          <a:p>
            <a:pPr lvl="1"/>
            <a:r>
              <a:rPr lang="en-IE" dirty="0"/>
              <a:t>Timers/timeouts</a:t>
            </a:r>
          </a:p>
          <a:p>
            <a:r>
              <a:rPr lang="en-IE" dirty="0"/>
              <a:t>Action creators: pure functions which return an action to dispatch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interface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IAction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type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payload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any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9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Specify how an application’s state changes in response to actions</a:t>
            </a:r>
          </a:p>
          <a:p>
            <a:r>
              <a:rPr lang="en-IE" dirty="0"/>
              <a:t>A reducer</a:t>
            </a:r>
          </a:p>
          <a:p>
            <a:pPr lvl="1"/>
            <a:r>
              <a:rPr lang="en-IE" dirty="0"/>
              <a:t>Is a pure function</a:t>
            </a:r>
          </a:p>
          <a:p>
            <a:pPr lvl="1"/>
            <a:r>
              <a:rPr lang="en-IE" dirty="0"/>
              <a:t>Receives the previous state and an action as parameters</a:t>
            </a:r>
          </a:p>
          <a:p>
            <a:pPr lvl="1"/>
            <a:r>
              <a:rPr lang="en-IE" dirty="0"/>
              <a:t>Returns the next state</a:t>
            </a:r>
          </a:p>
          <a:p>
            <a:r>
              <a:rPr lang="en-IE" dirty="0"/>
              <a:t>Should never:</a:t>
            </a:r>
          </a:p>
          <a:p>
            <a:pPr lvl="1"/>
            <a:r>
              <a:rPr lang="en-IE" dirty="0"/>
              <a:t>Mutate arguments</a:t>
            </a:r>
          </a:p>
          <a:p>
            <a:pPr lvl="1"/>
            <a:r>
              <a:rPr lang="en-IE" dirty="0"/>
              <a:t>Perform side effects</a:t>
            </a:r>
          </a:p>
          <a:p>
            <a:pPr lvl="1"/>
            <a:r>
              <a:rPr lang="en-IE" dirty="0"/>
              <a:t>Interact with non-pure functions</a:t>
            </a:r>
          </a:p>
        </p:txBody>
      </p:sp>
    </p:spTree>
    <p:extLst>
      <p:ext uri="{BB962C8B-B14F-4D97-AF65-F5344CB8AC3E}">
        <p14:creationId xmlns:p14="http://schemas.microsoft.com/office/powerpoint/2010/main" val="193249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Holds application state</a:t>
            </a:r>
          </a:p>
          <a:p>
            <a:r>
              <a:rPr lang="en-IE" dirty="0"/>
              <a:t>Provides access to application state through subscriptions</a:t>
            </a:r>
          </a:p>
          <a:p>
            <a:pPr lvl="1"/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IE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select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IE" dirty="0"/>
          </a:p>
          <a:p>
            <a:r>
              <a:rPr lang="en-IE" dirty="0"/>
              <a:t>Allows state to be updated through dispatched actions</a:t>
            </a:r>
          </a:p>
          <a:p>
            <a:pPr lvl="1"/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IE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dispatch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/>
              <a:t>Consists of reducers</a:t>
            </a:r>
          </a:p>
          <a:p>
            <a:pPr lvl="1"/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StoreModule</a:t>
            </a:r>
            <a:r>
              <a:rPr lang="en-IE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provideStore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333333"/>
                </a:solidFill>
                <a:latin typeface="Consolas" panose="020B0609020204030204" pitchFamily="49" charset="0"/>
              </a:rPr>
              <a:t>appState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AppReducer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187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Angular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993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/>
              <a:t>Consists of both a view, and a view controller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Component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 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@angular/core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IE" b="1" dirty="0">
                <a:solidFill>
                  <a:srgbClr val="AA3731"/>
                </a:solidFill>
                <a:latin typeface="Consolas" panose="020B0609020204030204" pitchFamily="49" charset="0"/>
              </a:rPr>
              <a:t>Component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selector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‘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my-component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template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./my.component.html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IE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MyComponent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5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377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Reusable, sharable and injectable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Injectable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@angular/core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IE" b="1" dirty="0">
                <a:solidFill>
                  <a:srgbClr val="AA3731"/>
                </a:solidFill>
                <a:latin typeface="Consolas" panose="020B0609020204030204" pitchFamily="49" charset="0"/>
              </a:rPr>
              <a:t>Injectable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SomeService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2626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Also called pure/dumb</a:t>
            </a:r>
          </a:p>
          <a:p>
            <a:r>
              <a:rPr lang="en-IE" dirty="0"/>
              <a:t>Mainly presentation logic</a:t>
            </a:r>
          </a:p>
          <a:p>
            <a:r>
              <a:rPr lang="en-IE" dirty="0"/>
              <a:t>No business logic</a:t>
            </a:r>
          </a:p>
          <a:p>
            <a:r>
              <a:rPr lang="en-IE" dirty="0"/>
              <a:t>Receive data</a:t>
            </a:r>
          </a:p>
          <a:p>
            <a:r>
              <a:rPr lang="en-IE" dirty="0"/>
              <a:t>Emit events</a:t>
            </a:r>
          </a:p>
          <a:p>
            <a:r>
              <a:rPr lang="en-IE" dirty="0"/>
              <a:t>Don’t know where data comes from</a:t>
            </a:r>
          </a:p>
          <a:p>
            <a:r>
              <a:rPr lang="en-IE" dirty="0"/>
              <a:t>Or what happens when an event is emitted</a:t>
            </a:r>
          </a:p>
        </p:txBody>
      </p:sp>
    </p:spTree>
    <p:extLst>
      <p:ext uri="{BB962C8B-B14F-4D97-AF65-F5344CB8AC3E}">
        <p14:creationId xmlns:p14="http://schemas.microsoft.com/office/powerpoint/2010/main" val="331435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Controller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Also called application-level/container/smart</a:t>
            </a:r>
          </a:p>
          <a:p>
            <a:r>
              <a:rPr lang="en-IE" dirty="0"/>
              <a:t>Not much presentation logic</a:t>
            </a:r>
          </a:p>
          <a:p>
            <a:r>
              <a:rPr lang="en-IE" dirty="0"/>
              <a:t>Primarily business logic</a:t>
            </a:r>
          </a:p>
          <a:p>
            <a:r>
              <a:rPr lang="en-IE" dirty="0"/>
              <a:t>Use Store Services to receive data and react to events</a:t>
            </a:r>
          </a:p>
          <a:p>
            <a:r>
              <a:rPr lang="en-IE" dirty="0"/>
              <a:t>Inject data into Dumb Components</a:t>
            </a:r>
          </a:p>
          <a:p>
            <a:r>
              <a:rPr lang="en-IE" dirty="0"/>
              <a:t>React to events emitted from Dumb Components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553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Store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Act as an entry point to the Store</a:t>
            </a:r>
          </a:p>
          <a:p>
            <a:r>
              <a:rPr lang="en-IE" dirty="0"/>
              <a:t>Subscribe to data from the Store</a:t>
            </a:r>
          </a:p>
          <a:p>
            <a:r>
              <a:rPr lang="en-IE" dirty="0"/>
              <a:t>Expose subscribed data to Smart Components</a:t>
            </a:r>
          </a:p>
          <a:p>
            <a:r>
              <a:rPr lang="en-IE" dirty="0"/>
              <a:t>React to events on Smart Components</a:t>
            </a:r>
          </a:p>
          <a:p>
            <a:r>
              <a:rPr lang="en-IE" dirty="0"/>
              <a:t>Use Action Creator Services to dispatch events to the Store</a:t>
            </a:r>
          </a:p>
        </p:txBody>
      </p:sp>
    </p:spTree>
    <p:extLst>
      <p:ext uri="{BB962C8B-B14F-4D97-AF65-F5344CB8AC3E}">
        <p14:creationId xmlns:p14="http://schemas.microsoft.com/office/powerpoint/2010/main" val="10125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Action Creator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Expose type-safe Action types</a:t>
            </a:r>
          </a:p>
          <a:p>
            <a:r>
              <a:rPr lang="en-IE" dirty="0"/>
              <a:t>Action creator for each Action type</a:t>
            </a:r>
          </a:p>
        </p:txBody>
      </p:sp>
    </p:spTree>
    <p:extLst>
      <p:ext uri="{BB962C8B-B14F-4D97-AF65-F5344CB8AC3E}">
        <p14:creationId xmlns:p14="http://schemas.microsoft.com/office/powerpoint/2010/main" val="3602641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Demo Application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14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Code Examples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1175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Model</a:t>
            </a:r>
            <a:br>
              <a:rPr lang="en-IE" dirty="0"/>
            </a:br>
            <a:r>
              <a:rPr lang="en-IE" sz="2800" i="1" dirty="0" err="1">
                <a:latin typeface="+mn-lt"/>
              </a:rPr>
              <a:t>src</a:t>
            </a:r>
            <a:r>
              <a:rPr lang="en-IE" sz="2800" i="1" dirty="0">
                <a:latin typeface="+mn-lt"/>
              </a:rPr>
              <a:t>/modules/</a:t>
            </a:r>
            <a:r>
              <a:rPr lang="en-IE" sz="2800" i="1" dirty="0" err="1">
                <a:latin typeface="+mn-lt"/>
              </a:rPr>
              <a:t>todo</a:t>
            </a:r>
            <a:r>
              <a:rPr lang="en-IE" sz="2800" i="1" dirty="0">
                <a:latin typeface="+mn-lt"/>
              </a:rPr>
              <a:t>/</a:t>
            </a:r>
            <a:r>
              <a:rPr lang="en-IE" sz="2800" i="1" dirty="0" err="1">
                <a:latin typeface="+mn-lt"/>
              </a:rPr>
              <a:t>todo.model.ts</a:t>
            </a:r>
            <a:endParaRPr lang="en-IE" sz="28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ITodo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ITodo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AB652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18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State</a:t>
            </a:r>
            <a:br>
              <a:rPr lang="en-IE" dirty="0"/>
            </a:br>
            <a:r>
              <a:rPr lang="en-IE" sz="2800" i="1" dirty="0" err="1">
                <a:latin typeface="+mn-lt"/>
              </a:rPr>
              <a:t>src</a:t>
            </a:r>
            <a:r>
              <a:rPr lang="en-IE" sz="2800" i="1" dirty="0">
                <a:latin typeface="+mn-lt"/>
              </a:rPr>
              <a:t>/modules/</a:t>
            </a:r>
            <a:r>
              <a:rPr lang="en-IE" sz="2800" i="1" dirty="0" err="1">
                <a:latin typeface="+mn-lt"/>
              </a:rPr>
              <a:t>todo</a:t>
            </a:r>
            <a:r>
              <a:rPr lang="en-IE" sz="2800" i="1" dirty="0">
                <a:latin typeface="+mn-lt"/>
              </a:rPr>
              <a:t>/</a:t>
            </a:r>
            <a:r>
              <a:rPr lang="en-IE" sz="2800" i="1" dirty="0" err="1">
                <a:latin typeface="+mn-lt"/>
              </a:rPr>
              <a:t>todo.state.ts</a:t>
            </a:r>
            <a:endParaRPr lang="en-IE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E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todo.model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b="0" dirty="0">
              <a:solidFill>
                <a:srgbClr val="4B83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ITodoState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&gt;;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InitialTodoState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ITodoState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95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Actions (Action Creator Service)</a:t>
            </a:r>
            <a:br>
              <a:rPr lang="en-IE" dirty="0"/>
            </a:br>
            <a:r>
              <a:rPr lang="en-IE" sz="2800" i="1" dirty="0" err="1">
                <a:latin typeface="+mn-lt"/>
              </a:rPr>
              <a:t>src</a:t>
            </a:r>
            <a:r>
              <a:rPr lang="en-IE" sz="2800" i="1" dirty="0">
                <a:latin typeface="+mn-lt"/>
              </a:rPr>
              <a:t>/modules/</a:t>
            </a:r>
            <a:r>
              <a:rPr lang="en-IE" sz="2800" i="1" dirty="0" err="1">
                <a:latin typeface="+mn-lt"/>
              </a:rPr>
              <a:t>todo</a:t>
            </a:r>
            <a:r>
              <a:rPr lang="en-IE" sz="2800" i="1" dirty="0">
                <a:latin typeface="+mn-lt"/>
              </a:rPr>
              <a:t>/</a:t>
            </a:r>
            <a:r>
              <a:rPr lang="en-IE" sz="2800" i="1" dirty="0" err="1">
                <a:latin typeface="+mn-lt"/>
              </a:rPr>
              <a:t>todo.actions.ts</a:t>
            </a:r>
            <a:endParaRPr lang="en-IE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@angular/core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E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ngrx</a:t>
            </a:r>
            <a:r>
              <a:rPr lang="en-IE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/store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E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todo.model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ITodoActionPayload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todoId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ITodoAction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ITodoActionPayload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247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Software Design Patterns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9234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Actions (Action Creator Service)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</a:t>
            </a:r>
            <a:r>
              <a:rPr lang="en-IE" sz="2800" i="1" dirty="0" err="1">
                <a:latin typeface="Calibri"/>
              </a:rPr>
              <a:t>todo</a:t>
            </a:r>
            <a:r>
              <a:rPr lang="en-IE" sz="2800" i="1" dirty="0">
                <a:latin typeface="Calibri"/>
              </a:rPr>
              <a:t>/</a:t>
            </a:r>
            <a:r>
              <a:rPr lang="en-IE" sz="2800" i="1" dirty="0" err="1">
                <a:latin typeface="Calibri"/>
              </a:rPr>
              <a:t>todo.actions.ts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E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TodoActions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ADD_TODO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ADD_TODO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ITodoAction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>
                <a:solidFill>
                  <a:srgbClr val="4B83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type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TodoActions</a:t>
            </a:r>
            <a:r>
              <a:rPr lang="en-IE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ADD_TODO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payload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89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Service (Store Service)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</a:t>
            </a:r>
            <a:r>
              <a:rPr lang="en-IE" sz="2800" i="1" dirty="0" err="1">
                <a:latin typeface="Calibri"/>
              </a:rPr>
              <a:t>todo</a:t>
            </a:r>
            <a:r>
              <a:rPr lang="en-IE" sz="2800" i="1" dirty="0">
                <a:latin typeface="Calibri"/>
              </a:rPr>
              <a:t>/</a:t>
            </a:r>
            <a:r>
              <a:rPr lang="en-IE" sz="2800" i="1" dirty="0" err="1">
                <a:latin typeface="Calibri"/>
              </a:rPr>
              <a:t>todo.service.ts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Injectable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sz="2000" dirty="0">
                <a:solidFill>
                  <a:srgbClr val="448C27"/>
                </a:solidFill>
                <a:latin typeface="Consolas" panose="020B0609020204030204" pitchFamily="49" charset="0"/>
              </a:rPr>
              <a:t>@angular/core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sz="2000" dirty="0">
                <a:solidFill>
                  <a:srgbClr val="448C27"/>
                </a:solidFill>
                <a:latin typeface="Consolas" panose="020B0609020204030204" pitchFamily="49" charset="0"/>
              </a:rPr>
              <a:t>@</a:t>
            </a:r>
            <a:r>
              <a:rPr lang="en-IE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ngrx</a:t>
            </a:r>
            <a:r>
              <a:rPr lang="en-IE" sz="2000" dirty="0">
                <a:solidFill>
                  <a:srgbClr val="448C27"/>
                </a:solidFill>
                <a:latin typeface="Consolas" panose="020B0609020204030204" pitchFamily="49" charset="0"/>
              </a:rPr>
              <a:t>/store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Observable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rxjs</a:t>
            </a:r>
            <a:r>
              <a:rPr lang="en-IE" sz="2000" dirty="0">
                <a:solidFill>
                  <a:srgbClr val="448C27"/>
                </a:solidFill>
                <a:latin typeface="Consolas" panose="020B0609020204030204" pitchFamily="49" charset="0"/>
              </a:rPr>
              <a:t>/Observable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sz="2000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IE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todo.model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TodoActions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sz="2000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IE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todo.actions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ITodoState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sz="2000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IE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todo.state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76203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Service (Store Service)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</a:t>
            </a:r>
            <a:r>
              <a:rPr lang="en-IE" sz="2800" i="1" dirty="0" err="1">
                <a:latin typeface="Calibri"/>
              </a:rPr>
              <a:t>todo</a:t>
            </a:r>
            <a:r>
              <a:rPr lang="en-IE" sz="2800" i="1" dirty="0">
                <a:latin typeface="Calibri"/>
              </a:rPr>
              <a:t>/</a:t>
            </a:r>
            <a:r>
              <a:rPr lang="en-IE" sz="2800" i="1" dirty="0" err="1">
                <a:latin typeface="Calibri"/>
              </a:rPr>
              <a:t>todo.service.ts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IE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Injectable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TodoService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todos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$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b="1" dirty="0">
                <a:solidFill>
                  <a:srgbClr val="7A3E9D"/>
                </a:solidFill>
                <a:latin typeface="Consolas" panose="020B0609020204030204" pitchFamily="49" charset="0"/>
              </a:rPr>
              <a:t>Observable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IE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Todos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endParaRPr lang="en-IE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  constructor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  </a:t>
            </a: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actions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TodoActions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  </a:t>
            </a: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b="1" dirty="0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IE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ITodoState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  )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  </a:t>
            </a:r>
            <a:r>
              <a:rPr lang="en-IE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todos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$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select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((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ITodoState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todos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IE" sz="20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  public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addTodo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text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IE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dispatch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actions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addTodo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Todo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text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)))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05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Reducer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</a:t>
            </a:r>
            <a:r>
              <a:rPr lang="en-IE" sz="2800" i="1" dirty="0" err="1">
                <a:latin typeface="Calibri"/>
              </a:rPr>
              <a:t>todo</a:t>
            </a:r>
            <a:r>
              <a:rPr lang="en-IE" sz="2800" i="1" dirty="0">
                <a:latin typeface="Calibri"/>
              </a:rPr>
              <a:t>/</a:t>
            </a:r>
            <a:r>
              <a:rPr lang="en-IE" sz="2800" i="1" dirty="0" err="1">
                <a:latin typeface="Calibri"/>
              </a:rPr>
              <a:t>todo.reducer.ts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ActionReducer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sz="2400" dirty="0">
                <a:solidFill>
                  <a:srgbClr val="448C27"/>
                </a:solidFill>
                <a:latin typeface="Consolas" panose="020B0609020204030204" pitchFamily="49" charset="0"/>
              </a:rPr>
              <a:t>@</a:t>
            </a:r>
            <a:r>
              <a:rPr lang="en-IE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ngrx</a:t>
            </a:r>
            <a:r>
              <a:rPr lang="en-IE" sz="2400" dirty="0">
                <a:solidFill>
                  <a:srgbClr val="448C27"/>
                </a:solidFill>
                <a:latin typeface="Consolas" panose="020B0609020204030204" pitchFamily="49" charset="0"/>
              </a:rPr>
              <a:t>/store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endParaRPr lang="en-IE" sz="24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sz="2400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IE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todo.model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ITodoState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InitialTodoState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sz="2400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IE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todo.state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ITodoAction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TodoActions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sz="2400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IE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todo.actions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endParaRPr lang="en-IE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prevTodoId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49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Reducer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</a:t>
            </a:r>
            <a:r>
              <a:rPr lang="en-IE" sz="2800" i="1" dirty="0" err="1">
                <a:latin typeface="Calibri"/>
              </a:rPr>
              <a:t>todo</a:t>
            </a:r>
            <a:r>
              <a:rPr lang="en-IE" sz="2800" i="1" dirty="0">
                <a:latin typeface="Calibri"/>
              </a:rPr>
              <a:t>/</a:t>
            </a:r>
            <a:r>
              <a:rPr lang="en-IE" sz="2800" i="1" dirty="0" err="1">
                <a:latin typeface="Calibri"/>
              </a:rPr>
              <a:t>todo.reducer.ts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TodoReducer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ActionReducer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IE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ITodoState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ITodoState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InitialTodoState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ITodoAction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  switch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type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sz="20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  case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TodoActions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ADD_TODO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  </a:t>
            </a: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  </a:t>
            </a:r>
            <a:r>
              <a:rPr lang="en-IE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todos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todos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concat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[</a:t>
            </a:r>
            <a:r>
              <a:rPr lang="en-IE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assign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{},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payload</a:t>
            </a:r>
            <a:r>
              <a:rPr lang="en-IE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id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prevTodoId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)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  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  default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  </a:t>
            </a:r>
            <a:r>
              <a:rPr lang="en-IE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IE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000" dirty="0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51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Module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</a:t>
            </a:r>
            <a:r>
              <a:rPr lang="en-IE" sz="2800" i="1" dirty="0" err="1">
                <a:latin typeface="Calibri"/>
              </a:rPr>
              <a:t>todo</a:t>
            </a:r>
            <a:r>
              <a:rPr lang="en-IE" sz="2800" i="1" dirty="0">
                <a:latin typeface="Calibri"/>
              </a:rPr>
              <a:t>/</a:t>
            </a:r>
            <a:r>
              <a:rPr lang="en-IE" sz="2800" i="1" dirty="0" err="1">
                <a:latin typeface="Calibri"/>
              </a:rPr>
              <a:t>todo.module.ts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NgModule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@angular/core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TodoActions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todo.actions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TodoService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todo.service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IE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NgModule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providers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[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TodoService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TodoActions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exports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[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TodoService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TodoActions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TodoModule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91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Form Component (Presentation)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</a:t>
            </a:r>
            <a:r>
              <a:rPr lang="en-IE" sz="2800" i="1" dirty="0" err="1">
                <a:latin typeface="Calibri"/>
              </a:rPr>
              <a:t>todo</a:t>
            </a:r>
            <a:r>
              <a:rPr lang="en-IE" sz="2800" i="1" dirty="0">
                <a:latin typeface="Calibri"/>
              </a:rPr>
              <a:t>-form/todo-form.component.html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 (</a:t>
            </a:r>
            <a:r>
              <a:rPr lang="en-IE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ngSubmit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)=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submit()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[(</a:t>
            </a:r>
            <a:r>
              <a:rPr lang="en-IE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ngModel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)]=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IE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70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Form Component (Presentation)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</a:t>
            </a:r>
            <a:r>
              <a:rPr lang="en-IE" sz="2800" i="1" dirty="0" err="1">
                <a:latin typeface="Calibri"/>
              </a:rPr>
              <a:t>todo</a:t>
            </a:r>
            <a:r>
              <a:rPr lang="en-IE" sz="2800" i="1" dirty="0">
                <a:latin typeface="Calibri"/>
              </a:rPr>
              <a:t>-form/</a:t>
            </a:r>
            <a:r>
              <a:rPr lang="en-IE" sz="2800" i="1" dirty="0" err="1">
                <a:latin typeface="Calibri"/>
              </a:rPr>
              <a:t>todo-form.component.ts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Component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EventEmitter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Output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@angular/core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IE" b="1" dirty="0">
                <a:solidFill>
                  <a:srgbClr val="AA3731"/>
                </a:solidFill>
                <a:latin typeface="Consolas" panose="020B0609020204030204" pitchFamily="49" charset="0"/>
              </a:rPr>
              <a:t>Component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selector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amd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-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-form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template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./todo-form.component.html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IE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TodoFormComponent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IE" b="1" dirty="0">
                <a:solidFill>
                  <a:srgbClr val="AA3731"/>
                </a:solidFill>
                <a:latin typeface="Consolas" panose="020B0609020204030204" pitchFamily="49" charset="0"/>
              </a:rPr>
              <a:t>Output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addTodo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EventEmitter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EventEmitter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text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>
                <a:solidFill>
                  <a:srgbClr val="AA3731"/>
                </a:solidFill>
                <a:latin typeface="Consolas" panose="020B0609020204030204" pitchFamily="49" charset="0"/>
              </a:rPr>
              <a:t>submit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IE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IE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addTodo</a:t>
            </a:r>
            <a:r>
              <a:rPr lang="en-IE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emit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IE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text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47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Form Module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</a:t>
            </a:r>
            <a:r>
              <a:rPr lang="en-IE" sz="2800" i="1" dirty="0" err="1">
                <a:latin typeface="Calibri"/>
              </a:rPr>
              <a:t>todo</a:t>
            </a:r>
            <a:r>
              <a:rPr lang="en-IE" sz="2800" i="1" dirty="0">
                <a:latin typeface="Calibri"/>
              </a:rPr>
              <a:t>-form/</a:t>
            </a:r>
            <a:r>
              <a:rPr lang="en-IE" sz="2800" i="1" dirty="0" err="1">
                <a:latin typeface="Calibri"/>
              </a:rPr>
              <a:t>todo-form.module.ts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NgModule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@angular/core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FormsModule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@angular/forms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TodoFormComponent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todo-form.component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IE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NgModule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imports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[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FormsModule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exports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[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TodoFormComponent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declarations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[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TodoFormComponent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TodoFormModule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58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List Component (Presentation)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</a:t>
            </a:r>
            <a:r>
              <a:rPr lang="en-IE" sz="2800" i="1" dirty="0" err="1">
                <a:latin typeface="Calibri"/>
              </a:rPr>
              <a:t>todo</a:t>
            </a:r>
            <a:r>
              <a:rPr lang="en-IE" sz="2800" i="1" dirty="0">
                <a:latin typeface="Calibri"/>
              </a:rPr>
              <a:t>-list/todo-list.component.html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IE" dirty="0" err="1">
                <a:solidFill>
                  <a:srgbClr val="4B83CD"/>
                </a:solidFill>
                <a:latin typeface="Consolas" panose="020B0609020204030204" pitchFamily="49" charset="0"/>
              </a:rPr>
              <a:t>amd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-</a:t>
            </a:r>
            <a:r>
              <a:rPr lang="en-IE" dirty="0" err="1">
                <a:solidFill>
                  <a:srgbClr val="4B83CD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-item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  *</a:t>
            </a:r>
            <a:r>
              <a:rPr lang="en-IE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ngFor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let 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 of 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todos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 | 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async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  [</a:t>
            </a:r>
            <a:r>
              <a:rPr lang="en-IE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]=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IE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IE" dirty="0" err="1">
                <a:solidFill>
                  <a:srgbClr val="4B83CD"/>
                </a:solidFill>
                <a:latin typeface="Consolas" panose="020B0609020204030204" pitchFamily="49" charset="0"/>
              </a:rPr>
              <a:t>amd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-</a:t>
            </a:r>
            <a:r>
              <a:rPr lang="en-IE" dirty="0" err="1">
                <a:solidFill>
                  <a:srgbClr val="4B83CD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-item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MV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Designed for user interfaces</a:t>
            </a:r>
          </a:p>
          <a:p>
            <a:r>
              <a:rPr lang="en-IE" dirty="0"/>
              <a:t>Decouples major components</a:t>
            </a:r>
          </a:p>
          <a:p>
            <a:pPr lvl="1"/>
            <a:r>
              <a:rPr lang="en-IE" dirty="0"/>
              <a:t>More efficient code reuse</a:t>
            </a:r>
          </a:p>
          <a:p>
            <a:pPr lvl="1"/>
            <a:r>
              <a:rPr lang="en-IE" dirty="0"/>
              <a:t>Parallel development</a:t>
            </a:r>
          </a:p>
          <a:p>
            <a:r>
              <a:rPr lang="en-IE" dirty="0"/>
              <a:t>Derivatives</a:t>
            </a:r>
          </a:p>
          <a:p>
            <a:pPr lvl="1"/>
            <a:r>
              <a:rPr lang="en-IE" dirty="0"/>
              <a:t>MVC</a:t>
            </a:r>
          </a:p>
          <a:p>
            <a:pPr lvl="1"/>
            <a:r>
              <a:rPr lang="en-IE" dirty="0"/>
              <a:t>MVA</a:t>
            </a:r>
          </a:p>
          <a:p>
            <a:pPr lvl="1"/>
            <a:r>
              <a:rPr lang="en-IE" dirty="0"/>
              <a:t>MVVM</a:t>
            </a:r>
          </a:p>
          <a:p>
            <a:pPr lvl="1"/>
            <a:r>
              <a:rPr lang="en-IE" dirty="0"/>
              <a:t>MVP</a:t>
            </a:r>
          </a:p>
          <a:p>
            <a:pPr lvl="1"/>
            <a:r>
              <a:rPr lang="en-IE" dirty="0"/>
              <a:t>MV*</a:t>
            </a:r>
          </a:p>
        </p:txBody>
      </p:sp>
    </p:spTree>
    <p:extLst>
      <p:ext uri="{BB962C8B-B14F-4D97-AF65-F5344CB8AC3E}">
        <p14:creationId xmlns:p14="http://schemas.microsoft.com/office/powerpoint/2010/main" val="38053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List Component (Presentation)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</a:t>
            </a:r>
            <a:r>
              <a:rPr lang="en-IE" sz="2800" i="1" dirty="0" err="1">
                <a:latin typeface="Calibri"/>
              </a:rPr>
              <a:t>todo</a:t>
            </a:r>
            <a:r>
              <a:rPr lang="en-IE" sz="2800" i="1" dirty="0">
                <a:latin typeface="Calibri"/>
              </a:rPr>
              <a:t>-list/</a:t>
            </a:r>
            <a:r>
              <a:rPr lang="en-IE" sz="2800" i="1" dirty="0" err="1">
                <a:latin typeface="Calibri"/>
              </a:rPr>
              <a:t>todo-list.component.ts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Component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Input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Output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@angular/core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Observable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rxjs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/Observable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../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IE" b="1" dirty="0">
                <a:solidFill>
                  <a:srgbClr val="AA3731"/>
                </a:solidFill>
                <a:latin typeface="Consolas" panose="020B0609020204030204" pitchFamily="49" charset="0"/>
              </a:rPr>
              <a:t>Component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selector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amd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-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-list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template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./todo-list.component.html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TodoListComponent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IE" b="1" dirty="0">
                <a:solidFill>
                  <a:srgbClr val="AA3731"/>
                </a:solidFill>
                <a:latin typeface="Consolas" panose="020B0609020204030204" pitchFamily="49" charset="0"/>
              </a:rPr>
              <a:t>Input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todos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>
                <a:solidFill>
                  <a:srgbClr val="7A3E9D"/>
                </a:solidFill>
                <a:latin typeface="Consolas" panose="020B0609020204030204" pitchFamily="49" charset="0"/>
              </a:rPr>
              <a:t>Observable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IE" b="1" dirty="0">
                <a:solidFill>
                  <a:srgbClr val="7A3E9D"/>
                </a:solidFill>
                <a:latin typeface="Consolas" panose="020B0609020204030204" pitchFamily="49" charset="0"/>
              </a:rPr>
              <a:t>Array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&gt;&gt;;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15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Todo</a:t>
            </a:r>
            <a:r>
              <a:rPr lang="en-IE" dirty="0"/>
              <a:t> List Module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</a:t>
            </a:r>
            <a:r>
              <a:rPr lang="en-IE" sz="2800" i="1" dirty="0" err="1">
                <a:latin typeface="Calibri"/>
              </a:rPr>
              <a:t>todo</a:t>
            </a:r>
            <a:r>
              <a:rPr lang="en-IE" sz="2800" i="1" dirty="0">
                <a:latin typeface="Calibri"/>
              </a:rPr>
              <a:t>-list/</a:t>
            </a:r>
            <a:r>
              <a:rPr lang="en-IE" sz="2800" i="1" dirty="0" err="1">
                <a:latin typeface="Calibri"/>
              </a:rPr>
              <a:t>todo-list.module.ts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NgModule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sz="2400" dirty="0">
                <a:solidFill>
                  <a:srgbClr val="448C27"/>
                </a:solidFill>
                <a:latin typeface="Consolas" panose="020B0609020204030204" pitchFamily="49" charset="0"/>
              </a:rPr>
              <a:t>@angular/core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b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sz="24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TodoFormComponent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IE" sz="24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sz="2400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IE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todo-form.component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IE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NgModule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  exports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[</a:t>
            </a:r>
            <a:r>
              <a:rPr lang="en-IE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TodoFormComponent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IE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declarations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[</a:t>
            </a:r>
            <a:r>
              <a:rPr lang="en-IE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TodoFormComponent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TodoFormModule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65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 Component (Controller)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/modules/app/app.component.html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IE" dirty="0" err="1">
                <a:solidFill>
                  <a:srgbClr val="4B83CD"/>
                </a:solidFill>
                <a:latin typeface="Consolas" panose="020B0609020204030204" pitchFamily="49" charset="0"/>
              </a:rPr>
              <a:t>amd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-</a:t>
            </a:r>
            <a:r>
              <a:rPr lang="en-IE" dirty="0" err="1">
                <a:solidFill>
                  <a:srgbClr val="4B83CD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-form 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addTodo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)=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addTodo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($event)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IE" dirty="0" err="1">
                <a:solidFill>
                  <a:srgbClr val="4B83CD"/>
                </a:solidFill>
                <a:latin typeface="Consolas" panose="020B0609020204030204" pitchFamily="49" charset="0"/>
              </a:rPr>
              <a:t>amd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-</a:t>
            </a:r>
            <a:r>
              <a:rPr lang="en-IE" dirty="0" err="1">
                <a:solidFill>
                  <a:srgbClr val="4B83CD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-form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IE" dirty="0" err="1">
                <a:solidFill>
                  <a:srgbClr val="4B83CD"/>
                </a:solidFill>
                <a:latin typeface="Consolas" panose="020B0609020204030204" pitchFamily="49" charset="0"/>
              </a:rPr>
              <a:t>amd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-</a:t>
            </a:r>
            <a:r>
              <a:rPr lang="en-IE" dirty="0" err="1">
                <a:solidFill>
                  <a:srgbClr val="4B83CD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-list 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[</a:t>
            </a:r>
            <a:r>
              <a:rPr lang="en-IE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todos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]=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todos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IE" dirty="0" err="1">
                <a:solidFill>
                  <a:srgbClr val="4B83CD"/>
                </a:solidFill>
                <a:latin typeface="Consolas" panose="020B0609020204030204" pitchFamily="49" charset="0"/>
              </a:rPr>
              <a:t>amd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-</a:t>
            </a:r>
            <a:r>
              <a:rPr lang="en-IE" dirty="0" err="1">
                <a:solidFill>
                  <a:srgbClr val="4B83CD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-list</a:t>
            </a:r>
            <a:r>
              <a:rPr lang="en-I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75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 Component (Controller)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/modules/app/</a:t>
            </a:r>
            <a:r>
              <a:rPr lang="en-IE" sz="2800" i="1" dirty="0" err="1">
                <a:latin typeface="Calibri"/>
              </a:rPr>
              <a:t>app.component.ts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Component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 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OnInit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@angular/core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Observable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rxjs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TodoService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../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IE" b="1" dirty="0">
                <a:solidFill>
                  <a:srgbClr val="AA3731"/>
                </a:solidFill>
                <a:latin typeface="Consolas" panose="020B0609020204030204" pitchFamily="49" charset="0"/>
              </a:rPr>
              <a:t>Component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selector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amd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-app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template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./app.component.html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AppComponent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implements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OnInit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todos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>
                <a:solidFill>
                  <a:srgbClr val="7A3E9D"/>
                </a:solidFill>
                <a:latin typeface="Consolas" panose="020B0609020204030204" pitchFamily="49" charset="0"/>
              </a:rPr>
              <a:t>Observable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IE" b="1" dirty="0">
                <a:solidFill>
                  <a:srgbClr val="7A3E9D"/>
                </a:solidFill>
                <a:latin typeface="Consolas" panose="020B0609020204030204" pitchFamily="49" charset="0"/>
              </a:rPr>
              <a:t>Array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&gt;&gt;;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constructor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todoService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TodoService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ngOnInit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():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IE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IE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todos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IE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todoService</a:t>
            </a:r>
            <a:r>
              <a:rPr lang="en-IE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todos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$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addTodo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any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IE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IE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todoService</a:t>
            </a:r>
            <a:r>
              <a:rPr lang="en-IE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addTodo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b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4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 Module</a:t>
            </a:r>
            <a:br>
              <a:rPr lang="en-IE" dirty="0"/>
            </a:br>
            <a:r>
              <a:rPr lang="en-IE" sz="2800" i="1" dirty="0" err="1">
                <a:latin typeface="Calibri"/>
              </a:rPr>
              <a:t>src</a:t>
            </a:r>
            <a:r>
              <a:rPr lang="en-IE" sz="2800" i="1" dirty="0">
                <a:latin typeface="Calibri"/>
              </a:rPr>
              <a:t>/modules/app/</a:t>
            </a:r>
            <a:r>
              <a:rPr lang="en-IE" sz="2800" i="1" dirty="0" err="1">
                <a:latin typeface="Calibri"/>
              </a:rPr>
              <a:t>app.module.ts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NgModule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@angular/core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BrowserModule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@angular/platform-browser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StoreModule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@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ngrx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/store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TodoReducer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../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TodoFormModule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../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-form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TodoListModule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../</a:t>
            </a:r>
            <a:r>
              <a:rPr lang="en-IE" dirty="0" err="1">
                <a:solidFill>
                  <a:srgbClr val="448C27"/>
                </a:solidFill>
                <a:latin typeface="Consolas" panose="020B0609020204030204" pitchFamily="49" charset="0"/>
              </a:rPr>
              <a:t>todo</a:t>
            </a:r>
            <a:r>
              <a:rPr lang="en-IE" dirty="0">
                <a:solidFill>
                  <a:srgbClr val="448C27"/>
                </a:solidFill>
                <a:latin typeface="Consolas" panose="020B0609020204030204" pitchFamily="49" charset="0"/>
              </a:rPr>
              <a:t>-list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IE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NgModule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imports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[</a:t>
            </a: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BrowserModule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TodoModule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 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TodoFormModule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 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TodoListModule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StoreModule</a:t>
            </a:r>
            <a:r>
              <a:rPr lang="en-IE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IE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provideStore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333333"/>
                </a:solidFill>
                <a:latin typeface="Consolas" panose="020B0609020204030204" pitchFamily="49" charset="0"/>
              </a:rPr>
              <a:t>todoState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7A3E9D"/>
                </a:solidFill>
                <a:latin typeface="Consolas" panose="020B0609020204030204" pitchFamily="49" charset="0"/>
              </a:rPr>
              <a:t>TodoReducer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 ]</a:t>
            </a:r>
          </a:p>
          <a:p>
            <a:pPr marL="0" indent="0">
              <a:buNone/>
            </a:pP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AppModule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IE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01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Demo Dev Tools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556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Name: Nathan Mc Grath</a:t>
            </a:r>
          </a:p>
          <a:p>
            <a:pPr marL="0" indent="0">
              <a:buNone/>
            </a:pPr>
            <a:r>
              <a:rPr lang="en-IE" dirty="0"/>
              <a:t>Occupation: Final Year Student of Applied Computing</a:t>
            </a:r>
          </a:p>
          <a:p>
            <a:pPr marL="0" indent="0">
              <a:buNone/>
            </a:pPr>
            <a:r>
              <a:rPr lang="en-IE" dirty="0"/>
              <a:t>Email: </a:t>
            </a:r>
            <a:r>
              <a:rPr lang="en-IE" dirty="0">
                <a:hlinkClick r:id="rId2"/>
              </a:rPr>
              <a:t>contact@nathan-mcgrath.com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Website: </a:t>
            </a:r>
            <a:r>
              <a:rPr lang="en-IE" dirty="0">
                <a:hlinkClick r:id="rId3"/>
              </a:rPr>
              <a:t>http://nathan-mcgrath.com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Twitter: @</a:t>
            </a:r>
            <a:r>
              <a:rPr lang="en-IE" dirty="0" err="1"/>
              <a:t>AniMunDev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9581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en-IE" dirty="0"/>
            </a:br>
            <a:br>
              <a:rPr lang="en-IE" dirty="0"/>
            </a:br>
            <a:r>
              <a:rPr lang="en-IE" dirty="0"/>
              <a:t>Questions?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197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Model: Application data, logic &amp; rules</a:t>
            </a:r>
          </a:p>
          <a:p>
            <a:pPr marL="0" indent="0">
              <a:buNone/>
            </a:pPr>
            <a:r>
              <a:rPr lang="en-IE" dirty="0"/>
              <a:t>View: Representation of data</a:t>
            </a:r>
          </a:p>
          <a:p>
            <a:pPr marL="0" indent="0">
              <a:buNone/>
            </a:pPr>
            <a:r>
              <a:rPr lang="en-IE" dirty="0"/>
              <a:t>Controller: Sends commands to a view/model in response to input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Well defined roles</a:t>
            </a:r>
          </a:p>
          <a:p>
            <a:r>
              <a:rPr lang="en-IE" dirty="0"/>
              <a:t>Decoupling of responsibility throughout the code</a:t>
            </a:r>
          </a:p>
        </p:txBody>
      </p:sp>
    </p:spTree>
    <p:extLst>
      <p:ext uri="{BB962C8B-B14F-4D97-AF65-F5344CB8AC3E}">
        <p14:creationId xmlns:p14="http://schemas.microsoft.com/office/powerpoint/2010/main" val="397436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MV Family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Increased application size, increased complexity</a:t>
            </a:r>
          </a:p>
          <a:p>
            <a:r>
              <a:rPr lang="en-IE" dirty="0"/>
              <a:t>More models &amp; views, interacting components</a:t>
            </a:r>
          </a:p>
          <a:p>
            <a:r>
              <a:rPr lang="en-IE" dirty="0"/>
              <a:t>Intertwining duplex connections</a:t>
            </a:r>
          </a:p>
          <a:p>
            <a:r>
              <a:rPr lang="en-IE" dirty="0"/>
              <a:t>Difficult to trace – no patterns, constraints or guarantees</a:t>
            </a:r>
          </a:p>
          <a:p>
            <a:r>
              <a:rPr lang="en-IE" dirty="0"/>
              <a:t>Fragile code – cascading effects or nested updates</a:t>
            </a:r>
          </a:p>
          <a:p>
            <a:r>
              <a:rPr lang="en-IE" dirty="0"/>
              <a:t>Code becomes harder to manage, understand and reason about</a:t>
            </a:r>
          </a:p>
          <a:p>
            <a:r>
              <a:rPr lang="en-IE" dirty="0"/>
              <a:t>No consistency between projects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889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34" y="480060"/>
            <a:ext cx="9945283" cy="59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0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/>
              <a:t>Flux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/>
              <a:t>Uni-directional data flow</a:t>
            </a:r>
          </a:p>
          <a:p>
            <a:r>
              <a:rPr lang="en-IE" dirty="0"/>
              <a:t>Remove duplex connections from the system</a:t>
            </a:r>
          </a:p>
          <a:p>
            <a:r>
              <a:rPr lang="en-IE" dirty="0"/>
              <a:t>Delegate all connections to a single central location</a:t>
            </a:r>
          </a:p>
          <a:p>
            <a:r>
              <a:rPr lang="en-IE" dirty="0"/>
              <a:t>Avoid cascading effects and nested updates</a:t>
            </a:r>
          </a:p>
          <a:p>
            <a:r>
              <a:rPr lang="en-IE" dirty="0"/>
              <a:t>Flow is much more easily traced in a single direction</a:t>
            </a:r>
          </a:p>
          <a:p>
            <a:r>
              <a:rPr lang="en-IE" dirty="0"/>
              <a:t>Flow has constraint, guarantee and consistency</a:t>
            </a:r>
          </a:p>
          <a:p>
            <a:r>
              <a:rPr lang="en-IE" dirty="0"/>
              <a:t>Code becomes more robust, manageable and easier to reason about</a:t>
            </a:r>
          </a:p>
        </p:txBody>
      </p:sp>
    </p:spTree>
    <p:extLst>
      <p:ext uri="{BB962C8B-B14F-4D97-AF65-F5344CB8AC3E}">
        <p14:creationId xmlns:p14="http://schemas.microsoft.com/office/powerpoint/2010/main" val="41588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4" y="643467"/>
            <a:ext cx="10870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1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737373"/>
      </a:dk1>
      <a:lt1>
        <a:sysClr val="window" lastClr="FFFFFF"/>
      </a:lt1>
      <a:dk2>
        <a:srgbClr val="565656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">
      <a:majorFont>
        <a:latin typeface="Panton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654</Words>
  <Application>Microsoft Office PowerPoint</Application>
  <PresentationFormat>Widescreen</PresentationFormat>
  <Paragraphs>345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Panton</vt:lpstr>
      <vt:lpstr>Office Theme</vt:lpstr>
      <vt:lpstr>PowerPoint Presentation</vt:lpstr>
      <vt:lpstr>Intro.</vt:lpstr>
      <vt:lpstr>Software Design Patterns</vt:lpstr>
      <vt:lpstr>The MV Family</vt:lpstr>
      <vt:lpstr>MVC</vt:lpstr>
      <vt:lpstr>MV Family Problems</vt:lpstr>
      <vt:lpstr>PowerPoint Presentation</vt:lpstr>
      <vt:lpstr>Flux</vt:lpstr>
      <vt:lpstr>PowerPoint Presentation</vt:lpstr>
      <vt:lpstr>Tech Stack</vt:lpstr>
      <vt:lpstr>SPA Framework</vt:lpstr>
      <vt:lpstr>Reactive Programming</vt:lpstr>
      <vt:lpstr>Flux Implementation</vt:lpstr>
      <vt:lpstr>ngrx</vt:lpstr>
      <vt:lpstr>Actions</vt:lpstr>
      <vt:lpstr>Reducers</vt:lpstr>
      <vt:lpstr>Store</vt:lpstr>
      <vt:lpstr>Angular</vt:lpstr>
      <vt:lpstr>Components</vt:lpstr>
      <vt:lpstr>Services</vt:lpstr>
      <vt:lpstr>Presentation Components</vt:lpstr>
      <vt:lpstr>Controller Components</vt:lpstr>
      <vt:lpstr>Store Service</vt:lpstr>
      <vt:lpstr>Action Creator Service</vt:lpstr>
      <vt:lpstr>Demo Application</vt:lpstr>
      <vt:lpstr>Code Examples</vt:lpstr>
      <vt:lpstr>Todo Model src/modules/todo/todo.model.ts</vt:lpstr>
      <vt:lpstr>Todo State src/modules/todo/todo.state.ts</vt:lpstr>
      <vt:lpstr>Todo Actions (Action Creator Service) src/modules/todo/todo.actions.ts</vt:lpstr>
      <vt:lpstr>Todo Actions (Action Creator Service) src/modules/todo/todo.actions.ts</vt:lpstr>
      <vt:lpstr>Todo Service (Store Service) src/modules/todo/todo.service.ts</vt:lpstr>
      <vt:lpstr>Todo Service (Store Service) src/modules/todo/todo.service.ts</vt:lpstr>
      <vt:lpstr>Todo Reducer src/modules/todo/todo.reducer.ts</vt:lpstr>
      <vt:lpstr>Todo Reducer src/modules/todo/todo.reducer.ts</vt:lpstr>
      <vt:lpstr>Todo Module src/modules/todo/todo.module.ts</vt:lpstr>
      <vt:lpstr>Todo Form Component (Presentation) src/modules/todo-form/todo-form.component.html</vt:lpstr>
      <vt:lpstr>Todo Form Component (Presentation) src/modules/todo-form/todo-form.component.ts</vt:lpstr>
      <vt:lpstr>Todo Form Module src/modules/todo-form/todo-form.module.ts</vt:lpstr>
      <vt:lpstr>Todo List Component (Presentation) src/modules/todo-list/todo-list.component.html</vt:lpstr>
      <vt:lpstr>Todo List Component (Presentation) src/modules/todo-list/todo-list.component.ts</vt:lpstr>
      <vt:lpstr>Todo List Module src/modules/todo-list/todo-list.module.ts</vt:lpstr>
      <vt:lpstr>App Component (Controller) src/modules/app/app.component.html</vt:lpstr>
      <vt:lpstr>App Component (Controller) src/modules/app/app.component.ts</vt:lpstr>
      <vt:lpstr>App Module src/modules/app/app.module.ts</vt:lpstr>
      <vt:lpstr>Demo Dev Tools</vt:lpstr>
      <vt:lpstr>About Me</vt:lpstr>
      <vt:lpstr>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20065681</dc:creator>
  <cp:lastModifiedBy>20065681</cp:lastModifiedBy>
  <cp:revision>379</cp:revision>
  <dcterms:created xsi:type="dcterms:W3CDTF">2017-02-19T20:30:32Z</dcterms:created>
  <dcterms:modified xsi:type="dcterms:W3CDTF">2017-02-22T15:44:09Z</dcterms:modified>
</cp:coreProperties>
</file>