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Playfair Display"/>
      <p:regular r:id="rId45"/>
      <p:bold r:id="rId46"/>
      <p:italic r:id="rId47"/>
      <p:boldItalic r:id="rId48"/>
    </p:embeddedFont>
    <p:embeddedFont>
      <p:font typeface="Lat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44">
          <p15:clr>
            <a:srgbClr val="A4A3A4"/>
          </p15:clr>
        </p15:guide>
        <p15:guide id="2" pos="5474">
          <p15:clr>
            <a:srgbClr val="A4A3A4"/>
          </p15:clr>
        </p15:guide>
        <p15:guide id="3" pos="262">
          <p15:clr>
            <a:srgbClr val="9AA0A6"/>
          </p15:clr>
        </p15:guide>
        <p15:guide id="4" orient="horz" pos="311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4" orient="horz"/>
        <p:guide pos="5474"/>
        <p:guide pos="262"/>
        <p:guide pos="3118"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PlayfairDisplay-bold.fntdata"/><Relationship Id="rId45" Type="http://schemas.openxmlformats.org/officeDocument/2006/relationships/font" Target="fonts/PlayfairDispl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PlayfairDisplay-boldItalic.fntdata"/><Relationship Id="rId47" Type="http://schemas.openxmlformats.org/officeDocument/2006/relationships/font" Target="fonts/PlayfairDisplay-italic.fntdata"/><Relationship Id="rId49"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italic.fntdata"/><Relationship Id="rId50" Type="http://schemas.openxmlformats.org/officeDocument/2006/relationships/font" Target="fonts/Lato-bold.fntdata"/><Relationship Id="rId52"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1b464d74d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1b464d74d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Intro: Al diseñar el DCD hay que tener en cuenta las OPERACIONES DEL SISTEMA de los DIOS y los patrones de diseño.</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b426b5497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b426b5497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Intro: Al diseñar el DCD hay que tener en cuenta las OPERACIONES DEL SISTEMA de los DIOS y los patrones de diseño.</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68544cbc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68544cbc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b426b5497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b426b5497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Oleg –</a:t>
            </a:r>
            <a:endParaRPr/>
          </a:p>
          <a:p>
            <a:pPr indent="0" lvl="0" marL="0" rtl="0" algn="l">
              <a:spcBef>
                <a:spcPts val="0"/>
              </a:spcBef>
              <a:spcAft>
                <a:spcPts val="0"/>
              </a:spcAft>
              <a:buNone/>
            </a:pPr>
            <a:r>
              <a:rPr lang="es"/>
              <a:t>Intro: Al diseñar el DCD hay que tener en cuenta las OPERACIONES DEL SISTEMA de los DIOS y los patrones de diseño.</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b426b5497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1b426b5497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Oleg –</a:t>
            </a:r>
            <a:endParaRPr/>
          </a:p>
          <a:p>
            <a:pPr indent="0" lvl="0" marL="0" rtl="0" algn="l">
              <a:spcBef>
                <a:spcPts val="0"/>
              </a:spcBef>
              <a:spcAft>
                <a:spcPts val="0"/>
              </a:spcAft>
              <a:buNone/>
            </a:pPr>
            <a:r>
              <a:rPr lang="es"/>
              <a:t>Intro: Al diseñar el DCD hay que tener en cuenta las OPERACIONES DEL SISTEMA de los DIOS y los patrones de diseño.</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1b426b5497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1b426b5497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Intro: Al diseñar el DCD hay que tener en cuenta las OPERACIONES DEL SISTEMA de los DIOS y los patrones de diseño.</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1b426b5497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1b426b5497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Intro: Al diseñar el DCD hay que tener en cuenta las OPERACIONES DEL SISTEMA de los DIOS y los patrones de diseño.</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b426b5497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1b426b5497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Roberto –</a:t>
            </a:r>
            <a:endParaRPr/>
          </a:p>
          <a:p>
            <a:pPr indent="0" lvl="0" marL="0" rtl="0" algn="l">
              <a:spcBef>
                <a:spcPts val="0"/>
              </a:spcBef>
              <a:spcAft>
                <a:spcPts val="0"/>
              </a:spcAft>
              <a:buNone/>
            </a:pPr>
            <a:r>
              <a:rPr lang="es"/>
              <a:t>Un actor personal de Coordinación en la modificación de la actividad puede cambiar su estado a EnCurso, eliminarla o modificarla siempre que este Planificada. (abajo)</a:t>
            </a:r>
            <a:endParaRPr/>
          </a:p>
          <a:p>
            <a:pPr indent="0" lvl="0" marL="0" rtl="0" algn="l">
              <a:spcBef>
                <a:spcPts val="0"/>
              </a:spcBef>
              <a:spcAft>
                <a:spcPts val="0"/>
              </a:spcAft>
              <a:buNone/>
            </a:pPr>
            <a:r>
              <a:rPr lang="es"/>
              <a:t>Para modificar poder manipular las Tareas asociadas a una actividad se debe consultar la tarea primero se ha de consultar la Tarea en cuestión y en caso de querer modificar </a:t>
            </a:r>
            <a:r>
              <a:rPr lang="es">
                <a:solidFill>
                  <a:schemeClr val="dk1"/>
                </a:solidFill>
              </a:rPr>
              <a:t> o agregar una nueva, también se tendrá que consultar</a:t>
            </a:r>
            <a:r>
              <a:rPr lang="es"/>
              <a:t> su equipo.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Como es optativo realizar estas acciónes se han puesto sobre un bloque opt.</a:t>
            </a:r>
            <a:endParaRPr/>
          </a:p>
          <a:p>
            <a:pPr indent="0" lvl="0" marL="0" rtl="0" algn="l">
              <a:spcBef>
                <a:spcPts val="0"/>
              </a:spcBef>
              <a:spcAft>
                <a:spcPts val="0"/>
              </a:spcAft>
              <a:buNone/>
            </a:pPr>
            <a:r>
              <a:rPr lang="es"/>
              <a:t>Y como puedes consultar varias tareas hasta que elijas otra actividad se ha puesto en un bloque loop.</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Explicar interfaz…</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b5715080d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1b5715080d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Santi –</a:t>
            </a:r>
            <a:endParaRPr/>
          </a:p>
          <a:p>
            <a:pPr indent="0" lvl="0" marL="0" rtl="0" algn="l">
              <a:spcBef>
                <a:spcPts val="0"/>
              </a:spcBef>
              <a:spcAft>
                <a:spcPts val="0"/>
              </a:spcAft>
              <a:buNone/>
            </a:pPr>
            <a:r>
              <a:rPr lang="es"/>
              <a:t>Comentar qué significa cada uno de los apartados.</a:t>
            </a:r>
            <a:endParaRPr/>
          </a:p>
          <a:p>
            <a:pPr indent="0" lvl="0" marL="0" rtl="0" algn="l">
              <a:spcBef>
                <a:spcPts val="0"/>
              </a:spcBef>
              <a:spcAft>
                <a:spcPts val="0"/>
              </a:spcAft>
              <a:buNone/>
            </a:pPr>
            <a:r>
              <a:rPr lang="es"/>
              <a:t>No tiene postcondiciones porque no realiza ningún cambio en el sistema, solo consulta los datos.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-&gt; Consultar tarea, consulta los campos de la determinada tarea pasada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 Las referencias, describen que funcionalidades del DERS implementan las operaciones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25b34260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25b34260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 Santi –</a:t>
            </a:r>
            <a:endParaRPr/>
          </a:p>
          <a:p>
            <a:pPr indent="0" lvl="0" marL="0" rtl="0" algn="l">
              <a:spcBef>
                <a:spcPts val="0"/>
              </a:spcBef>
              <a:spcAft>
                <a:spcPts val="0"/>
              </a:spcAft>
              <a:buNone/>
            </a:pPr>
            <a:r>
              <a:rPr lang="es"/>
              <a:t>Como se puede observar esta operación solo se devuelve una instancia de detalles </a:t>
            </a:r>
            <a:r>
              <a:rPr lang="es"/>
              <a:t>que crea de la clase Tarea</a:t>
            </a:r>
            <a:r>
              <a:rPr lang="es"/>
              <a:t>.</a:t>
            </a:r>
            <a:endParaRPr/>
          </a:p>
          <a:p>
            <a:pPr indent="0" lvl="0" marL="0" rtl="0" algn="l">
              <a:spcBef>
                <a:spcPts val="0"/>
              </a:spcBef>
              <a:spcAft>
                <a:spcPts val="0"/>
              </a:spcAft>
              <a:buNone/>
            </a:pPr>
            <a:r>
              <a:rPr lang="es"/>
              <a:t>El personal de coordinación hacen cast del objeto a Tarea y devuelve sus atributos en una clase Detalles con sus atributos.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1b5ad459ac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1b5ad459ac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Roberto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El modelo conceptual representa de forma simple la información almacenada en el sistema</a:t>
            </a:r>
            <a:endParaRPr/>
          </a:p>
          <a:p>
            <a:pPr indent="0" lvl="0" marL="0" rtl="0" algn="l">
              <a:spcBef>
                <a:spcPts val="0"/>
              </a:spcBef>
              <a:spcAft>
                <a:spcPts val="0"/>
              </a:spcAft>
              <a:buNone/>
            </a:pPr>
            <a:r>
              <a:rPr lang="es"/>
              <a:t>—-----------------------------------------------------------------------------------------------------------------------</a:t>
            </a:r>
            <a:endParaRPr/>
          </a:p>
          <a:p>
            <a:pPr indent="0" lvl="0" marL="0" rtl="0" algn="l">
              <a:spcBef>
                <a:spcPts val="0"/>
              </a:spcBef>
              <a:spcAft>
                <a:spcPts val="0"/>
              </a:spcAft>
              <a:buNone/>
            </a:pPr>
            <a:r>
              <a:rPr lang="es"/>
              <a:t>El Gestor almenacena todas las actividades y equipos, 1 actividad puede contener varias tareas y 1 tarea tiene un responsable y un equipo asignado.</a:t>
            </a:r>
            <a:endParaRPr/>
          </a:p>
          <a:p>
            <a:pPr indent="0" lvl="0" marL="0" rtl="0" algn="l">
              <a:spcBef>
                <a:spcPts val="0"/>
              </a:spcBef>
              <a:spcAft>
                <a:spcPts val="0"/>
              </a:spcAft>
              <a:buNone/>
            </a:pPr>
            <a:r>
              <a:rPr lang="es"/>
              <a:t>Un Equipo esta conformado por un conjunto de PersonalDelProyecto de los cuales algunos tienen acceso a la creación y modificación de tareas (son de tipo PersonalDeCoordinacion).</a:t>
            </a:r>
            <a:endParaRPr/>
          </a:p>
          <a:p>
            <a:pPr indent="0" lvl="0" marL="0" rtl="0" algn="l">
              <a:spcBef>
                <a:spcPts val="0"/>
              </a:spcBef>
              <a:spcAft>
                <a:spcPts val="0"/>
              </a:spcAft>
              <a:buNone/>
            </a:pPr>
            <a:r>
              <a:rPr lang="es"/>
              <a:t>Un PersonalDeProyecto puede ser de Coordinación y tener acceso al gestor.</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25b4fe953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25b4fe953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 Santi –</a:t>
            </a:r>
            <a:endParaRPr/>
          </a:p>
          <a:p>
            <a:pPr indent="0" lvl="0" marL="0" rtl="0" algn="l">
              <a:spcBef>
                <a:spcPts val="0"/>
              </a:spcBef>
              <a:spcAft>
                <a:spcPts val="0"/>
              </a:spcAft>
              <a:buNone/>
            </a:pPr>
            <a:r>
              <a:rPr lang="es"/>
              <a:t>Cada vez que se cambia el elemento de la lista de Tareas y hay un elemento seleccionado de esta se consultan las tareas.</a:t>
            </a:r>
            <a:endParaRPr/>
          </a:p>
          <a:p>
            <a:pPr indent="0" lvl="0" marL="0" rtl="0" algn="l">
              <a:spcBef>
                <a:spcPts val="0"/>
              </a:spcBef>
              <a:spcAft>
                <a:spcPts val="0"/>
              </a:spcAft>
              <a:buNone/>
            </a:pPr>
            <a:r>
              <a:rPr lang="es"/>
              <a:t>Los detalles de la tarea se obtener después consultar el objeto de Tareas con el mismo índice que el seleccionado en actividadAct.</a:t>
            </a:r>
            <a:endParaRPr/>
          </a:p>
          <a:p>
            <a:pPr indent="0" lvl="0" marL="0" rtl="0" algn="l">
              <a:spcBef>
                <a:spcPts val="0"/>
              </a:spcBef>
              <a:spcAft>
                <a:spcPts val="0"/>
              </a:spcAft>
              <a:buNone/>
            </a:pPr>
            <a:r>
              <a:rPr lang="es"/>
              <a:t>Una vez se consulta se muestran los datos en los jTextArea y los jDatePicker.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1b5ad459a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1b5ad459a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 Santi –</a:t>
            </a:r>
            <a:endParaRPr/>
          </a:p>
          <a:p>
            <a:pPr indent="0" lvl="0" marL="0" rtl="0" algn="l">
              <a:spcBef>
                <a:spcPts val="0"/>
              </a:spcBef>
              <a:spcAft>
                <a:spcPts val="0"/>
              </a:spcAft>
              <a:buNone/>
            </a:pPr>
            <a:r>
              <a:rPr lang="es"/>
              <a:t>Consultar equipos devuelve la lista de equipos guardados en el gestor. Los equipos se devuelven en la vista de tipo Object, por ello no se especifica en la vista. Como el PersonalDeCoordinacion tiene acceso directo al gestor no necesita parámetros de entrada.</a:t>
            </a:r>
            <a:endParaRPr/>
          </a:p>
          <a:p>
            <a:pPr indent="0" lvl="0" marL="0" rtl="0" algn="l">
              <a:spcBef>
                <a:spcPts val="0"/>
              </a:spcBef>
              <a:spcAft>
                <a:spcPts val="0"/>
              </a:spcAft>
              <a:buNone/>
            </a:pPr>
            <a:r>
              <a:rPr lang="es"/>
              <a:t>No tiene precondiciones porque en el caso de que no haya equipos simplemente devuelve el Array vacío.</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b5ad459a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b5ad459a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 Santi –</a:t>
            </a:r>
            <a:endParaRPr/>
          </a:p>
          <a:p>
            <a:pPr indent="0" lvl="0" marL="0" rtl="0" algn="l">
              <a:spcBef>
                <a:spcPts val="0"/>
              </a:spcBef>
              <a:spcAft>
                <a:spcPts val="0"/>
              </a:spcAft>
              <a:buNone/>
            </a:pPr>
            <a:r>
              <a:rPr lang="es"/>
              <a:t>De un equipo se consultan sus miembros, todos ello de tipo object, también el objeto seleccionado se convierte en el actual. Es muy parecido a consultar detalles tarea y consultarEquipos.</a:t>
            </a:r>
            <a:endParaRPr/>
          </a:p>
          <a:p>
            <a:pPr indent="0" lvl="0" marL="0" rtl="0" algn="l">
              <a:spcBef>
                <a:spcPts val="0"/>
              </a:spcBef>
              <a:spcAft>
                <a:spcPts val="0"/>
              </a:spcAft>
              <a:buNone/>
            </a:pPr>
            <a:r>
              <a:rPr lang="es"/>
              <a:t>Tanto los equipos como la lista de miembros se guardan en el comboBox, pero solo el nombre de estos en formato String.</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Como es una operación que se llama varias veces y realiza los mismos cambios en la vista, hemos decidido hacer un método para escribir menos código.</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1b5715080d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1b5715080d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 Santi –</a:t>
            </a:r>
            <a:endParaRPr/>
          </a:p>
          <a:p>
            <a:pPr indent="0" lvl="0" marL="0" rtl="0" algn="l">
              <a:spcBef>
                <a:spcPts val="0"/>
              </a:spcBef>
              <a:spcAft>
                <a:spcPts val="0"/>
              </a:spcAft>
              <a:buNone/>
            </a:pPr>
            <a:r>
              <a:rPr lang="es"/>
              <a:t>Alta tarea crea una nueva tarea planificada a partir de la actividad seleccionada, para ello debe de existir.</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b5715080d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b5715080d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 Santi –</a:t>
            </a:r>
            <a:endParaRPr/>
          </a:p>
          <a:p>
            <a:pPr indent="0" lvl="0" marL="0" rtl="0" algn="l">
              <a:spcBef>
                <a:spcPts val="0"/>
              </a:spcBef>
              <a:spcAft>
                <a:spcPts val="0"/>
              </a:spcAft>
              <a:buNone/>
            </a:pPr>
            <a:r>
              <a:rPr lang="es"/>
              <a:t>Aquí vemos como para crear la nueva tarea no se llama primero a la actividad, se llama al estado.</a:t>
            </a:r>
            <a:endParaRPr/>
          </a:p>
          <a:p>
            <a:pPr indent="0" lvl="0" marL="0" rtl="0" algn="l">
              <a:spcBef>
                <a:spcPts val="0"/>
              </a:spcBef>
              <a:spcAft>
                <a:spcPts val="0"/>
              </a:spcAft>
              <a:buNone/>
            </a:pPr>
            <a:r>
              <a:rPr lang="es"/>
              <a:t>El estado por defecto solo devolverá null.</a:t>
            </a:r>
            <a:endParaRPr/>
          </a:p>
          <a:p>
            <a:pPr indent="0" lvl="0" marL="0" rtl="0" algn="l">
              <a:spcBef>
                <a:spcPts val="0"/>
              </a:spcBef>
              <a:spcAft>
                <a:spcPts val="0"/>
              </a:spcAft>
              <a:buNone/>
            </a:pPr>
            <a:r>
              <a:rPr lang="es"/>
              <a:t>Planificada llama a la actividad para que cree y la guarde la tarea y la devuelva a</a:t>
            </a:r>
            <a:endParaRPr/>
          </a:p>
          <a:p>
            <a:pPr indent="0" lvl="0" marL="0" rtl="0" algn="l">
              <a:spcBef>
                <a:spcPts val="0"/>
              </a:spcBef>
              <a:spcAft>
                <a:spcPts val="0"/>
              </a:spcAft>
              <a:buNone/>
            </a:pPr>
            <a:r>
              <a:rPr lang="es"/>
              <a:t>La nueva tarea será puesta como actual, si no se crea, no se reasignará por null.</a:t>
            </a:r>
            <a:endParaRPr/>
          </a:p>
          <a:p>
            <a:pPr indent="0" lvl="0" marL="0" rtl="0" algn="l">
              <a:spcBef>
                <a:spcPts val="0"/>
              </a:spcBef>
              <a:spcAft>
                <a:spcPts val="0"/>
              </a:spcAft>
              <a:buNone/>
            </a:pPr>
            <a:r>
              <a:rPr lang="es"/>
              <a:t>Lo del retorno se hace porque la actividad no tiene navegabilidad al gestor.</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1b5ad459a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1b5ad459a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 Santi –</a:t>
            </a:r>
            <a:endParaRPr/>
          </a:p>
          <a:p>
            <a:pPr indent="0" lvl="0" marL="0" rtl="0" algn="l">
              <a:spcBef>
                <a:spcPts val="0"/>
              </a:spcBef>
              <a:spcAft>
                <a:spcPts val="0"/>
              </a:spcAft>
              <a:buNone/>
            </a:pPr>
            <a:r>
              <a:rPr lang="es"/>
              <a:t>Aquí tenemos constructor de la tarea, que instancia la tarea como Planificada y la añade al responsable (PersonalDelProyecto).</a:t>
            </a:r>
            <a:endParaRPr/>
          </a:p>
          <a:p>
            <a:pPr indent="0" lvl="0" marL="0" rtl="0" algn="l">
              <a:spcBef>
                <a:spcPts val="0"/>
              </a:spcBef>
              <a:spcAft>
                <a:spcPts val="0"/>
              </a:spcAft>
              <a:buNone/>
            </a:pPr>
            <a:r>
              <a:rPr lang="es"/>
              <a:t> la como el personal se añade al personal del proyecto y lo del opt del personal de coordinación.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1b5ad459a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1b5ad459a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 Santi –</a:t>
            </a:r>
            <a:endParaRPr/>
          </a:p>
          <a:p>
            <a:pPr indent="0" lvl="0" marL="0" rtl="0" algn="l">
              <a:spcBef>
                <a:spcPts val="0"/>
              </a:spcBef>
              <a:spcAft>
                <a:spcPts val="0"/>
              </a:spcAft>
              <a:buNone/>
            </a:pPr>
            <a:r>
              <a:rPr lang="es"/>
              <a:t>En la vista este DSGS le entra como parametros el valor Date del jDateChooser, los String de los textField, el equipo seleccionado en object a partir del índice de su combobox, y el responsable a partir también del índice de su combobox.</a:t>
            </a:r>
            <a:endParaRPr/>
          </a:p>
          <a:p>
            <a:pPr indent="0" lvl="0" marL="0" rtl="0" algn="l">
              <a:spcBef>
                <a:spcPts val="0"/>
              </a:spcBef>
              <a:spcAft>
                <a:spcPts val="0"/>
              </a:spcAft>
              <a:buNone/>
            </a:pPr>
            <a:r>
              <a:rPr lang="es"/>
              <a:t>Después de hacer un alta se actualiza la lista de tareas para mostrar su nombre.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1b5ad459a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1b5ad459a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 Santi –</a:t>
            </a:r>
            <a:endParaRPr>
              <a:solidFill>
                <a:schemeClr val="dk1"/>
              </a:solidFill>
            </a:endParaRPr>
          </a:p>
          <a:p>
            <a:pPr indent="0" lvl="0" marL="0" rtl="0" algn="l">
              <a:spcBef>
                <a:spcPts val="0"/>
              </a:spcBef>
              <a:spcAft>
                <a:spcPts val="0"/>
              </a:spcAft>
              <a:buNone/>
            </a:pPr>
            <a:r>
              <a:rPr lang="es"/>
              <a:t>Modificar tarea modifica la tarea seleccionada de la actividad seleccionada si esta segunda esta planificada.</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1b5ad459ac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1b5ad459ac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1b5ad459ac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1b5ad459ac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 Santi –</a:t>
            </a:r>
            <a:endParaRPr/>
          </a:p>
          <a:p>
            <a:pPr indent="0" lvl="0" marL="0" rtl="0" algn="l">
              <a:spcBef>
                <a:spcPts val="0"/>
              </a:spcBef>
              <a:spcAft>
                <a:spcPts val="0"/>
              </a:spcAft>
              <a:buNone/>
            </a:pPr>
            <a:r>
              <a:rPr lang="es"/>
              <a:t>Si esta planificada llama a modificarTarea modificada que sí que modifica la activadad, pero por defecto el método no hace nada.</a:t>
            </a:r>
            <a:endParaRPr/>
          </a:p>
          <a:p>
            <a:pPr indent="0" lvl="0" marL="0" rtl="0" algn="l">
              <a:spcBef>
                <a:spcPts val="0"/>
              </a:spcBef>
              <a:spcAft>
                <a:spcPts val="0"/>
              </a:spcAft>
              <a:buNone/>
            </a:pPr>
            <a:r>
              <a:rPr lang="es"/>
              <a:t>Modificar actividad recibe los parámetros por la vista como altaTarea y se comporta muy parecido en la vista y con el patrón estado. Solo que en este caso no necesita devolver nada porque la tarea modificada ya es la actual.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b5ad459ac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b5ad459ac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Santi –</a:t>
            </a:r>
            <a:endParaRPr/>
          </a:p>
          <a:p>
            <a:pPr indent="0" lvl="0" marL="0" rtl="0" algn="l">
              <a:spcBef>
                <a:spcPts val="0"/>
              </a:spcBef>
              <a:spcAft>
                <a:spcPts val="0"/>
              </a:spcAft>
              <a:buNone/>
            </a:pPr>
            <a:r>
              <a:rPr lang="es"/>
              <a:t>El diagrama de clases representa todas las operaciones y Clases  que contiene el sistema junto a su visibilidad</a:t>
            </a:r>
            <a:endParaRPr/>
          </a:p>
          <a:p>
            <a:pPr indent="0" lvl="0" marL="0" rtl="0" algn="l">
              <a:spcBef>
                <a:spcPts val="0"/>
              </a:spcBef>
              <a:spcAft>
                <a:spcPts val="0"/>
              </a:spcAft>
              <a:buNone/>
            </a:pPr>
            <a:r>
              <a:rPr lang="es"/>
              <a:t>—----------------------------------------------------------------------------------------------------------------------</a:t>
            </a:r>
            <a:endParaRPr/>
          </a:p>
          <a:p>
            <a:pPr indent="0" lvl="0" marL="0" rtl="0" algn="l">
              <a:spcBef>
                <a:spcPts val="0"/>
              </a:spcBef>
              <a:spcAft>
                <a:spcPts val="0"/>
              </a:spcAft>
              <a:buNone/>
            </a:pPr>
            <a:r>
              <a:rPr lang="es"/>
              <a:t>La actividad seleccionada se guarda en el personal de Coordinación para operar con él.</a:t>
            </a:r>
            <a:endParaRPr/>
          </a:p>
          <a:p>
            <a:pPr indent="0" lvl="0" marL="0" rtl="0" algn="l">
              <a:spcBef>
                <a:spcPts val="0"/>
              </a:spcBef>
              <a:spcAft>
                <a:spcPts val="0"/>
              </a:spcAft>
              <a:buNone/>
            </a:pPr>
            <a:r>
              <a:rPr lang="es">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PATRÓN ESTADO/STRATEGY</a:t>
            </a:r>
            <a:endParaRPr>
              <a:solidFill>
                <a:schemeClr val="dk1"/>
              </a:solidFill>
            </a:endParaRPr>
          </a:p>
          <a:p>
            <a:pPr indent="0" lvl="0" marL="0" rtl="0" algn="l">
              <a:spcBef>
                <a:spcPts val="0"/>
              </a:spcBef>
              <a:spcAft>
                <a:spcPts val="0"/>
              </a:spcAft>
              <a:buNone/>
            </a:pPr>
            <a:r>
              <a:rPr lang="es"/>
              <a:t>Para realizar operaciones relacionadas con el estado hemos optado por usar el patrón estado en Actividad y Tarea. El estado realiza aquellas operaciones dependientes del estado de dicho Objeto, por ello lo contiene. Las actividades planificadas se pueden modificar y borrar. Por defecto la superclase define la operación que no hace nada y planificada hace @override en los métodos que mandan borrar o modificar. Usamos el polimorfismo para evitar abusar de las condiciones.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PATRÓN CONTROLADOR</a:t>
            </a:r>
            <a:endParaRPr/>
          </a:p>
          <a:p>
            <a:pPr indent="0" lvl="0" marL="0" rtl="0" algn="l">
              <a:spcBef>
                <a:spcPts val="0"/>
              </a:spcBef>
              <a:spcAft>
                <a:spcPts val="0"/>
              </a:spcAft>
              <a:buNone/>
            </a:pPr>
            <a:r>
              <a:rPr lang="es"/>
              <a:t>Durante este ciclo la clase controladora la clase controladora es PersonalDeCoordinacion, por ello contiene atributos de tipo Object, ya que en la vista no se pueden usar clases del modelo. No obstante cuando realiza llamadas dentro de la clase los atributos hacen cast a Clases del modelo. Es la única clase que puede aparecer en la vista del modelo. Por ello en nuestro proyecto se ha llamado a la variable que la contiene “modelo”</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s">
                <a:solidFill>
                  <a:schemeClr val="dk1"/>
                </a:solidFill>
              </a:rPr>
              <a:t>PATRÓN SINGLETON</a:t>
            </a:r>
            <a:endParaRPr/>
          </a:p>
          <a:p>
            <a:pPr indent="0" lvl="0" marL="0" rtl="0" algn="l">
              <a:spcBef>
                <a:spcPts val="0"/>
              </a:spcBef>
              <a:spcAft>
                <a:spcPts val="0"/>
              </a:spcAft>
              <a:buNone/>
            </a:pPr>
            <a:r>
              <a:rPr lang="es"/>
              <a:t>Igualmente como por el motivo de no usar clases del modelo en la vista, se ha creado una clase Detalles para cada objeto consultado, en el paquete data, que tienen atributos en public de tipos del sistema Java (Object, String y Date). Así se evita la modificación de los campos del modelo de una forma indevida</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1b5ad459ac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1b5ad459ac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s"/>
              <a:t>Elimina la tarea única y exclusivamente cuando la activdad en cuestión esta planificada</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1b5ad459ac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1b5ad459ac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eliminarTarea elimina la tarea seleccionada solo si esta Planificada.</a:t>
            </a:r>
            <a:endParaRPr/>
          </a:p>
          <a:p>
            <a:pPr indent="0" lvl="0" marL="0" rtl="0" algn="l">
              <a:spcBef>
                <a:spcPts val="0"/>
              </a:spcBef>
              <a:spcAft>
                <a:spcPts val="0"/>
              </a:spcAft>
              <a:buNone/>
            </a:pPr>
            <a:r>
              <a:rPr lang="es"/>
              <a:t>En vista solo le tienes que pasar el object de la tarea a partir de su indíce en la actividad.</a:t>
            </a:r>
            <a:endParaRPr/>
          </a:p>
          <a:p>
            <a:pPr indent="0" lvl="0" marL="0" rtl="0" algn="l">
              <a:spcBef>
                <a:spcPts val="0"/>
              </a:spcBef>
              <a:spcAft>
                <a:spcPts val="0"/>
              </a:spcAft>
              <a:buNone/>
            </a:pPr>
            <a:r>
              <a:rPr lang="es"/>
              <a:t>La precondición se comprueba si hay algo seleccionado.</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1b5ad459ac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1b5ad459ac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Santi –</a:t>
            </a:r>
            <a:endParaRPr/>
          </a:p>
          <a:p>
            <a:pPr indent="0" lvl="0" marL="0" rtl="0" algn="l">
              <a:spcBef>
                <a:spcPts val="0"/>
              </a:spcBef>
              <a:spcAft>
                <a:spcPts val="0"/>
              </a:spcAft>
              <a:buNone/>
            </a:pPr>
            <a:r>
              <a:rPr lang="es"/>
              <a:t>Cambia el estado de una Actividad Planificada a EnCurso para que no pueda ser modificada, ni eliminada.</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1b5ad459a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1b5ad459a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Santi –</a:t>
            </a:r>
            <a:endParaRPr/>
          </a:p>
          <a:p>
            <a:pPr indent="0" lvl="0" marL="0" rtl="0" algn="l">
              <a:spcBef>
                <a:spcPts val="0"/>
              </a:spcBef>
              <a:spcAft>
                <a:spcPts val="0"/>
              </a:spcAft>
              <a:buNone/>
            </a:pPr>
            <a:r>
              <a:rPr lang="es"/>
              <a:t>Cuando la actividad esta Planificada, sobreescribe el atributo estado con el método setEstado por la EnCurso.</a:t>
            </a:r>
            <a:endParaRPr/>
          </a:p>
          <a:p>
            <a:pPr indent="0" lvl="0" marL="0" rtl="0" algn="l">
              <a:spcBef>
                <a:spcPts val="0"/>
              </a:spcBef>
              <a:spcAft>
                <a:spcPts val="0"/>
              </a:spcAft>
              <a:buNone/>
            </a:pPr>
            <a:r>
              <a:rPr lang="es"/>
              <a:t>En otro caso no hace nada.</a:t>
            </a:r>
            <a:endParaRPr/>
          </a:p>
          <a:p>
            <a:pPr indent="0" lvl="0" marL="0" rtl="0" algn="l">
              <a:spcBef>
                <a:spcPts val="0"/>
              </a:spcBef>
              <a:spcAft>
                <a:spcPts val="0"/>
              </a:spcAft>
              <a:buNone/>
            </a:pPr>
            <a:r>
              <a:rPr lang="es"/>
              <a:t>El nuevo estado tiene como atributo la misma actividad que el anterior</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1b5ad459ac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1b5ad459ac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Santi –</a:t>
            </a:r>
            <a:endParaRPr/>
          </a:p>
          <a:p>
            <a:pPr indent="0" lvl="0" marL="0" rtl="0" algn="l">
              <a:spcBef>
                <a:spcPts val="0"/>
              </a:spcBef>
              <a:spcAft>
                <a:spcPts val="0"/>
              </a:spcAft>
              <a:buNone/>
            </a:pPr>
            <a:r>
              <a:rPr lang="es"/>
              <a:t>Elimina la actividad seleccionada si esta esta Planificada de todo el sistema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1b5ad459ac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1b5ad459a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Santi –</a:t>
            </a:r>
            <a:endParaRPr/>
          </a:p>
          <a:p>
            <a:pPr indent="0" lvl="0" marL="0" rtl="0" algn="l">
              <a:spcBef>
                <a:spcPts val="0"/>
              </a:spcBef>
              <a:spcAft>
                <a:spcPts val="0"/>
              </a:spcAft>
              <a:buNone/>
            </a:pPr>
            <a:r>
              <a:rPr lang="es"/>
              <a:t>Esto incluye todas las tareas y todas las referencias a ellas que están en los personalesDeProyecto.</a:t>
            </a:r>
            <a:endParaRPr/>
          </a:p>
          <a:p>
            <a:pPr indent="0" lvl="0" marL="0" rtl="0" algn="l">
              <a:spcBef>
                <a:spcPts val="0"/>
              </a:spcBef>
              <a:spcAft>
                <a:spcPts val="0"/>
              </a:spcAft>
              <a:buNone/>
            </a:pPr>
            <a:r>
              <a:rPr lang="es"/>
              <a:t>Para realizar o no la eliminación también se ha usado el patrón estado como en los anteriores.</a:t>
            </a:r>
            <a:endParaRPr/>
          </a:p>
          <a:p>
            <a:pPr indent="0" lvl="0" marL="0" rtl="0" algn="l">
              <a:spcBef>
                <a:spcPts val="0"/>
              </a:spcBef>
              <a:spcAft>
                <a:spcPts val="0"/>
              </a:spcAft>
              <a:buNone/>
            </a:pPr>
            <a:r>
              <a:rPr lang="es"/>
              <a:t>En caso de realizarse la eliminación devuelve true y elimina la actividad del gestor y so</a:t>
            </a:r>
            <a:r>
              <a:rPr lang="es"/>
              <a:t>breescribe actividadAct  de PersonalDeCoordianción por null.</a:t>
            </a:r>
            <a:endParaRPr/>
          </a:p>
          <a:p>
            <a:pPr indent="0" lvl="0" marL="0" rtl="0" algn="l">
              <a:spcBef>
                <a:spcPts val="0"/>
              </a:spcBef>
              <a:spcAft>
                <a:spcPts val="0"/>
              </a:spcAft>
              <a:buNone/>
            </a:pPr>
            <a:r>
              <a:rPr lang="es"/>
              <a:t>Lo del retorno es porque no tienen navegabilidad hacía esas clases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1b5ad459ac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1b5ad459ac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Santi –</a:t>
            </a:r>
            <a:endParaRPr/>
          </a:p>
          <a:p>
            <a:pPr indent="0" lvl="0" marL="0" rtl="0" algn="l">
              <a:spcBef>
                <a:spcPts val="0"/>
              </a:spcBef>
              <a:spcAft>
                <a:spcPts val="0"/>
              </a:spcAft>
              <a:buNone/>
            </a:pPr>
            <a:r>
              <a:rPr lang="es"/>
              <a:t>Modifica la actividad seleccionada con los atributos de la interfaz</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1b5ad459ac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1b5ad459ac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Santi –</a:t>
            </a:r>
            <a:endParaRPr/>
          </a:p>
          <a:p>
            <a:pPr indent="0" lvl="0" marL="0" rtl="0" algn="l">
              <a:spcBef>
                <a:spcPts val="0"/>
              </a:spcBef>
              <a:spcAft>
                <a:spcPts val="0"/>
              </a:spcAft>
              <a:buNone/>
            </a:pPr>
            <a:r>
              <a:rPr lang="es"/>
              <a:t>modificarActivdidad llama al estado que llama a la actividad modificarActividadPlanificada y ahí si que realiza los cambios cuando esta Planificada.</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1b5ad459ac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1b5ad459ac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Santi –</a:t>
            </a:r>
            <a:endParaRPr/>
          </a:p>
          <a:p>
            <a:pPr indent="0" lvl="0" marL="0" rtl="0" algn="l">
              <a:spcBef>
                <a:spcPts val="0"/>
              </a:spcBef>
              <a:spcAft>
                <a:spcPts val="0"/>
              </a:spcAft>
              <a:buNone/>
            </a:pPr>
            <a:r>
              <a:rPr lang="es"/>
              <a:t>Aquí se ve como recoge los parámetros de la interfaz.</a:t>
            </a:r>
            <a:endParaRPr/>
          </a:p>
          <a:p>
            <a:pPr indent="0" lvl="0" marL="0" rtl="0" algn="l">
              <a:spcBef>
                <a:spcPts val="0"/>
              </a:spcBef>
              <a:spcAft>
                <a:spcPts val="0"/>
              </a:spcAft>
              <a:buNone/>
            </a:pPr>
            <a:r>
              <a:rPr lang="es"/>
              <a:t>Si la actividad no es Planificada no hace literalmente nada.</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267d2f0b46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267d2f0b46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Santi –</a:t>
            </a:r>
            <a:endParaRPr/>
          </a:p>
          <a:p>
            <a:pPr indent="0" lvl="0" marL="0" rtl="0" algn="l">
              <a:spcBef>
                <a:spcPts val="0"/>
              </a:spcBef>
              <a:spcAft>
                <a:spcPts val="0"/>
              </a:spcAft>
              <a:buNone/>
            </a:pPr>
            <a:r>
              <a:rPr lang="es"/>
              <a:t>FIN</a:t>
            </a:r>
            <a:endParaRPr/>
          </a:p>
          <a:p>
            <a:pPr indent="0" lvl="0" marL="0" rtl="0" algn="l">
              <a:spcBef>
                <a:spcPts val="0"/>
              </a:spcBef>
              <a:spcAft>
                <a:spcPts val="0"/>
              </a:spcAft>
              <a:buNone/>
            </a:pPr>
            <a:r>
              <a:rPr lang="es"/>
              <a:t>Dudas?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5a4a488f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5a4a488f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b464d74d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b464d74d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b464d74d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b464d74d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b464d74d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1b464d74d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Intro: Al diseñar el DCD hay que tener en cuenta las OPERACIONES DEL SISTEMA de los DIOS y los patrones de diseño.</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b464d74d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b464d74d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Intro: Al diseñar el DCD hay que tener en cuenta las OPERACIONES DEL SISTEMA de los DIOS y los patrones de diseño.</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b464d74d6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b464d74d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Intro: Al diseñar el DCD hay que tener en cuenta las OPERACIONES DEL SISTEMA de los DIOS y los patrones de diseño.</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0000"/>
              <a:buFont typeface="Lato"/>
              <a:buNone/>
              <a:defRPr sz="10000">
                <a:latin typeface="Lato"/>
                <a:ea typeface="Lato"/>
                <a:cs typeface="Lato"/>
                <a:sym typeface="Lato"/>
              </a:defRPr>
            </a:lvl1pPr>
            <a:lvl2pPr lvl="1" rtl="0" algn="ctr">
              <a:spcBef>
                <a:spcPts val="0"/>
              </a:spcBef>
              <a:spcAft>
                <a:spcPts val="0"/>
              </a:spcAft>
              <a:buSzPts val="10000"/>
              <a:buFont typeface="Lato"/>
              <a:buNone/>
              <a:defRPr sz="10000">
                <a:latin typeface="Lato"/>
                <a:ea typeface="Lato"/>
                <a:cs typeface="Lato"/>
                <a:sym typeface="Lato"/>
              </a:defRPr>
            </a:lvl2pPr>
            <a:lvl3pPr lvl="2" rtl="0" algn="ctr">
              <a:spcBef>
                <a:spcPts val="0"/>
              </a:spcBef>
              <a:spcAft>
                <a:spcPts val="0"/>
              </a:spcAft>
              <a:buSzPts val="10000"/>
              <a:buFont typeface="Lato"/>
              <a:buNone/>
              <a:defRPr sz="10000">
                <a:latin typeface="Lato"/>
                <a:ea typeface="Lato"/>
                <a:cs typeface="Lato"/>
                <a:sym typeface="Lato"/>
              </a:defRPr>
            </a:lvl3pPr>
            <a:lvl4pPr lvl="3" rtl="0" algn="ctr">
              <a:spcBef>
                <a:spcPts val="0"/>
              </a:spcBef>
              <a:spcAft>
                <a:spcPts val="0"/>
              </a:spcAft>
              <a:buSzPts val="10000"/>
              <a:buFont typeface="Lato"/>
              <a:buNone/>
              <a:defRPr sz="10000">
                <a:latin typeface="Lato"/>
                <a:ea typeface="Lato"/>
                <a:cs typeface="Lato"/>
                <a:sym typeface="Lato"/>
              </a:defRPr>
            </a:lvl4pPr>
            <a:lvl5pPr lvl="4" rtl="0" algn="ctr">
              <a:spcBef>
                <a:spcPts val="0"/>
              </a:spcBef>
              <a:spcAft>
                <a:spcPts val="0"/>
              </a:spcAft>
              <a:buSzPts val="10000"/>
              <a:buFont typeface="Lato"/>
              <a:buNone/>
              <a:defRPr sz="10000">
                <a:latin typeface="Lato"/>
                <a:ea typeface="Lato"/>
                <a:cs typeface="Lato"/>
                <a:sym typeface="Lato"/>
              </a:defRPr>
            </a:lvl5pPr>
            <a:lvl6pPr lvl="5" rtl="0" algn="ctr">
              <a:spcBef>
                <a:spcPts val="0"/>
              </a:spcBef>
              <a:spcAft>
                <a:spcPts val="0"/>
              </a:spcAft>
              <a:buSzPts val="10000"/>
              <a:buFont typeface="Lato"/>
              <a:buNone/>
              <a:defRPr sz="10000">
                <a:latin typeface="Lato"/>
                <a:ea typeface="Lato"/>
                <a:cs typeface="Lato"/>
                <a:sym typeface="Lato"/>
              </a:defRPr>
            </a:lvl6pPr>
            <a:lvl7pPr lvl="6" rtl="0" algn="ctr">
              <a:spcBef>
                <a:spcPts val="0"/>
              </a:spcBef>
              <a:spcAft>
                <a:spcPts val="0"/>
              </a:spcAft>
              <a:buSzPts val="10000"/>
              <a:buFont typeface="Lato"/>
              <a:buNone/>
              <a:defRPr sz="10000">
                <a:latin typeface="Lato"/>
                <a:ea typeface="Lato"/>
                <a:cs typeface="Lato"/>
                <a:sym typeface="Lato"/>
              </a:defRPr>
            </a:lvl7pPr>
            <a:lvl8pPr lvl="7" rtl="0" algn="ctr">
              <a:spcBef>
                <a:spcPts val="0"/>
              </a:spcBef>
              <a:spcAft>
                <a:spcPts val="0"/>
              </a:spcAft>
              <a:buSzPts val="10000"/>
              <a:buFont typeface="Lato"/>
              <a:buNone/>
              <a:defRPr sz="10000">
                <a:latin typeface="Lato"/>
                <a:ea typeface="Lato"/>
                <a:cs typeface="Lato"/>
                <a:sym typeface="Lato"/>
              </a:defRPr>
            </a:lvl8pPr>
            <a:lvl9pPr lvl="8" rtl="0"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6.png"/><Relationship Id="rId5"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22.png"/><Relationship Id="rId5" Type="http://schemas.openxmlformats.org/officeDocument/2006/relationships/image" Target="../media/image20.png"/><Relationship Id="rId6"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36.png"/><Relationship Id="rId5"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0.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9.png"/><Relationship Id="rId4" Type="http://schemas.openxmlformats.org/officeDocument/2006/relationships/image" Target="../media/image33.png"/><Relationship Id="rId5" Type="http://schemas.openxmlformats.org/officeDocument/2006/relationships/image" Target="../media/image31.png"/><Relationship Id="rId6" Type="http://schemas.openxmlformats.org/officeDocument/2006/relationships/image" Target="../media/image25.png"/><Relationship Id="rId7"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5.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2.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5.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5.png"/><Relationship Id="rId4" Type="http://schemas.openxmlformats.org/officeDocument/2006/relationships/image" Target="../media/image38.png"/><Relationship Id="rId5" Type="http://schemas.openxmlformats.org/officeDocument/2006/relationships/image" Target="../media/image44.png"/><Relationship Id="rId6" Type="http://schemas.openxmlformats.org/officeDocument/2006/relationships/image" Target="../media/image42.png"/><Relationship Id="rId7" Type="http://schemas.openxmlformats.org/officeDocument/2006/relationships/image" Target="../media/image39.png"/><Relationship Id="rId8" Type="http://schemas.openxmlformats.org/officeDocument/2006/relationships/image" Target="../media/image4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 Id="rId4" Type="http://schemas.openxmlformats.org/officeDocument/2006/relationships/image" Target="../media/image49.png"/><Relationship Id="rId5" Type="http://schemas.openxmlformats.org/officeDocument/2006/relationships/image" Target="../media/image43.png"/><Relationship Id="rId6" Type="http://schemas.openxmlformats.org/officeDocument/2006/relationships/image" Target="../media/image4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5.png"/><Relationship Id="rId4" Type="http://schemas.openxmlformats.org/officeDocument/2006/relationships/image" Target="../media/image40.png"/><Relationship Id="rId5" Type="http://schemas.openxmlformats.org/officeDocument/2006/relationships/image" Target="../media/image4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0.png"/><Relationship Id="rId4" Type="http://schemas.openxmlformats.org/officeDocument/2006/relationships/image" Target="../media/image48.png"/><Relationship Id="rId5" Type="http://schemas.openxmlformats.org/officeDocument/2006/relationships/image" Target="../media/image4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1.png"/><Relationship Id="rId4" Type="http://schemas.openxmlformats.org/officeDocument/2006/relationships/image" Target="../media/image53.png"/><Relationship Id="rId5" Type="http://schemas.openxmlformats.org/officeDocument/2006/relationships/image" Target="../media/image57.png"/><Relationship Id="rId6" Type="http://schemas.openxmlformats.org/officeDocument/2006/relationships/image" Target="../media/image5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54.png"/><Relationship Id="rId4" Type="http://schemas.openxmlformats.org/officeDocument/2006/relationships/image" Target="../media/image58.png"/><Relationship Id="rId5" Type="http://schemas.openxmlformats.org/officeDocument/2006/relationships/image" Target="../media/image67.png"/><Relationship Id="rId6" Type="http://schemas.openxmlformats.org/officeDocument/2006/relationships/image" Target="../media/image60.png"/><Relationship Id="rId7" Type="http://schemas.openxmlformats.org/officeDocument/2006/relationships/image" Target="../media/image56.png"/><Relationship Id="rId8" Type="http://schemas.openxmlformats.org/officeDocument/2006/relationships/image" Target="../media/image6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64.png"/><Relationship Id="rId4" Type="http://schemas.openxmlformats.org/officeDocument/2006/relationships/image" Target="../media/image61.png"/><Relationship Id="rId5" Type="http://schemas.openxmlformats.org/officeDocument/2006/relationships/image" Target="../media/image5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6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66.png"/><Relationship Id="rId4" Type="http://schemas.openxmlformats.org/officeDocument/2006/relationships/image" Target="../media/image6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195925"/>
            <a:ext cx="2951400" cy="2015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s"/>
              <a:t>Defensa del MPV</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s"/>
              <a:t>Gestor Girls4STEM </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 </a:t>
            </a:r>
            <a:r>
              <a:rPr lang="es"/>
              <a:t>Empresa 9 -</a:t>
            </a:r>
            <a:endParaRPr/>
          </a:p>
        </p:txBody>
      </p:sp>
      <p:cxnSp>
        <p:nvCxnSpPr>
          <p:cNvPr id="61" name="Google Shape;61;p13"/>
          <p:cNvCxnSpPr>
            <a:stCxn id="59" idx="1"/>
            <a:endCxn id="59" idx="3"/>
          </p:cNvCxnSpPr>
          <p:nvPr/>
        </p:nvCxnSpPr>
        <p:spPr>
          <a:xfrm>
            <a:off x="3096250" y="2203775"/>
            <a:ext cx="2951400" cy="0"/>
          </a:xfrm>
          <a:prstGeom prst="straightConnector1">
            <a:avLst/>
          </a:prstGeom>
          <a:noFill/>
          <a:ln cap="flat" cmpd="sng" w="9525">
            <a:solidFill>
              <a:schemeClr val="lt1"/>
            </a:solidFill>
            <a:prstDash val="solid"/>
            <a:round/>
            <a:headEnd len="med" w="med" type="none"/>
            <a:tailEnd len="med" w="med" type="none"/>
          </a:ln>
        </p:spPr>
      </p:cxnSp>
      <p:pic>
        <p:nvPicPr>
          <p:cNvPr id="62" name="Google Shape;62;p13"/>
          <p:cNvPicPr preferRelativeResize="0"/>
          <p:nvPr/>
        </p:nvPicPr>
        <p:blipFill>
          <a:blip r:embed="rId3">
            <a:alphaModFix/>
          </a:blip>
          <a:stretch>
            <a:fillRect/>
          </a:stretch>
        </p:blipFill>
        <p:spPr>
          <a:xfrm>
            <a:off x="1116392" y="1728250"/>
            <a:ext cx="1249158" cy="1483375"/>
          </a:xfrm>
          <a:prstGeom prst="rect">
            <a:avLst/>
          </a:prstGeom>
          <a:noFill/>
          <a:ln>
            <a:noFill/>
          </a:ln>
        </p:spPr>
      </p:pic>
      <p:pic>
        <p:nvPicPr>
          <p:cNvPr id="63" name="Google Shape;63;p13"/>
          <p:cNvPicPr preferRelativeResize="0"/>
          <p:nvPr/>
        </p:nvPicPr>
        <p:blipFill>
          <a:blip r:embed="rId4">
            <a:alphaModFix/>
          </a:blip>
          <a:stretch>
            <a:fillRect/>
          </a:stretch>
        </p:blipFill>
        <p:spPr>
          <a:xfrm>
            <a:off x="6410375" y="1793223"/>
            <a:ext cx="2149250" cy="141839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435300" y="225850"/>
            <a:ext cx="82734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500"/>
              <a:t>2.- Diagrama de Clases De Diseño (DCD)</a:t>
            </a:r>
            <a:endParaRPr sz="2500"/>
          </a:p>
        </p:txBody>
      </p:sp>
      <p:sp>
        <p:nvSpPr>
          <p:cNvPr id="146" name="Google Shape;146;p22"/>
          <p:cNvSpPr txBox="1"/>
          <p:nvPr>
            <p:ph idx="1" type="body"/>
          </p:nvPr>
        </p:nvSpPr>
        <p:spPr>
          <a:xfrm>
            <a:off x="539600" y="863550"/>
            <a:ext cx="7905600" cy="17541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i="1" lang="es" sz="1917" u="sng">
                <a:solidFill>
                  <a:srgbClr val="9900FF"/>
                </a:solidFill>
              </a:rPr>
              <a:t>Patrón Estado/Estrategia</a:t>
            </a:r>
            <a:endParaRPr b="1" i="1" sz="1917" u="sng">
              <a:solidFill>
                <a:srgbClr val="9900FF"/>
              </a:solidFill>
            </a:endParaRPr>
          </a:p>
          <a:p>
            <a:pPr indent="0" lvl="0" marL="0" rtl="0" algn="l">
              <a:spcBef>
                <a:spcPts val="1200"/>
              </a:spcBef>
              <a:spcAft>
                <a:spcPts val="0"/>
              </a:spcAft>
              <a:buNone/>
            </a:pPr>
            <a:r>
              <a:rPr lang="es"/>
              <a:t>Para el </a:t>
            </a:r>
            <a:r>
              <a:rPr b="1" lang="es"/>
              <a:t>polimorfismo</a:t>
            </a:r>
            <a:r>
              <a:rPr lang="es"/>
              <a:t> por defecto hemos puesto que los métodos no hagan nada.</a:t>
            </a:r>
            <a:endParaRPr/>
          </a:p>
          <a:p>
            <a:pPr indent="0" lvl="0" marL="0" rtl="0" algn="l">
              <a:spcBef>
                <a:spcPts val="1200"/>
              </a:spcBef>
              <a:spcAft>
                <a:spcPts val="0"/>
              </a:spcAft>
              <a:buNone/>
            </a:pPr>
            <a:r>
              <a:rPr lang="es"/>
              <a:t>Pero hay casos como en el eliminar de </a:t>
            </a:r>
            <a:r>
              <a:rPr b="1" lang="es"/>
              <a:t>PlanificadaActividad </a:t>
            </a:r>
            <a:r>
              <a:rPr lang="es"/>
              <a:t>que sobreescriben el método heredado haciendo otra serie de operaciones. </a:t>
            </a:r>
            <a:endParaRPr/>
          </a:p>
          <a:p>
            <a:pPr indent="0" lvl="0" marL="0" rtl="0" algn="l">
              <a:spcBef>
                <a:spcPts val="1200"/>
              </a:spcBef>
              <a:spcAft>
                <a:spcPts val="1200"/>
              </a:spcAft>
              <a:buNone/>
            </a:pPr>
            <a:r>
              <a:rPr i="1" lang="es" u="sng"/>
              <a:t>Por ello el método no aparece en todos los estados</a:t>
            </a:r>
            <a:r>
              <a:rPr lang="es" u="sng"/>
              <a:t>.</a:t>
            </a:r>
            <a:endParaRPr u="sng"/>
          </a:p>
        </p:txBody>
      </p:sp>
      <p:sp>
        <p:nvSpPr>
          <p:cNvPr id="147" name="Google Shape;147;p22"/>
          <p:cNvSpPr txBox="1"/>
          <p:nvPr/>
        </p:nvSpPr>
        <p:spPr>
          <a:xfrm>
            <a:off x="435225" y="4246900"/>
            <a:ext cx="2545800" cy="400200"/>
          </a:xfrm>
          <a:prstGeom prst="rect">
            <a:avLst/>
          </a:prstGeom>
          <a:solidFill>
            <a:schemeClr val="accent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chemeClr val="lt1"/>
                </a:solidFill>
                <a:latin typeface="Lato"/>
                <a:ea typeface="Lato"/>
                <a:cs typeface="Lato"/>
                <a:sym typeface="Lato"/>
              </a:rPr>
              <a:t>EnCursoActividad</a:t>
            </a:r>
            <a:endParaRPr>
              <a:solidFill>
                <a:schemeClr val="lt1"/>
              </a:solidFill>
              <a:latin typeface="Lato"/>
              <a:ea typeface="Lato"/>
              <a:cs typeface="Lato"/>
              <a:sym typeface="Lato"/>
            </a:endParaRPr>
          </a:p>
        </p:txBody>
      </p:sp>
      <p:sp>
        <p:nvSpPr>
          <p:cNvPr id="148" name="Google Shape;148;p22"/>
          <p:cNvSpPr txBox="1"/>
          <p:nvPr/>
        </p:nvSpPr>
        <p:spPr>
          <a:xfrm>
            <a:off x="435225" y="3513163"/>
            <a:ext cx="2545800" cy="400200"/>
          </a:xfrm>
          <a:prstGeom prst="rect">
            <a:avLst/>
          </a:prstGeom>
          <a:solidFill>
            <a:schemeClr val="accent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chemeClr val="lt1"/>
                </a:solidFill>
                <a:latin typeface="Lato"/>
                <a:ea typeface="Lato"/>
                <a:cs typeface="Lato"/>
                <a:sym typeface="Lato"/>
              </a:rPr>
              <a:t>PlanificadaActividad</a:t>
            </a:r>
            <a:endParaRPr>
              <a:solidFill>
                <a:schemeClr val="lt1"/>
              </a:solidFill>
              <a:latin typeface="Lato"/>
              <a:ea typeface="Lato"/>
              <a:cs typeface="Lato"/>
              <a:sym typeface="Lato"/>
            </a:endParaRPr>
          </a:p>
        </p:txBody>
      </p:sp>
      <p:sp>
        <p:nvSpPr>
          <p:cNvPr id="149" name="Google Shape;149;p22"/>
          <p:cNvSpPr txBox="1"/>
          <p:nvPr/>
        </p:nvSpPr>
        <p:spPr>
          <a:xfrm>
            <a:off x="416625" y="2698538"/>
            <a:ext cx="2545800" cy="400200"/>
          </a:xfrm>
          <a:prstGeom prst="rect">
            <a:avLst/>
          </a:prstGeom>
          <a:solidFill>
            <a:schemeClr val="accent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chemeClr val="lt1"/>
                </a:solidFill>
                <a:latin typeface="Lato"/>
                <a:ea typeface="Lato"/>
                <a:cs typeface="Lato"/>
                <a:sym typeface="Lato"/>
              </a:rPr>
              <a:t>EstadoActividad</a:t>
            </a:r>
            <a:endParaRPr>
              <a:solidFill>
                <a:schemeClr val="lt1"/>
              </a:solidFill>
              <a:latin typeface="Lato"/>
              <a:ea typeface="Lato"/>
              <a:cs typeface="Lato"/>
              <a:sym typeface="Lato"/>
            </a:endParaRPr>
          </a:p>
        </p:txBody>
      </p:sp>
      <p:pic>
        <p:nvPicPr>
          <p:cNvPr id="150" name="Google Shape;150;p22"/>
          <p:cNvPicPr preferRelativeResize="0"/>
          <p:nvPr/>
        </p:nvPicPr>
        <p:blipFill>
          <a:blip r:embed="rId3">
            <a:alphaModFix/>
          </a:blip>
          <a:stretch>
            <a:fillRect/>
          </a:stretch>
        </p:blipFill>
        <p:spPr>
          <a:xfrm>
            <a:off x="3176750" y="3337813"/>
            <a:ext cx="2631300" cy="871113"/>
          </a:xfrm>
          <a:prstGeom prst="rect">
            <a:avLst/>
          </a:prstGeom>
          <a:noFill/>
          <a:ln>
            <a:noFill/>
          </a:ln>
        </p:spPr>
      </p:pic>
      <p:pic>
        <p:nvPicPr>
          <p:cNvPr id="151" name="Google Shape;151;p22"/>
          <p:cNvPicPr preferRelativeResize="0"/>
          <p:nvPr/>
        </p:nvPicPr>
        <p:blipFill>
          <a:blip r:embed="rId4">
            <a:alphaModFix/>
          </a:blip>
          <a:stretch>
            <a:fillRect/>
          </a:stretch>
        </p:blipFill>
        <p:spPr>
          <a:xfrm>
            <a:off x="3176750" y="2696738"/>
            <a:ext cx="5191125" cy="561975"/>
          </a:xfrm>
          <a:prstGeom prst="rect">
            <a:avLst/>
          </a:prstGeom>
          <a:noFill/>
          <a:ln>
            <a:noFill/>
          </a:ln>
        </p:spPr>
      </p:pic>
      <p:pic>
        <p:nvPicPr>
          <p:cNvPr id="152" name="Google Shape;152;p22"/>
          <p:cNvPicPr preferRelativeResize="0"/>
          <p:nvPr/>
        </p:nvPicPr>
        <p:blipFill>
          <a:blip r:embed="rId5">
            <a:alphaModFix/>
          </a:blip>
          <a:stretch>
            <a:fillRect/>
          </a:stretch>
        </p:blipFill>
        <p:spPr>
          <a:xfrm>
            <a:off x="3196000" y="4274250"/>
            <a:ext cx="2890403" cy="345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435300" y="225850"/>
            <a:ext cx="82734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500"/>
              <a:t>3.- Caso de Uso: Modificar Actividad</a:t>
            </a:r>
            <a:endParaRPr sz="2500"/>
          </a:p>
        </p:txBody>
      </p:sp>
      <p:pic>
        <p:nvPicPr>
          <p:cNvPr id="158" name="Google Shape;158;p23"/>
          <p:cNvPicPr preferRelativeResize="0"/>
          <p:nvPr/>
        </p:nvPicPr>
        <p:blipFill>
          <a:blip r:embed="rId3">
            <a:alphaModFix/>
          </a:blip>
          <a:stretch>
            <a:fillRect/>
          </a:stretch>
        </p:blipFill>
        <p:spPr>
          <a:xfrm>
            <a:off x="1298650" y="719025"/>
            <a:ext cx="6513725" cy="1295225"/>
          </a:xfrm>
          <a:prstGeom prst="rect">
            <a:avLst/>
          </a:prstGeom>
          <a:noFill/>
          <a:ln>
            <a:noFill/>
          </a:ln>
        </p:spPr>
      </p:pic>
      <p:pic>
        <p:nvPicPr>
          <p:cNvPr id="159" name="Google Shape;159;p23"/>
          <p:cNvPicPr preferRelativeResize="0"/>
          <p:nvPr/>
        </p:nvPicPr>
        <p:blipFill>
          <a:blip r:embed="rId4">
            <a:alphaModFix/>
          </a:blip>
          <a:stretch>
            <a:fillRect/>
          </a:stretch>
        </p:blipFill>
        <p:spPr>
          <a:xfrm>
            <a:off x="714800" y="2089475"/>
            <a:ext cx="3354046" cy="2768501"/>
          </a:xfrm>
          <a:prstGeom prst="rect">
            <a:avLst/>
          </a:prstGeom>
          <a:noFill/>
          <a:ln>
            <a:noFill/>
          </a:ln>
        </p:spPr>
      </p:pic>
      <p:sp>
        <p:nvSpPr>
          <p:cNvPr id="160" name="Google Shape;160;p23"/>
          <p:cNvSpPr/>
          <p:nvPr/>
        </p:nvSpPr>
        <p:spPr>
          <a:xfrm>
            <a:off x="2689350" y="1057350"/>
            <a:ext cx="1789500" cy="957000"/>
          </a:xfrm>
          <a:prstGeom prst="roundRect">
            <a:avLst>
              <a:gd fmla="val 16667" name="adj"/>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txBox="1"/>
          <p:nvPr/>
        </p:nvSpPr>
        <p:spPr>
          <a:xfrm>
            <a:off x="4294775" y="2089475"/>
            <a:ext cx="42846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2"/>
                </a:solidFill>
                <a:latin typeface="Lato"/>
                <a:ea typeface="Lato"/>
                <a:cs typeface="Lato"/>
                <a:sym typeface="Lato"/>
              </a:rPr>
              <a:t>No existe postcondición porque al consultar no modifica nada en el Sistema.</a:t>
            </a:r>
            <a:endParaRPr>
              <a:solidFill>
                <a:schemeClr val="dk2"/>
              </a:solidFill>
              <a:latin typeface="Lato"/>
              <a:ea typeface="Lato"/>
              <a:cs typeface="Lato"/>
              <a:sym typeface="Lato"/>
            </a:endParaRPr>
          </a:p>
        </p:txBody>
      </p:sp>
      <p:pic>
        <p:nvPicPr>
          <p:cNvPr id="162" name="Google Shape;162;p23"/>
          <p:cNvPicPr preferRelativeResize="0"/>
          <p:nvPr/>
        </p:nvPicPr>
        <p:blipFill>
          <a:blip r:embed="rId5">
            <a:alphaModFix/>
          </a:blip>
          <a:stretch>
            <a:fillRect/>
          </a:stretch>
        </p:blipFill>
        <p:spPr>
          <a:xfrm>
            <a:off x="4967746" y="2780300"/>
            <a:ext cx="2748398" cy="2133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idx="1" type="body"/>
          </p:nvPr>
        </p:nvSpPr>
        <p:spPr>
          <a:xfrm>
            <a:off x="311700" y="10995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8" name="Google Shape;168;p24"/>
          <p:cNvPicPr preferRelativeResize="0"/>
          <p:nvPr/>
        </p:nvPicPr>
        <p:blipFill>
          <a:blip r:embed="rId3">
            <a:alphaModFix/>
          </a:blip>
          <a:stretch>
            <a:fillRect/>
          </a:stretch>
        </p:blipFill>
        <p:spPr>
          <a:xfrm>
            <a:off x="888150" y="808625"/>
            <a:ext cx="5341625" cy="4334876"/>
          </a:xfrm>
          <a:prstGeom prst="rect">
            <a:avLst/>
          </a:prstGeom>
          <a:noFill/>
          <a:ln>
            <a:noFill/>
          </a:ln>
        </p:spPr>
      </p:pic>
      <p:sp>
        <p:nvSpPr>
          <p:cNvPr id="169" name="Google Shape;169;p24"/>
          <p:cNvSpPr txBox="1"/>
          <p:nvPr>
            <p:ph type="title"/>
          </p:nvPr>
        </p:nvSpPr>
        <p:spPr>
          <a:xfrm>
            <a:off x="416625" y="2374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 Diagrama de Casos de Uso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435300" y="225850"/>
            <a:ext cx="82734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500"/>
              <a:t>3.- Caso de Uso: Modificar Actividad</a:t>
            </a:r>
            <a:endParaRPr sz="2500"/>
          </a:p>
        </p:txBody>
      </p:sp>
      <p:pic>
        <p:nvPicPr>
          <p:cNvPr id="175" name="Google Shape;175;p25"/>
          <p:cNvPicPr preferRelativeResize="0"/>
          <p:nvPr/>
        </p:nvPicPr>
        <p:blipFill>
          <a:blip r:embed="rId3">
            <a:alphaModFix/>
          </a:blip>
          <a:stretch>
            <a:fillRect/>
          </a:stretch>
        </p:blipFill>
        <p:spPr>
          <a:xfrm>
            <a:off x="1298650" y="719025"/>
            <a:ext cx="5808174" cy="1154925"/>
          </a:xfrm>
          <a:prstGeom prst="rect">
            <a:avLst/>
          </a:prstGeom>
          <a:noFill/>
          <a:ln>
            <a:noFill/>
          </a:ln>
        </p:spPr>
      </p:pic>
      <p:sp>
        <p:nvSpPr>
          <p:cNvPr id="176" name="Google Shape;176;p25"/>
          <p:cNvSpPr/>
          <p:nvPr/>
        </p:nvSpPr>
        <p:spPr>
          <a:xfrm>
            <a:off x="4730900" y="798250"/>
            <a:ext cx="940800" cy="390600"/>
          </a:xfrm>
          <a:prstGeom prst="roundRect">
            <a:avLst>
              <a:gd fmla="val 16667" name="adj"/>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7" name="Google Shape;177;p25"/>
          <p:cNvPicPr preferRelativeResize="0"/>
          <p:nvPr/>
        </p:nvPicPr>
        <p:blipFill>
          <a:blip r:embed="rId4">
            <a:alphaModFix/>
          </a:blip>
          <a:stretch>
            <a:fillRect/>
          </a:stretch>
        </p:blipFill>
        <p:spPr>
          <a:xfrm>
            <a:off x="4730888" y="1985750"/>
            <a:ext cx="1228050" cy="2726326"/>
          </a:xfrm>
          <a:prstGeom prst="rect">
            <a:avLst/>
          </a:prstGeom>
          <a:noFill/>
          <a:ln>
            <a:noFill/>
          </a:ln>
        </p:spPr>
      </p:pic>
      <p:pic>
        <p:nvPicPr>
          <p:cNvPr id="178" name="Google Shape;178;p25"/>
          <p:cNvPicPr preferRelativeResize="0"/>
          <p:nvPr/>
        </p:nvPicPr>
        <p:blipFill>
          <a:blip r:embed="rId5">
            <a:alphaModFix/>
          </a:blip>
          <a:stretch>
            <a:fillRect/>
          </a:stretch>
        </p:blipFill>
        <p:spPr>
          <a:xfrm>
            <a:off x="6284475" y="2141300"/>
            <a:ext cx="1828800" cy="390525"/>
          </a:xfrm>
          <a:prstGeom prst="rect">
            <a:avLst/>
          </a:prstGeom>
          <a:noFill/>
          <a:ln>
            <a:noFill/>
          </a:ln>
        </p:spPr>
      </p:pic>
      <p:sp>
        <p:nvSpPr>
          <p:cNvPr id="179" name="Google Shape;179;p25"/>
          <p:cNvSpPr txBox="1"/>
          <p:nvPr/>
        </p:nvSpPr>
        <p:spPr>
          <a:xfrm>
            <a:off x="6171075" y="2750550"/>
            <a:ext cx="2203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2"/>
                </a:solidFill>
                <a:latin typeface="Lato"/>
                <a:ea typeface="Lato"/>
                <a:cs typeface="Lato"/>
                <a:sym typeface="Lato"/>
              </a:rPr>
              <a:t>La acción no tiene flujos alternativos porque siempre se va a crear</a:t>
            </a:r>
            <a:endParaRPr>
              <a:solidFill>
                <a:schemeClr val="dk2"/>
              </a:solidFill>
              <a:latin typeface="Lato"/>
              <a:ea typeface="Lato"/>
              <a:cs typeface="Lato"/>
              <a:sym typeface="Lato"/>
            </a:endParaRPr>
          </a:p>
          <a:p>
            <a:pPr indent="0" lvl="0" marL="0" rtl="0" algn="l">
              <a:spcBef>
                <a:spcPts val="0"/>
              </a:spcBef>
              <a:spcAft>
                <a:spcPts val="0"/>
              </a:spcAft>
              <a:buNone/>
            </a:pPr>
            <a:r>
              <a:t/>
            </a:r>
            <a:endParaRPr>
              <a:solidFill>
                <a:schemeClr val="dk2"/>
              </a:solidFill>
              <a:latin typeface="Lato"/>
              <a:ea typeface="Lato"/>
              <a:cs typeface="Lato"/>
              <a:sym typeface="Lato"/>
            </a:endParaRPr>
          </a:p>
          <a:p>
            <a:pPr indent="0" lvl="0" marL="0" rtl="0" algn="l">
              <a:spcBef>
                <a:spcPts val="0"/>
              </a:spcBef>
              <a:spcAft>
                <a:spcPts val="0"/>
              </a:spcAft>
              <a:buNone/>
            </a:pPr>
            <a:r>
              <a:rPr lang="es">
                <a:solidFill>
                  <a:schemeClr val="dk2"/>
                </a:solidFill>
                <a:latin typeface="Lato"/>
                <a:ea typeface="Lato"/>
                <a:cs typeface="Lato"/>
                <a:sym typeface="Lato"/>
              </a:rPr>
              <a:t>Como postcondición se crea la nueva actividad</a:t>
            </a:r>
            <a:endParaRPr>
              <a:solidFill>
                <a:schemeClr val="dk2"/>
              </a:solidFill>
              <a:latin typeface="Lato"/>
              <a:ea typeface="Lato"/>
              <a:cs typeface="Lato"/>
              <a:sym typeface="Lato"/>
            </a:endParaRPr>
          </a:p>
        </p:txBody>
      </p:sp>
      <p:pic>
        <p:nvPicPr>
          <p:cNvPr id="180" name="Google Shape;180;p25"/>
          <p:cNvPicPr preferRelativeResize="0"/>
          <p:nvPr/>
        </p:nvPicPr>
        <p:blipFill>
          <a:blip r:embed="rId6">
            <a:alphaModFix/>
          </a:blip>
          <a:stretch>
            <a:fillRect/>
          </a:stretch>
        </p:blipFill>
        <p:spPr>
          <a:xfrm>
            <a:off x="304800" y="2053800"/>
            <a:ext cx="4213949" cy="25902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435300" y="225850"/>
            <a:ext cx="82734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500"/>
              <a:t>3.- Caso de Uso: Modificar Actividad</a:t>
            </a:r>
            <a:endParaRPr sz="2500"/>
          </a:p>
        </p:txBody>
      </p:sp>
      <p:pic>
        <p:nvPicPr>
          <p:cNvPr id="186" name="Google Shape;186;p26"/>
          <p:cNvPicPr preferRelativeResize="0"/>
          <p:nvPr/>
        </p:nvPicPr>
        <p:blipFill>
          <a:blip r:embed="rId3">
            <a:alphaModFix/>
          </a:blip>
          <a:stretch>
            <a:fillRect/>
          </a:stretch>
        </p:blipFill>
        <p:spPr>
          <a:xfrm>
            <a:off x="1298650" y="719025"/>
            <a:ext cx="5808174" cy="1154925"/>
          </a:xfrm>
          <a:prstGeom prst="rect">
            <a:avLst/>
          </a:prstGeom>
          <a:noFill/>
          <a:ln>
            <a:noFill/>
          </a:ln>
        </p:spPr>
      </p:pic>
      <p:sp>
        <p:nvSpPr>
          <p:cNvPr id="187" name="Google Shape;187;p26"/>
          <p:cNvSpPr/>
          <p:nvPr/>
        </p:nvSpPr>
        <p:spPr>
          <a:xfrm>
            <a:off x="6227400" y="1483350"/>
            <a:ext cx="940800" cy="390600"/>
          </a:xfrm>
          <a:prstGeom prst="roundRect">
            <a:avLst>
              <a:gd fmla="val 16667" name="adj"/>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8" name="Google Shape;188;p26"/>
          <p:cNvPicPr preferRelativeResize="0"/>
          <p:nvPr/>
        </p:nvPicPr>
        <p:blipFill>
          <a:blip r:embed="rId4">
            <a:alphaModFix/>
          </a:blip>
          <a:stretch>
            <a:fillRect/>
          </a:stretch>
        </p:blipFill>
        <p:spPr>
          <a:xfrm>
            <a:off x="475325" y="2055575"/>
            <a:ext cx="3023051" cy="1154925"/>
          </a:xfrm>
          <a:prstGeom prst="rect">
            <a:avLst/>
          </a:prstGeom>
          <a:noFill/>
          <a:ln>
            <a:noFill/>
          </a:ln>
        </p:spPr>
      </p:pic>
      <p:pic>
        <p:nvPicPr>
          <p:cNvPr id="189" name="Google Shape;189;p26"/>
          <p:cNvPicPr preferRelativeResize="0"/>
          <p:nvPr/>
        </p:nvPicPr>
        <p:blipFill>
          <a:blip r:embed="rId5">
            <a:alphaModFix/>
          </a:blip>
          <a:stretch>
            <a:fillRect/>
          </a:stretch>
        </p:blipFill>
        <p:spPr>
          <a:xfrm>
            <a:off x="4018750" y="1970000"/>
            <a:ext cx="3821151" cy="2580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435300" y="225850"/>
            <a:ext cx="82734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500"/>
              <a:t>3.- Caso de Uso: Modificar Actividad</a:t>
            </a:r>
            <a:endParaRPr sz="2500"/>
          </a:p>
        </p:txBody>
      </p:sp>
      <p:pic>
        <p:nvPicPr>
          <p:cNvPr id="195" name="Google Shape;195;p27"/>
          <p:cNvPicPr preferRelativeResize="0"/>
          <p:nvPr/>
        </p:nvPicPr>
        <p:blipFill>
          <a:blip r:embed="rId3">
            <a:alphaModFix/>
          </a:blip>
          <a:stretch>
            <a:fillRect/>
          </a:stretch>
        </p:blipFill>
        <p:spPr>
          <a:xfrm>
            <a:off x="1298650" y="719025"/>
            <a:ext cx="5808174" cy="1154925"/>
          </a:xfrm>
          <a:prstGeom prst="rect">
            <a:avLst/>
          </a:prstGeom>
          <a:noFill/>
          <a:ln>
            <a:noFill/>
          </a:ln>
        </p:spPr>
      </p:pic>
      <p:sp>
        <p:nvSpPr>
          <p:cNvPr id="196" name="Google Shape;196;p27"/>
          <p:cNvSpPr/>
          <p:nvPr/>
        </p:nvSpPr>
        <p:spPr>
          <a:xfrm>
            <a:off x="4734475" y="1299275"/>
            <a:ext cx="807900" cy="311400"/>
          </a:xfrm>
          <a:prstGeom prst="roundRect">
            <a:avLst>
              <a:gd fmla="val 16667" name="adj"/>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7"/>
          <p:cNvSpPr txBox="1"/>
          <p:nvPr/>
        </p:nvSpPr>
        <p:spPr>
          <a:xfrm>
            <a:off x="5293850" y="2736425"/>
            <a:ext cx="3149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2"/>
                </a:solidFill>
                <a:latin typeface="Lato"/>
                <a:ea typeface="Lato"/>
                <a:cs typeface="Lato"/>
                <a:sym typeface="Lato"/>
              </a:rPr>
              <a:t>Se comporta de forma muy  similar a </a:t>
            </a:r>
            <a:r>
              <a:rPr b="1" lang="es">
                <a:solidFill>
                  <a:schemeClr val="dk2"/>
                </a:solidFill>
                <a:latin typeface="Lato"/>
                <a:ea typeface="Lato"/>
                <a:cs typeface="Lato"/>
                <a:sym typeface="Lato"/>
              </a:rPr>
              <a:t>Alta Nueva actividad</a:t>
            </a:r>
            <a:r>
              <a:rPr lang="es">
                <a:solidFill>
                  <a:schemeClr val="dk2"/>
                </a:solidFill>
                <a:latin typeface="Lato"/>
                <a:ea typeface="Lato"/>
                <a:cs typeface="Lato"/>
                <a:sym typeface="Lato"/>
              </a:rPr>
              <a:t>. </a:t>
            </a:r>
            <a:r>
              <a:rPr i="1" lang="es">
                <a:solidFill>
                  <a:schemeClr val="dk2"/>
                </a:solidFill>
                <a:latin typeface="Lato"/>
                <a:ea typeface="Lato"/>
                <a:cs typeface="Lato"/>
                <a:sym typeface="Lato"/>
              </a:rPr>
              <a:t>A nivel de interacción usuario-sistema, pese a que su implementación es muy diferente</a:t>
            </a:r>
            <a:endParaRPr i="1">
              <a:solidFill>
                <a:schemeClr val="dk2"/>
              </a:solidFill>
              <a:latin typeface="Lato"/>
              <a:ea typeface="Lato"/>
              <a:cs typeface="Lato"/>
              <a:sym typeface="Lato"/>
            </a:endParaRPr>
          </a:p>
        </p:txBody>
      </p:sp>
      <p:pic>
        <p:nvPicPr>
          <p:cNvPr id="198" name="Google Shape;198;p27"/>
          <p:cNvPicPr preferRelativeResize="0"/>
          <p:nvPr/>
        </p:nvPicPr>
        <p:blipFill>
          <a:blip r:embed="rId4">
            <a:alphaModFix/>
          </a:blip>
          <a:stretch>
            <a:fillRect/>
          </a:stretch>
        </p:blipFill>
        <p:spPr>
          <a:xfrm>
            <a:off x="626100" y="2195025"/>
            <a:ext cx="3876929" cy="2494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2" name="Shape 202"/>
        <p:cNvGrpSpPr/>
        <p:nvPr/>
      </p:nvGrpSpPr>
      <p:grpSpPr>
        <a:xfrm>
          <a:off x="0" y="0"/>
          <a:ext cx="0" cy="0"/>
          <a:chOff x="0" y="0"/>
          <a:chExt cx="0" cy="0"/>
        </a:xfrm>
      </p:grpSpPr>
      <p:sp>
        <p:nvSpPr>
          <p:cNvPr id="203" name="Google Shape;203;p28"/>
          <p:cNvSpPr txBox="1"/>
          <p:nvPr>
            <p:ph type="title"/>
          </p:nvPr>
        </p:nvSpPr>
        <p:spPr>
          <a:xfrm>
            <a:off x="435300" y="225850"/>
            <a:ext cx="82734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500"/>
              <a:t>*Introducción a los DS, DIOS y Contratos*</a:t>
            </a:r>
            <a:endParaRPr sz="2500"/>
          </a:p>
        </p:txBody>
      </p:sp>
      <p:sp>
        <p:nvSpPr>
          <p:cNvPr id="204" name="Google Shape;204;p28"/>
          <p:cNvSpPr/>
          <p:nvPr/>
        </p:nvSpPr>
        <p:spPr>
          <a:xfrm>
            <a:off x="593100" y="1119700"/>
            <a:ext cx="1308900" cy="848700"/>
          </a:xfrm>
          <a:prstGeom prst="rect">
            <a:avLst/>
          </a:prstGeom>
          <a:solidFill>
            <a:schemeClr val="dk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rPr>
              <a:t>Caso De Uso</a:t>
            </a:r>
            <a:endParaRPr>
              <a:solidFill>
                <a:schemeClr val="lt1"/>
              </a:solidFill>
            </a:endParaRPr>
          </a:p>
        </p:txBody>
      </p:sp>
      <p:sp>
        <p:nvSpPr>
          <p:cNvPr id="205" name="Google Shape;205;p28"/>
          <p:cNvSpPr/>
          <p:nvPr/>
        </p:nvSpPr>
        <p:spPr>
          <a:xfrm>
            <a:off x="2867300" y="1119700"/>
            <a:ext cx="1308900" cy="848700"/>
          </a:xfrm>
          <a:prstGeom prst="rect">
            <a:avLst/>
          </a:prstGeom>
          <a:solidFill>
            <a:schemeClr val="dk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rPr>
              <a:t>DS</a:t>
            </a:r>
            <a:endParaRPr>
              <a:solidFill>
                <a:schemeClr val="lt1"/>
              </a:solidFill>
            </a:endParaRPr>
          </a:p>
        </p:txBody>
      </p:sp>
      <p:sp>
        <p:nvSpPr>
          <p:cNvPr id="206" name="Google Shape;206;p28"/>
          <p:cNvSpPr/>
          <p:nvPr/>
        </p:nvSpPr>
        <p:spPr>
          <a:xfrm>
            <a:off x="5141500" y="1119700"/>
            <a:ext cx="1308900" cy="848700"/>
          </a:xfrm>
          <a:prstGeom prst="rect">
            <a:avLst/>
          </a:prstGeom>
          <a:solidFill>
            <a:schemeClr val="dk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rPr>
              <a:t>DIOS</a:t>
            </a:r>
            <a:endParaRPr>
              <a:solidFill>
                <a:schemeClr val="lt1"/>
              </a:solidFill>
            </a:endParaRPr>
          </a:p>
        </p:txBody>
      </p:sp>
      <p:sp>
        <p:nvSpPr>
          <p:cNvPr id="207" name="Google Shape;207;p28"/>
          <p:cNvSpPr/>
          <p:nvPr/>
        </p:nvSpPr>
        <p:spPr>
          <a:xfrm>
            <a:off x="7354350" y="1119700"/>
            <a:ext cx="1308900" cy="848700"/>
          </a:xfrm>
          <a:prstGeom prst="rect">
            <a:avLst/>
          </a:prstGeom>
          <a:solidFill>
            <a:schemeClr val="dk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rPr>
              <a:t>Operación</a:t>
            </a:r>
            <a:endParaRPr>
              <a:solidFill>
                <a:schemeClr val="lt1"/>
              </a:solidFill>
            </a:endParaRPr>
          </a:p>
          <a:p>
            <a:pPr indent="0" lvl="0" marL="0" rtl="0" algn="ctr">
              <a:spcBef>
                <a:spcPts val="0"/>
              </a:spcBef>
              <a:spcAft>
                <a:spcPts val="0"/>
              </a:spcAft>
              <a:buNone/>
            </a:pPr>
            <a:r>
              <a:rPr lang="es">
                <a:solidFill>
                  <a:schemeClr val="lt1"/>
                </a:solidFill>
              </a:rPr>
              <a:t>en el DCD</a:t>
            </a:r>
            <a:endParaRPr>
              <a:solidFill>
                <a:schemeClr val="lt1"/>
              </a:solidFill>
            </a:endParaRPr>
          </a:p>
        </p:txBody>
      </p:sp>
      <p:sp>
        <p:nvSpPr>
          <p:cNvPr id="208" name="Google Shape;208;p28"/>
          <p:cNvSpPr/>
          <p:nvPr/>
        </p:nvSpPr>
        <p:spPr>
          <a:xfrm>
            <a:off x="5141500" y="2491825"/>
            <a:ext cx="1308900" cy="848700"/>
          </a:xfrm>
          <a:prstGeom prst="rect">
            <a:avLst/>
          </a:prstGeom>
          <a:solidFill>
            <a:schemeClr val="dk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rPr>
              <a:t>Contrato</a:t>
            </a:r>
            <a:endParaRPr>
              <a:solidFill>
                <a:schemeClr val="lt1"/>
              </a:solidFill>
            </a:endParaRPr>
          </a:p>
        </p:txBody>
      </p:sp>
      <p:cxnSp>
        <p:nvCxnSpPr>
          <p:cNvPr id="209" name="Google Shape;209;p28"/>
          <p:cNvCxnSpPr>
            <a:endCxn id="205" idx="1"/>
          </p:cNvCxnSpPr>
          <p:nvPr/>
        </p:nvCxnSpPr>
        <p:spPr>
          <a:xfrm>
            <a:off x="1901900" y="1544050"/>
            <a:ext cx="965400" cy="0"/>
          </a:xfrm>
          <a:prstGeom prst="straightConnector1">
            <a:avLst/>
          </a:prstGeom>
          <a:noFill/>
          <a:ln cap="flat" cmpd="sng" w="9525">
            <a:solidFill>
              <a:schemeClr val="accent5"/>
            </a:solidFill>
            <a:prstDash val="solid"/>
            <a:round/>
            <a:headEnd len="med" w="med" type="none"/>
            <a:tailEnd len="med" w="med" type="triangle"/>
          </a:ln>
        </p:spPr>
      </p:cxnSp>
      <p:cxnSp>
        <p:nvCxnSpPr>
          <p:cNvPr id="210" name="Google Shape;210;p28"/>
          <p:cNvCxnSpPr>
            <a:stCxn id="205" idx="3"/>
            <a:endCxn id="206" idx="1"/>
          </p:cNvCxnSpPr>
          <p:nvPr/>
        </p:nvCxnSpPr>
        <p:spPr>
          <a:xfrm>
            <a:off x="4176200" y="1544050"/>
            <a:ext cx="965400" cy="0"/>
          </a:xfrm>
          <a:prstGeom prst="straightConnector1">
            <a:avLst/>
          </a:prstGeom>
          <a:noFill/>
          <a:ln cap="flat" cmpd="sng" w="9525">
            <a:solidFill>
              <a:schemeClr val="accent5"/>
            </a:solidFill>
            <a:prstDash val="solid"/>
            <a:round/>
            <a:headEnd len="med" w="med" type="none"/>
            <a:tailEnd len="med" w="med" type="triangle"/>
          </a:ln>
        </p:spPr>
      </p:cxnSp>
      <p:cxnSp>
        <p:nvCxnSpPr>
          <p:cNvPr id="211" name="Google Shape;211;p28"/>
          <p:cNvCxnSpPr/>
          <p:nvPr/>
        </p:nvCxnSpPr>
        <p:spPr>
          <a:xfrm>
            <a:off x="6450400" y="1544050"/>
            <a:ext cx="903900" cy="0"/>
          </a:xfrm>
          <a:prstGeom prst="straightConnector1">
            <a:avLst/>
          </a:prstGeom>
          <a:noFill/>
          <a:ln cap="flat" cmpd="sng" w="9525">
            <a:solidFill>
              <a:schemeClr val="accent5"/>
            </a:solidFill>
            <a:prstDash val="solid"/>
            <a:round/>
            <a:headEnd len="med" w="med" type="none"/>
            <a:tailEnd len="med" w="med" type="triangle"/>
          </a:ln>
        </p:spPr>
      </p:cxnSp>
      <p:cxnSp>
        <p:nvCxnSpPr>
          <p:cNvPr id="212" name="Google Shape;212;p28"/>
          <p:cNvCxnSpPr>
            <a:endCxn id="206" idx="2"/>
          </p:cNvCxnSpPr>
          <p:nvPr/>
        </p:nvCxnSpPr>
        <p:spPr>
          <a:xfrm rot="10800000">
            <a:off x="5795950" y="1968400"/>
            <a:ext cx="0" cy="523500"/>
          </a:xfrm>
          <a:prstGeom prst="straightConnector1">
            <a:avLst/>
          </a:prstGeom>
          <a:noFill/>
          <a:ln cap="flat" cmpd="sng" w="9525">
            <a:solidFill>
              <a:schemeClr val="accent5"/>
            </a:solidFill>
            <a:prstDash val="solid"/>
            <a:round/>
            <a:headEnd len="med" w="med" type="none"/>
            <a:tailEnd len="med" w="med" type="triangle"/>
          </a:ln>
        </p:spPr>
      </p:cxnSp>
      <p:cxnSp>
        <p:nvCxnSpPr>
          <p:cNvPr id="213" name="Google Shape;213;p28"/>
          <p:cNvCxnSpPr>
            <a:endCxn id="208" idx="0"/>
          </p:cNvCxnSpPr>
          <p:nvPr/>
        </p:nvCxnSpPr>
        <p:spPr>
          <a:xfrm>
            <a:off x="5795950" y="1968325"/>
            <a:ext cx="0" cy="523500"/>
          </a:xfrm>
          <a:prstGeom prst="straightConnector1">
            <a:avLst/>
          </a:prstGeom>
          <a:noFill/>
          <a:ln cap="flat" cmpd="sng" w="9525">
            <a:solidFill>
              <a:schemeClr val="accent5"/>
            </a:solidFill>
            <a:prstDash val="solid"/>
            <a:round/>
            <a:headEnd len="med" w="med" type="none"/>
            <a:tailEnd len="med" w="med" type="triangle"/>
          </a:ln>
        </p:spPr>
      </p:cxnSp>
      <p:sp>
        <p:nvSpPr>
          <p:cNvPr id="214" name="Google Shape;214;p28"/>
          <p:cNvSpPr txBox="1"/>
          <p:nvPr/>
        </p:nvSpPr>
        <p:spPr>
          <a:xfrm>
            <a:off x="1902000" y="1205350"/>
            <a:ext cx="184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chemeClr val="accent5"/>
                </a:solidFill>
                <a:latin typeface="Lato"/>
                <a:ea typeface="Lato"/>
                <a:cs typeface="Lato"/>
                <a:sym typeface="Lato"/>
              </a:rPr>
              <a:t>1</a:t>
            </a:r>
            <a:endParaRPr sz="1000">
              <a:solidFill>
                <a:schemeClr val="accent5"/>
              </a:solidFill>
              <a:latin typeface="Lato"/>
              <a:ea typeface="Lato"/>
              <a:cs typeface="Lato"/>
              <a:sym typeface="Lato"/>
            </a:endParaRPr>
          </a:p>
        </p:txBody>
      </p:sp>
      <p:sp>
        <p:nvSpPr>
          <p:cNvPr id="215" name="Google Shape;215;p28"/>
          <p:cNvSpPr txBox="1"/>
          <p:nvPr/>
        </p:nvSpPr>
        <p:spPr>
          <a:xfrm>
            <a:off x="4176200" y="1163475"/>
            <a:ext cx="184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chemeClr val="accent5"/>
                </a:solidFill>
                <a:latin typeface="Lato"/>
                <a:ea typeface="Lato"/>
                <a:cs typeface="Lato"/>
                <a:sym typeface="Lato"/>
              </a:rPr>
              <a:t>1</a:t>
            </a:r>
            <a:endParaRPr sz="1000">
              <a:solidFill>
                <a:schemeClr val="accent5"/>
              </a:solidFill>
              <a:latin typeface="Lato"/>
              <a:ea typeface="Lato"/>
              <a:cs typeface="Lato"/>
              <a:sym typeface="Lato"/>
            </a:endParaRPr>
          </a:p>
        </p:txBody>
      </p:sp>
      <p:sp>
        <p:nvSpPr>
          <p:cNvPr id="216" name="Google Shape;216;p28"/>
          <p:cNvSpPr txBox="1"/>
          <p:nvPr/>
        </p:nvSpPr>
        <p:spPr>
          <a:xfrm>
            <a:off x="5499450" y="1968325"/>
            <a:ext cx="184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chemeClr val="accent5"/>
                </a:solidFill>
                <a:latin typeface="Lato"/>
                <a:ea typeface="Lato"/>
                <a:cs typeface="Lato"/>
                <a:sym typeface="Lato"/>
              </a:rPr>
              <a:t>1</a:t>
            </a:r>
            <a:endParaRPr sz="1000">
              <a:solidFill>
                <a:schemeClr val="accent5"/>
              </a:solidFill>
              <a:latin typeface="Lato"/>
              <a:ea typeface="Lato"/>
              <a:cs typeface="Lato"/>
              <a:sym typeface="Lato"/>
            </a:endParaRPr>
          </a:p>
        </p:txBody>
      </p:sp>
      <p:sp>
        <p:nvSpPr>
          <p:cNvPr id="217" name="Google Shape;217;p28"/>
          <p:cNvSpPr txBox="1"/>
          <p:nvPr/>
        </p:nvSpPr>
        <p:spPr>
          <a:xfrm>
            <a:off x="5908250" y="2153125"/>
            <a:ext cx="184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chemeClr val="accent5"/>
                </a:solidFill>
                <a:latin typeface="Lato"/>
                <a:ea typeface="Lato"/>
                <a:cs typeface="Lato"/>
                <a:sym typeface="Lato"/>
              </a:rPr>
              <a:t>1</a:t>
            </a:r>
            <a:endParaRPr sz="1000">
              <a:solidFill>
                <a:schemeClr val="accent5"/>
              </a:solidFill>
              <a:latin typeface="Lato"/>
              <a:ea typeface="Lato"/>
              <a:cs typeface="Lato"/>
              <a:sym typeface="Lato"/>
            </a:endParaRPr>
          </a:p>
        </p:txBody>
      </p:sp>
      <p:sp>
        <p:nvSpPr>
          <p:cNvPr id="218" name="Google Shape;218;p28"/>
          <p:cNvSpPr txBox="1"/>
          <p:nvPr/>
        </p:nvSpPr>
        <p:spPr>
          <a:xfrm>
            <a:off x="2563675" y="1163475"/>
            <a:ext cx="184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chemeClr val="accent5"/>
                </a:solidFill>
                <a:latin typeface="Lato"/>
                <a:ea typeface="Lato"/>
                <a:cs typeface="Lato"/>
                <a:sym typeface="Lato"/>
              </a:rPr>
              <a:t>*</a:t>
            </a:r>
            <a:endParaRPr sz="1000">
              <a:solidFill>
                <a:schemeClr val="accent5"/>
              </a:solidFill>
              <a:latin typeface="Lato"/>
              <a:ea typeface="Lato"/>
              <a:cs typeface="Lato"/>
              <a:sym typeface="Lato"/>
            </a:endParaRPr>
          </a:p>
        </p:txBody>
      </p:sp>
      <p:sp>
        <p:nvSpPr>
          <p:cNvPr id="219" name="Google Shape;219;p28"/>
          <p:cNvSpPr txBox="1"/>
          <p:nvPr/>
        </p:nvSpPr>
        <p:spPr>
          <a:xfrm>
            <a:off x="4853225" y="1163475"/>
            <a:ext cx="184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chemeClr val="accent5"/>
                </a:solidFill>
                <a:latin typeface="Lato"/>
                <a:ea typeface="Lato"/>
                <a:cs typeface="Lato"/>
                <a:sym typeface="Lato"/>
              </a:rPr>
              <a:t>*</a:t>
            </a:r>
            <a:endParaRPr sz="1000">
              <a:solidFill>
                <a:schemeClr val="accent5"/>
              </a:solidFill>
              <a:latin typeface="Lato"/>
              <a:ea typeface="Lato"/>
              <a:cs typeface="Lato"/>
              <a:sym typeface="Lato"/>
            </a:endParaRPr>
          </a:p>
        </p:txBody>
      </p:sp>
      <p:sp>
        <p:nvSpPr>
          <p:cNvPr id="220" name="Google Shape;220;p28"/>
          <p:cNvSpPr txBox="1"/>
          <p:nvPr/>
        </p:nvSpPr>
        <p:spPr>
          <a:xfrm>
            <a:off x="6498575" y="1205350"/>
            <a:ext cx="184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chemeClr val="accent5"/>
                </a:solidFill>
                <a:latin typeface="Lato"/>
                <a:ea typeface="Lato"/>
                <a:cs typeface="Lato"/>
                <a:sym typeface="Lato"/>
              </a:rPr>
              <a:t>*</a:t>
            </a:r>
            <a:endParaRPr sz="1000">
              <a:solidFill>
                <a:schemeClr val="accent5"/>
              </a:solidFill>
              <a:latin typeface="Lato"/>
              <a:ea typeface="Lato"/>
              <a:cs typeface="Lato"/>
              <a:sym typeface="Lato"/>
            </a:endParaRPr>
          </a:p>
        </p:txBody>
      </p:sp>
      <p:sp>
        <p:nvSpPr>
          <p:cNvPr id="221" name="Google Shape;221;p28"/>
          <p:cNvSpPr txBox="1"/>
          <p:nvPr/>
        </p:nvSpPr>
        <p:spPr>
          <a:xfrm>
            <a:off x="7068225" y="1205350"/>
            <a:ext cx="469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chemeClr val="accent5"/>
                </a:solidFill>
                <a:latin typeface="Lato"/>
                <a:ea typeface="Lato"/>
                <a:cs typeface="Lato"/>
                <a:sym typeface="Lato"/>
              </a:rPr>
              <a:t>*</a:t>
            </a:r>
            <a:endParaRPr sz="1000">
              <a:solidFill>
                <a:schemeClr val="accent5"/>
              </a:solidFill>
              <a:latin typeface="Lato"/>
              <a:ea typeface="Lato"/>
              <a:cs typeface="Lato"/>
              <a:sym typeface="Lato"/>
            </a:endParaRPr>
          </a:p>
        </p:txBody>
      </p:sp>
      <p:sp>
        <p:nvSpPr>
          <p:cNvPr id="222" name="Google Shape;222;p28"/>
          <p:cNvSpPr txBox="1"/>
          <p:nvPr/>
        </p:nvSpPr>
        <p:spPr>
          <a:xfrm>
            <a:off x="705575" y="3423400"/>
            <a:ext cx="7754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chemeClr val="dk2"/>
                </a:solidFill>
                <a:latin typeface="Lato"/>
                <a:ea typeface="Lato"/>
                <a:cs typeface="Lato"/>
                <a:sym typeface="Lato"/>
              </a:rPr>
              <a:t>Cada CU contiene varios DS</a:t>
            </a:r>
            <a:r>
              <a:rPr lang="es">
                <a:solidFill>
                  <a:schemeClr val="dk2"/>
                </a:solidFill>
                <a:latin typeface="Lato"/>
                <a:ea typeface="Lato"/>
                <a:cs typeface="Lato"/>
                <a:sym typeface="Lato"/>
              </a:rPr>
              <a:t>, uno por cada </a:t>
            </a:r>
            <a:r>
              <a:rPr b="1" lang="es">
                <a:solidFill>
                  <a:schemeClr val="dk2"/>
                </a:solidFill>
                <a:latin typeface="Lato"/>
                <a:ea typeface="Lato"/>
                <a:cs typeface="Lato"/>
                <a:sym typeface="Lato"/>
              </a:rPr>
              <a:t>interacción actor-sistema</a:t>
            </a:r>
            <a:r>
              <a:rPr lang="es">
                <a:solidFill>
                  <a:schemeClr val="dk2"/>
                </a:solidFill>
                <a:latin typeface="Lato"/>
                <a:ea typeface="Lato"/>
                <a:cs typeface="Lato"/>
                <a:sym typeface="Lato"/>
              </a:rPr>
              <a:t> que conlleva una acción de este segundo.</a:t>
            </a:r>
            <a:endParaRPr>
              <a:solidFill>
                <a:schemeClr val="dk2"/>
              </a:solidFill>
              <a:latin typeface="Lato"/>
              <a:ea typeface="Lato"/>
              <a:cs typeface="Lato"/>
              <a:sym typeface="Lato"/>
            </a:endParaRPr>
          </a:p>
        </p:txBody>
      </p:sp>
      <p:sp>
        <p:nvSpPr>
          <p:cNvPr id="223" name="Google Shape;223;p28"/>
          <p:cNvSpPr txBox="1"/>
          <p:nvPr/>
        </p:nvSpPr>
        <p:spPr>
          <a:xfrm>
            <a:off x="705575" y="4039000"/>
            <a:ext cx="781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2"/>
                </a:solidFill>
                <a:latin typeface="Lato"/>
                <a:ea typeface="Lato"/>
                <a:cs typeface="Lato"/>
                <a:sym typeface="Lato"/>
              </a:rPr>
              <a:t>Cada </a:t>
            </a:r>
            <a:r>
              <a:rPr b="1" lang="es">
                <a:solidFill>
                  <a:schemeClr val="dk2"/>
                </a:solidFill>
                <a:latin typeface="Lato"/>
                <a:ea typeface="Lato"/>
                <a:cs typeface="Lato"/>
                <a:sym typeface="Lato"/>
              </a:rPr>
              <a:t>operación del DS tiene un DIOS</a:t>
            </a:r>
            <a:r>
              <a:rPr lang="es">
                <a:solidFill>
                  <a:schemeClr val="dk2"/>
                </a:solidFill>
                <a:latin typeface="Lato"/>
                <a:ea typeface="Lato"/>
                <a:cs typeface="Lato"/>
                <a:sym typeface="Lato"/>
              </a:rPr>
              <a:t> que </a:t>
            </a:r>
            <a:r>
              <a:rPr b="1" lang="es">
                <a:solidFill>
                  <a:schemeClr val="dk2"/>
                </a:solidFill>
                <a:latin typeface="Lato"/>
                <a:ea typeface="Lato"/>
                <a:cs typeface="Lato"/>
                <a:sym typeface="Lato"/>
              </a:rPr>
              <a:t>representa el código</a:t>
            </a:r>
            <a:r>
              <a:rPr lang="es">
                <a:solidFill>
                  <a:schemeClr val="dk2"/>
                </a:solidFill>
                <a:latin typeface="Lato"/>
                <a:ea typeface="Lato"/>
                <a:cs typeface="Lato"/>
                <a:sym typeface="Lato"/>
              </a:rPr>
              <a:t> de la implementación, cada DIOS tiene un contrato donde especifica que hace dicha operación.</a:t>
            </a:r>
            <a:endParaRPr>
              <a:solidFill>
                <a:schemeClr val="dk2"/>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9"/>
          <p:cNvSpPr txBox="1"/>
          <p:nvPr>
            <p:ph type="title"/>
          </p:nvPr>
        </p:nvSpPr>
        <p:spPr>
          <a:xfrm>
            <a:off x="435300" y="225850"/>
            <a:ext cx="82734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500"/>
              <a:t>4.- Diagrama de Secuencia (DS): Modificar Actividad</a:t>
            </a:r>
            <a:endParaRPr sz="2500"/>
          </a:p>
        </p:txBody>
      </p:sp>
      <p:pic>
        <p:nvPicPr>
          <p:cNvPr id="229" name="Google Shape;229;p29"/>
          <p:cNvPicPr preferRelativeResize="0"/>
          <p:nvPr/>
        </p:nvPicPr>
        <p:blipFill>
          <a:blip r:embed="rId3">
            <a:alphaModFix/>
          </a:blip>
          <a:stretch>
            <a:fillRect/>
          </a:stretch>
        </p:blipFill>
        <p:spPr>
          <a:xfrm>
            <a:off x="117700" y="790763"/>
            <a:ext cx="4351695" cy="3986750"/>
          </a:xfrm>
          <a:prstGeom prst="rect">
            <a:avLst/>
          </a:prstGeom>
          <a:noFill/>
          <a:ln>
            <a:noFill/>
          </a:ln>
        </p:spPr>
      </p:pic>
      <p:pic>
        <p:nvPicPr>
          <p:cNvPr id="230" name="Google Shape;230;p29"/>
          <p:cNvPicPr preferRelativeResize="0"/>
          <p:nvPr/>
        </p:nvPicPr>
        <p:blipFill>
          <a:blip r:embed="rId4">
            <a:alphaModFix/>
          </a:blip>
          <a:stretch>
            <a:fillRect/>
          </a:stretch>
        </p:blipFill>
        <p:spPr>
          <a:xfrm>
            <a:off x="4413100" y="1213775"/>
            <a:ext cx="4578501" cy="3288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0"/>
          <p:cNvSpPr txBox="1"/>
          <p:nvPr>
            <p:ph type="title"/>
          </p:nvPr>
        </p:nvSpPr>
        <p:spPr>
          <a:xfrm>
            <a:off x="435300" y="225850"/>
            <a:ext cx="82734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500"/>
              <a:t>5.- DIOS y Contratos: 1) consultarDetallesTarea</a:t>
            </a:r>
            <a:endParaRPr sz="2500"/>
          </a:p>
        </p:txBody>
      </p:sp>
      <p:pic>
        <p:nvPicPr>
          <p:cNvPr id="236" name="Google Shape;236;p30"/>
          <p:cNvPicPr preferRelativeResize="0"/>
          <p:nvPr/>
        </p:nvPicPr>
        <p:blipFill>
          <a:blip r:embed="rId3">
            <a:alphaModFix/>
          </a:blip>
          <a:stretch>
            <a:fillRect/>
          </a:stretch>
        </p:blipFill>
        <p:spPr>
          <a:xfrm>
            <a:off x="8325750" y="3087125"/>
            <a:ext cx="875300" cy="1862875"/>
          </a:xfrm>
          <a:prstGeom prst="rect">
            <a:avLst/>
          </a:prstGeom>
          <a:noFill/>
          <a:ln>
            <a:noFill/>
          </a:ln>
        </p:spPr>
      </p:pic>
      <p:sp>
        <p:nvSpPr>
          <p:cNvPr id="237" name="Google Shape;237;p30"/>
          <p:cNvSpPr txBox="1"/>
          <p:nvPr/>
        </p:nvSpPr>
        <p:spPr>
          <a:xfrm>
            <a:off x="2377125" y="2673950"/>
            <a:ext cx="599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38" name="Google Shape;238;p30"/>
          <p:cNvSpPr txBox="1"/>
          <p:nvPr/>
        </p:nvSpPr>
        <p:spPr>
          <a:xfrm>
            <a:off x="716075" y="1137925"/>
            <a:ext cx="7850700" cy="298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s" sz="1100"/>
              <a:t>Nombre: </a:t>
            </a:r>
            <a:r>
              <a:rPr lang="es" sz="1100"/>
              <a:t>consultarDetallesTarea(tarea)</a:t>
            </a:r>
            <a:endParaRPr sz="1100"/>
          </a:p>
          <a:p>
            <a:pPr indent="0" lvl="0" marL="0" rtl="0" algn="l">
              <a:lnSpc>
                <a:spcPct val="115000"/>
              </a:lnSpc>
              <a:spcBef>
                <a:spcPts val="1200"/>
              </a:spcBef>
              <a:spcAft>
                <a:spcPts val="0"/>
              </a:spcAft>
              <a:buNone/>
            </a:pPr>
            <a:r>
              <a:rPr b="1" lang="es" sz="1100"/>
              <a:t>Responsabilidades: </a:t>
            </a:r>
            <a:r>
              <a:rPr lang="es" sz="1100"/>
              <a:t>Devolver un objeto que contenga todos los campos de la instancia tarea para que pueda ser mostrado en la GUI</a:t>
            </a:r>
            <a:endParaRPr sz="1100"/>
          </a:p>
          <a:p>
            <a:pPr indent="0" lvl="0" marL="0" rtl="0" algn="l">
              <a:lnSpc>
                <a:spcPct val="115000"/>
              </a:lnSpc>
              <a:spcBef>
                <a:spcPts val="1200"/>
              </a:spcBef>
              <a:spcAft>
                <a:spcPts val="0"/>
              </a:spcAft>
              <a:buNone/>
            </a:pPr>
            <a:r>
              <a:rPr b="1" lang="es" sz="1100"/>
              <a:t>Tipo: </a:t>
            </a:r>
            <a:r>
              <a:rPr lang="es" sz="1100"/>
              <a:t>Sistema									</a:t>
            </a:r>
            <a:endParaRPr i="1" sz="1100">
              <a:solidFill>
                <a:srgbClr val="999999"/>
              </a:solidFill>
            </a:endParaRPr>
          </a:p>
          <a:p>
            <a:pPr indent="0" lvl="0" marL="0" rtl="0" algn="l">
              <a:lnSpc>
                <a:spcPct val="115000"/>
              </a:lnSpc>
              <a:spcBef>
                <a:spcPts val="1200"/>
              </a:spcBef>
              <a:spcAft>
                <a:spcPts val="0"/>
              </a:spcAft>
              <a:buNone/>
            </a:pPr>
            <a:r>
              <a:rPr b="1" lang="es" sz="1100"/>
              <a:t>Referencias:	</a:t>
            </a:r>
            <a:r>
              <a:rPr lang="es" sz="1100"/>
              <a:t>RF16</a:t>
            </a:r>
            <a:r>
              <a:rPr b="1" lang="es" sz="1100"/>
              <a:t>								</a:t>
            </a:r>
            <a:r>
              <a:rPr i="1" lang="es" sz="1100">
                <a:solidFill>
                  <a:srgbClr val="999999"/>
                </a:solidFill>
              </a:rPr>
              <a:t>// Funcionalidades del DERS</a:t>
            </a:r>
            <a:endParaRPr b="1" sz="1100"/>
          </a:p>
          <a:p>
            <a:pPr indent="0" lvl="0" marL="0" rtl="0" algn="l">
              <a:lnSpc>
                <a:spcPct val="115000"/>
              </a:lnSpc>
              <a:spcBef>
                <a:spcPts val="1200"/>
              </a:spcBef>
              <a:spcAft>
                <a:spcPts val="0"/>
              </a:spcAft>
              <a:buNone/>
            </a:pPr>
            <a:r>
              <a:rPr b="1" lang="es" sz="1100"/>
              <a:t>Salida:</a:t>
            </a:r>
            <a:r>
              <a:rPr lang="es" sz="1100"/>
              <a:t> Objeto de la clase DetallesTarea con los atributos de la tarea	</a:t>
            </a:r>
            <a:r>
              <a:rPr i="1" lang="es" sz="1100">
                <a:solidFill>
                  <a:srgbClr val="999999"/>
                </a:solidFill>
              </a:rPr>
              <a:t>// Muestra por pantalla</a:t>
            </a:r>
            <a:endParaRPr i="1" sz="1100">
              <a:solidFill>
                <a:srgbClr val="999999"/>
              </a:solidFill>
            </a:endParaRPr>
          </a:p>
          <a:p>
            <a:pPr indent="0" lvl="0" marL="0" rtl="0" algn="l">
              <a:lnSpc>
                <a:spcPct val="115000"/>
              </a:lnSpc>
              <a:spcBef>
                <a:spcPts val="1200"/>
              </a:spcBef>
              <a:spcAft>
                <a:spcPts val="0"/>
              </a:spcAft>
              <a:buNone/>
            </a:pPr>
            <a:r>
              <a:rPr b="1" lang="es" sz="1100"/>
              <a:t>Excepciones: </a:t>
            </a:r>
            <a:r>
              <a:rPr lang="es" sz="1100"/>
              <a:t>ninguna</a:t>
            </a:r>
            <a:endParaRPr sz="1100"/>
          </a:p>
          <a:p>
            <a:pPr indent="0" lvl="0" marL="0" rtl="0" algn="l">
              <a:lnSpc>
                <a:spcPct val="115000"/>
              </a:lnSpc>
              <a:spcBef>
                <a:spcPts val="1200"/>
              </a:spcBef>
              <a:spcAft>
                <a:spcPts val="0"/>
              </a:spcAft>
              <a:buNone/>
            </a:pPr>
            <a:r>
              <a:rPr b="1" lang="es" sz="1100"/>
              <a:t>Precondiciones: </a:t>
            </a:r>
            <a:r>
              <a:rPr lang="es" sz="1100"/>
              <a:t>Existe la tarea a consultar, no es nula			</a:t>
            </a:r>
            <a:r>
              <a:rPr i="1" lang="es" sz="1100">
                <a:solidFill>
                  <a:srgbClr val="999999"/>
                </a:solidFill>
              </a:rPr>
              <a:t>// Debe de cumplirse para ejecutarse</a:t>
            </a:r>
            <a:endParaRPr sz="1100"/>
          </a:p>
          <a:p>
            <a:pPr indent="0" lvl="0" marL="0" rtl="0" algn="l">
              <a:lnSpc>
                <a:spcPct val="115000"/>
              </a:lnSpc>
              <a:spcBef>
                <a:spcPts val="1200"/>
              </a:spcBef>
              <a:spcAft>
                <a:spcPts val="1200"/>
              </a:spcAft>
              <a:buNone/>
            </a:pPr>
            <a:r>
              <a:rPr b="1" lang="es" sz="1100"/>
              <a:t>Postcondiciones:</a:t>
            </a:r>
            <a:r>
              <a:rPr lang="es" sz="1100"/>
              <a:t> ninguna							</a:t>
            </a:r>
            <a:r>
              <a:rPr i="1" lang="es" sz="1100">
                <a:solidFill>
                  <a:srgbClr val="999999"/>
                </a:solidFill>
              </a:rPr>
              <a:t>// Cambios realizados al sistema</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1"/>
          <p:cNvSpPr txBox="1"/>
          <p:nvPr>
            <p:ph type="title"/>
          </p:nvPr>
        </p:nvSpPr>
        <p:spPr>
          <a:xfrm>
            <a:off x="435300" y="225850"/>
            <a:ext cx="82734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500"/>
              <a:t>5.- DIOS y Contratos: 1) consultarDetallesTarea</a:t>
            </a:r>
            <a:endParaRPr sz="2500"/>
          </a:p>
        </p:txBody>
      </p:sp>
      <p:pic>
        <p:nvPicPr>
          <p:cNvPr id="244" name="Google Shape;244;p31"/>
          <p:cNvPicPr preferRelativeResize="0"/>
          <p:nvPr/>
        </p:nvPicPr>
        <p:blipFill>
          <a:blip r:embed="rId3">
            <a:alphaModFix/>
          </a:blip>
          <a:stretch>
            <a:fillRect/>
          </a:stretch>
        </p:blipFill>
        <p:spPr>
          <a:xfrm>
            <a:off x="3236886" y="756750"/>
            <a:ext cx="5452989" cy="2752750"/>
          </a:xfrm>
          <a:prstGeom prst="rect">
            <a:avLst/>
          </a:prstGeom>
          <a:noFill/>
          <a:ln>
            <a:noFill/>
          </a:ln>
        </p:spPr>
      </p:pic>
      <p:pic>
        <p:nvPicPr>
          <p:cNvPr id="245" name="Google Shape;245;p31"/>
          <p:cNvPicPr preferRelativeResize="0"/>
          <p:nvPr/>
        </p:nvPicPr>
        <p:blipFill rotWithShape="1">
          <a:blip r:embed="rId4">
            <a:alphaModFix/>
          </a:blip>
          <a:srcRect b="0" l="0" r="17136" t="408"/>
          <a:stretch/>
        </p:blipFill>
        <p:spPr>
          <a:xfrm>
            <a:off x="150513" y="4064950"/>
            <a:ext cx="4290324" cy="578825"/>
          </a:xfrm>
          <a:prstGeom prst="rect">
            <a:avLst/>
          </a:prstGeom>
          <a:noFill/>
          <a:ln>
            <a:noFill/>
          </a:ln>
        </p:spPr>
      </p:pic>
      <p:sp>
        <p:nvSpPr>
          <p:cNvPr id="246" name="Google Shape;246;p31"/>
          <p:cNvSpPr txBox="1"/>
          <p:nvPr>
            <p:ph idx="1" type="body"/>
          </p:nvPr>
        </p:nvSpPr>
        <p:spPr>
          <a:xfrm>
            <a:off x="184350" y="3509500"/>
            <a:ext cx="3758100" cy="62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i="1" lang="es" sz="1917">
                <a:solidFill>
                  <a:srgbClr val="9900FF"/>
                </a:solidFill>
              </a:rPr>
              <a:t>// </a:t>
            </a:r>
            <a:r>
              <a:rPr b="1" i="1" lang="es" sz="1917">
                <a:solidFill>
                  <a:srgbClr val="9900FF"/>
                </a:solidFill>
              </a:rPr>
              <a:t>PersonalDeCoordinacion</a:t>
            </a:r>
            <a:endParaRPr/>
          </a:p>
        </p:txBody>
      </p:sp>
      <p:sp>
        <p:nvSpPr>
          <p:cNvPr id="247" name="Google Shape;247;p31"/>
          <p:cNvSpPr txBox="1"/>
          <p:nvPr>
            <p:ph idx="1" type="body"/>
          </p:nvPr>
        </p:nvSpPr>
        <p:spPr>
          <a:xfrm>
            <a:off x="4598713" y="3436150"/>
            <a:ext cx="962700" cy="62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i="1" lang="es" sz="1917">
                <a:solidFill>
                  <a:srgbClr val="9900FF"/>
                </a:solidFill>
              </a:rPr>
              <a:t>// </a:t>
            </a:r>
            <a:r>
              <a:rPr b="1" i="1" lang="es" sz="1917">
                <a:solidFill>
                  <a:srgbClr val="9900FF"/>
                </a:solidFill>
              </a:rPr>
              <a:t>Tarea</a:t>
            </a:r>
            <a:endParaRPr/>
          </a:p>
        </p:txBody>
      </p:sp>
      <p:pic>
        <p:nvPicPr>
          <p:cNvPr id="248" name="Google Shape;248;p31"/>
          <p:cNvPicPr preferRelativeResize="0"/>
          <p:nvPr/>
        </p:nvPicPr>
        <p:blipFill>
          <a:blip r:embed="rId5">
            <a:alphaModFix/>
          </a:blip>
          <a:stretch>
            <a:fillRect/>
          </a:stretch>
        </p:blipFill>
        <p:spPr>
          <a:xfrm>
            <a:off x="4557725" y="4138300"/>
            <a:ext cx="5119300" cy="552450"/>
          </a:xfrm>
          <a:prstGeom prst="rect">
            <a:avLst/>
          </a:prstGeom>
          <a:noFill/>
          <a:ln>
            <a:noFill/>
          </a:ln>
        </p:spPr>
      </p:pic>
      <p:pic>
        <p:nvPicPr>
          <p:cNvPr id="249" name="Google Shape;249;p31"/>
          <p:cNvPicPr preferRelativeResize="0"/>
          <p:nvPr/>
        </p:nvPicPr>
        <p:blipFill>
          <a:blip r:embed="rId6">
            <a:alphaModFix/>
          </a:blip>
          <a:stretch>
            <a:fillRect/>
          </a:stretch>
        </p:blipFill>
        <p:spPr>
          <a:xfrm>
            <a:off x="8325750" y="3087125"/>
            <a:ext cx="875300" cy="1862875"/>
          </a:xfrm>
          <a:prstGeom prst="rect">
            <a:avLst/>
          </a:prstGeom>
          <a:noFill/>
          <a:ln>
            <a:noFill/>
          </a:ln>
        </p:spPr>
      </p:pic>
      <p:sp>
        <p:nvSpPr>
          <p:cNvPr id="250" name="Google Shape;250;p31"/>
          <p:cNvSpPr txBox="1"/>
          <p:nvPr>
            <p:ph idx="1" type="body"/>
          </p:nvPr>
        </p:nvSpPr>
        <p:spPr>
          <a:xfrm>
            <a:off x="281325" y="1119100"/>
            <a:ext cx="1706700" cy="6288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b="1" i="1" lang="es" sz="1917">
                <a:solidFill>
                  <a:srgbClr val="9900FF"/>
                </a:solidFill>
              </a:rPr>
              <a:t>// </a:t>
            </a:r>
            <a:r>
              <a:rPr b="1" i="1" lang="es" sz="1917">
                <a:solidFill>
                  <a:srgbClr val="9900FF"/>
                </a:solidFill>
              </a:rPr>
              <a:t>DetallesTarea</a:t>
            </a:r>
            <a:endParaRPr/>
          </a:p>
        </p:txBody>
      </p:sp>
      <p:pic>
        <p:nvPicPr>
          <p:cNvPr id="251" name="Google Shape;251;p31"/>
          <p:cNvPicPr preferRelativeResize="0"/>
          <p:nvPr/>
        </p:nvPicPr>
        <p:blipFill>
          <a:blip r:embed="rId7">
            <a:alphaModFix/>
          </a:blip>
          <a:stretch>
            <a:fillRect/>
          </a:stretch>
        </p:blipFill>
        <p:spPr>
          <a:xfrm>
            <a:off x="184350" y="1747900"/>
            <a:ext cx="3919760" cy="1162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 name="Shape 67"/>
        <p:cNvGrpSpPr/>
        <p:nvPr/>
      </p:nvGrpSpPr>
      <p:grpSpPr>
        <a:xfrm>
          <a:off x="0" y="0"/>
          <a:ext cx="0" cy="0"/>
          <a:chOff x="0" y="0"/>
          <a:chExt cx="0" cy="0"/>
        </a:xfrm>
      </p:grpSpPr>
      <p:sp>
        <p:nvSpPr>
          <p:cNvPr id="68" name="Google Shape;68;p14"/>
          <p:cNvSpPr txBox="1"/>
          <p:nvPr>
            <p:ph type="title"/>
          </p:nvPr>
        </p:nvSpPr>
        <p:spPr>
          <a:xfrm>
            <a:off x="435300" y="225850"/>
            <a:ext cx="82734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500"/>
              <a:t>1.- Mapa conceptual</a:t>
            </a:r>
            <a:r>
              <a:rPr lang="es" sz="2280"/>
              <a:t>                                                                                </a:t>
            </a:r>
            <a:endParaRPr sz="2280"/>
          </a:p>
        </p:txBody>
      </p:sp>
      <p:pic>
        <p:nvPicPr>
          <p:cNvPr id="69" name="Google Shape;69;p14"/>
          <p:cNvPicPr preferRelativeResize="0"/>
          <p:nvPr/>
        </p:nvPicPr>
        <p:blipFill>
          <a:blip r:embed="rId3">
            <a:alphaModFix/>
          </a:blip>
          <a:stretch>
            <a:fillRect/>
          </a:stretch>
        </p:blipFill>
        <p:spPr>
          <a:xfrm>
            <a:off x="0" y="654400"/>
            <a:ext cx="9143999" cy="3923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2"/>
          <p:cNvSpPr txBox="1"/>
          <p:nvPr>
            <p:ph type="title"/>
          </p:nvPr>
        </p:nvSpPr>
        <p:spPr>
          <a:xfrm>
            <a:off x="435300" y="225850"/>
            <a:ext cx="82734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500"/>
              <a:t>5.- DIOS y Contratos: 1) consultarDetallesTarea</a:t>
            </a:r>
            <a:endParaRPr sz="2500"/>
          </a:p>
        </p:txBody>
      </p:sp>
      <p:pic>
        <p:nvPicPr>
          <p:cNvPr id="257" name="Google Shape;257;p32"/>
          <p:cNvPicPr preferRelativeResize="0"/>
          <p:nvPr/>
        </p:nvPicPr>
        <p:blipFill>
          <a:blip r:embed="rId3">
            <a:alphaModFix/>
          </a:blip>
          <a:stretch>
            <a:fillRect/>
          </a:stretch>
        </p:blipFill>
        <p:spPr>
          <a:xfrm>
            <a:off x="8325750" y="3087125"/>
            <a:ext cx="875300" cy="1862875"/>
          </a:xfrm>
          <a:prstGeom prst="rect">
            <a:avLst/>
          </a:prstGeom>
          <a:noFill/>
          <a:ln>
            <a:noFill/>
          </a:ln>
        </p:spPr>
      </p:pic>
      <p:sp>
        <p:nvSpPr>
          <p:cNvPr id="258" name="Google Shape;258;p32"/>
          <p:cNvSpPr txBox="1"/>
          <p:nvPr>
            <p:ph idx="1" type="body"/>
          </p:nvPr>
        </p:nvSpPr>
        <p:spPr>
          <a:xfrm>
            <a:off x="510425" y="737400"/>
            <a:ext cx="1017000" cy="62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i="1" lang="es" sz="1917">
                <a:solidFill>
                  <a:srgbClr val="9900FF"/>
                </a:solidFill>
              </a:rPr>
              <a:t>// Vista </a:t>
            </a:r>
            <a:endParaRPr/>
          </a:p>
        </p:txBody>
      </p:sp>
      <p:sp>
        <p:nvSpPr>
          <p:cNvPr id="259" name="Google Shape;259;p32"/>
          <p:cNvSpPr txBox="1"/>
          <p:nvPr/>
        </p:nvSpPr>
        <p:spPr>
          <a:xfrm>
            <a:off x="2377125" y="2673950"/>
            <a:ext cx="599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260" name="Google Shape;260;p32"/>
          <p:cNvPicPr preferRelativeResize="0"/>
          <p:nvPr/>
        </p:nvPicPr>
        <p:blipFill>
          <a:blip r:embed="rId4">
            <a:alphaModFix/>
          </a:blip>
          <a:stretch>
            <a:fillRect/>
          </a:stretch>
        </p:blipFill>
        <p:spPr>
          <a:xfrm>
            <a:off x="510425" y="1366200"/>
            <a:ext cx="5558725" cy="3116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3"/>
          <p:cNvSpPr txBox="1"/>
          <p:nvPr>
            <p:ph type="title"/>
          </p:nvPr>
        </p:nvSpPr>
        <p:spPr>
          <a:xfrm>
            <a:off x="435300" y="225850"/>
            <a:ext cx="82734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500"/>
              <a:t>5.- DIOS y Contratos: 2) consultarEquipos</a:t>
            </a:r>
            <a:endParaRPr sz="2500"/>
          </a:p>
        </p:txBody>
      </p:sp>
      <p:pic>
        <p:nvPicPr>
          <p:cNvPr id="266" name="Google Shape;266;p33"/>
          <p:cNvPicPr preferRelativeResize="0"/>
          <p:nvPr/>
        </p:nvPicPr>
        <p:blipFill>
          <a:blip r:embed="rId3">
            <a:alphaModFix/>
          </a:blip>
          <a:stretch>
            <a:fillRect/>
          </a:stretch>
        </p:blipFill>
        <p:spPr>
          <a:xfrm>
            <a:off x="4158375" y="863550"/>
            <a:ext cx="4266300" cy="2298600"/>
          </a:xfrm>
          <a:prstGeom prst="rect">
            <a:avLst/>
          </a:prstGeom>
          <a:noFill/>
          <a:ln>
            <a:noFill/>
          </a:ln>
        </p:spPr>
      </p:pic>
      <p:sp>
        <p:nvSpPr>
          <p:cNvPr id="267" name="Google Shape;267;p33"/>
          <p:cNvSpPr txBox="1"/>
          <p:nvPr/>
        </p:nvSpPr>
        <p:spPr>
          <a:xfrm>
            <a:off x="844450" y="1082275"/>
            <a:ext cx="4107000" cy="3917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None/>
            </a:pPr>
            <a:r>
              <a:rPr b="1" lang="es" sz="1200"/>
              <a:t>Nombre: </a:t>
            </a:r>
            <a:r>
              <a:rPr lang="es" sz="1200"/>
              <a:t>consultarEquipos()</a:t>
            </a:r>
            <a:endParaRPr sz="1200"/>
          </a:p>
          <a:p>
            <a:pPr indent="0" lvl="0" marL="0" rtl="0" algn="l">
              <a:lnSpc>
                <a:spcPct val="100000"/>
              </a:lnSpc>
              <a:spcBef>
                <a:spcPts val="1200"/>
              </a:spcBef>
              <a:spcAft>
                <a:spcPts val="0"/>
              </a:spcAft>
              <a:buNone/>
            </a:pPr>
            <a:r>
              <a:rPr b="1" lang="es" sz="1200"/>
              <a:t>Responsabilidades: </a:t>
            </a:r>
            <a:r>
              <a:rPr lang="es" sz="1200"/>
              <a:t>Devolver una lista con todos </a:t>
            </a:r>
            <a:endParaRPr sz="1200"/>
          </a:p>
          <a:p>
            <a:pPr indent="0" lvl="0" marL="0" rtl="0" algn="l">
              <a:lnSpc>
                <a:spcPct val="100000"/>
              </a:lnSpc>
              <a:spcBef>
                <a:spcPts val="1200"/>
              </a:spcBef>
              <a:spcAft>
                <a:spcPts val="0"/>
              </a:spcAft>
              <a:buNone/>
            </a:pPr>
            <a:r>
              <a:rPr lang="es" sz="1200"/>
              <a:t>los integrantes del </a:t>
            </a:r>
            <a:r>
              <a:rPr lang="es" sz="1300"/>
              <a:t>grupo</a:t>
            </a:r>
            <a:endParaRPr sz="1300"/>
          </a:p>
          <a:p>
            <a:pPr indent="0" lvl="0" marL="0" rtl="0" algn="l">
              <a:lnSpc>
                <a:spcPct val="100000"/>
              </a:lnSpc>
              <a:spcBef>
                <a:spcPts val="1200"/>
              </a:spcBef>
              <a:spcAft>
                <a:spcPts val="0"/>
              </a:spcAft>
              <a:buNone/>
            </a:pPr>
            <a:r>
              <a:rPr b="1" lang="es" sz="1300"/>
              <a:t>Tipo: </a:t>
            </a:r>
            <a:r>
              <a:rPr lang="es" sz="1300"/>
              <a:t>Sistema</a:t>
            </a:r>
            <a:endParaRPr sz="1300"/>
          </a:p>
          <a:p>
            <a:pPr indent="0" lvl="0" marL="0" rtl="0" algn="l">
              <a:lnSpc>
                <a:spcPct val="100000"/>
              </a:lnSpc>
              <a:spcBef>
                <a:spcPts val="1200"/>
              </a:spcBef>
              <a:spcAft>
                <a:spcPts val="0"/>
              </a:spcAft>
              <a:buNone/>
            </a:pPr>
            <a:r>
              <a:rPr b="1" lang="es" sz="1300"/>
              <a:t>Referencias: </a:t>
            </a:r>
            <a:r>
              <a:rPr lang="es" sz="1300"/>
              <a:t>RF20</a:t>
            </a:r>
            <a:endParaRPr sz="1300"/>
          </a:p>
          <a:p>
            <a:pPr indent="0" lvl="0" marL="0" rtl="0" algn="l">
              <a:lnSpc>
                <a:spcPct val="100000"/>
              </a:lnSpc>
              <a:spcBef>
                <a:spcPts val="1200"/>
              </a:spcBef>
              <a:spcAft>
                <a:spcPts val="0"/>
              </a:spcAft>
              <a:buNone/>
            </a:pPr>
            <a:r>
              <a:rPr b="1" lang="es" sz="1300"/>
              <a:t>Salida:</a:t>
            </a:r>
            <a:r>
              <a:rPr lang="es" sz="1300"/>
              <a:t> ArrayList con todos los objetos de tipo Usuario que forman parte del equipo</a:t>
            </a:r>
            <a:endParaRPr b="1" sz="1300"/>
          </a:p>
          <a:p>
            <a:pPr indent="0" lvl="0" marL="0" rtl="0" algn="l">
              <a:lnSpc>
                <a:spcPct val="100000"/>
              </a:lnSpc>
              <a:spcBef>
                <a:spcPts val="1200"/>
              </a:spcBef>
              <a:spcAft>
                <a:spcPts val="0"/>
              </a:spcAft>
              <a:buNone/>
            </a:pPr>
            <a:r>
              <a:rPr b="1" lang="es" sz="1300"/>
              <a:t>Excepciones: </a:t>
            </a:r>
            <a:r>
              <a:rPr lang="es" sz="1300"/>
              <a:t>ninguna</a:t>
            </a:r>
            <a:endParaRPr sz="1300"/>
          </a:p>
          <a:p>
            <a:pPr indent="0" lvl="0" marL="0" rtl="0" algn="l">
              <a:lnSpc>
                <a:spcPct val="100000"/>
              </a:lnSpc>
              <a:spcBef>
                <a:spcPts val="1200"/>
              </a:spcBef>
              <a:spcAft>
                <a:spcPts val="0"/>
              </a:spcAft>
              <a:buNone/>
            </a:pPr>
            <a:r>
              <a:rPr b="1" lang="es" sz="1300"/>
              <a:t>Precondiciones: </a:t>
            </a:r>
            <a:r>
              <a:rPr lang="es" sz="1300"/>
              <a:t>ninguna</a:t>
            </a:r>
            <a:endParaRPr sz="1300"/>
          </a:p>
          <a:p>
            <a:pPr indent="0" lvl="0" marL="0" rtl="0" algn="l">
              <a:lnSpc>
                <a:spcPct val="100000"/>
              </a:lnSpc>
              <a:spcBef>
                <a:spcPts val="1200"/>
              </a:spcBef>
              <a:spcAft>
                <a:spcPts val="0"/>
              </a:spcAft>
              <a:buNone/>
            </a:pPr>
            <a:r>
              <a:rPr b="1" lang="es" sz="1300"/>
              <a:t>Postcondiciones:</a:t>
            </a:r>
            <a:r>
              <a:rPr lang="es" sz="1300"/>
              <a:t> ninguna</a:t>
            </a:r>
            <a:endParaRPr sz="1300"/>
          </a:p>
          <a:p>
            <a:pPr indent="0" lvl="0" marL="0" rtl="0" algn="l">
              <a:spcBef>
                <a:spcPts val="1200"/>
              </a:spcBef>
              <a:spcAft>
                <a:spcPts val="0"/>
              </a:spcAft>
              <a:buNone/>
            </a:pPr>
            <a:r>
              <a:t/>
            </a:r>
            <a:endParaRPr>
              <a:latin typeface="Lato"/>
              <a:ea typeface="Lato"/>
              <a:cs typeface="Lato"/>
              <a:sym typeface="Lato"/>
            </a:endParaRPr>
          </a:p>
        </p:txBody>
      </p:sp>
      <p:pic>
        <p:nvPicPr>
          <p:cNvPr id="268" name="Google Shape;268;p33"/>
          <p:cNvPicPr preferRelativeResize="0"/>
          <p:nvPr/>
        </p:nvPicPr>
        <p:blipFill>
          <a:blip r:embed="rId4">
            <a:alphaModFix/>
          </a:blip>
          <a:stretch>
            <a:fillRect/>
          </a:stretch>
        </p:blipFill>
        <p:spPr>
          <a:xfrm>
            <a:off x="4592999" y="3314250"/>
            <a:ext cx="3588951" cy="626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4"/>
          <p:cNvSpPr txBox="1"/>
          <p:nvPr>
            <p:ph type="title"/>
          </p:nvPr>
        </p:nvSpPr>
        <p:spPr>
          <a:xfrm>
            <a:off x="435300" y="225850"/>
            <a:ext cx="82734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500"/>
              <a:t>5.- DIOS y Contratos: 3) consultarMiembrosDelEquipo</a:t>
            </a:r>
            <a:endParaRPr sz="2500"/>
          </a:p>
        </p:txBody>
      </p:sp>
      <p:sp>
        <p:nvSpPr>
          <p:cNvPr id="274" name="Google Shape;274;p34"/>
          <p:cNvSpPr txBox="1"/>
          <p:nvPr/>
        </p:nvSpPr>
        <p:spPr>
          <a:xfrm>
            <a:off x="636175" y="979800"/>
            <a:ext cx="3472500" cy="357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s" sz="1100"/>
              <a:t>Nombre: </a:t>
            </a:r>
            <a:r>
              <a:rPr lang="es" sz="1100"/>
              <a:t>consultarMiembrosDelEquipo(equipo)</a:t>
            </a:r>
            <a:endParaRPr sz="1100"/>
          </a:p>
          <a:p>
            <a:pPr indent="0" lvl="0" marL="0" rtl="0" algn="l">
              <a:lnSpc>
                <a:spcPct val="115000"/>
              </a:lnSpc>
              <a:spcBef>
                <a:spcPts val="1200"/>
              </a:spcBef>
              <a:spcAft>
                <a:spcPts val="0"/>
              </a:spcAft>
              <a:buNone/>
            </a:pPr>
            <a:r>
              <a:rPr b="1" lang="es" sz="1100"/>
              <a:t>Responsabilidades: </a:t>
            </a:r>
            <a:r>
              <a:rPr lang="es" sz="1100"/>
              <a:t>Devolver un objeto que contenga todos los campos de la instancia equipo para que pueda ser mostrado en la GUI</a:t>
            </a:r>
            <a:endParaRPr sz="1100"/>
          </a:p>
          <a:p>
            <a:pPr indent="0" lvl="0" marL="0" rtl="0" algn="l">
              <a:lnSpc>
                <a:spcPct val="115000"/>
              </a:lnSpc>
              <a:spcBef>
                <a:spcPts val="1200"/>
              </a:spcBef>
              <a:spcAft>
                <a:spcPts val="0"/>
              </a:spcAft>
              <a:buNone/>
            </a:pPr>
            <a:r>
              <a:rPr b="1" lang="es" sz="1100"/>
              <a:t>Tipo: </a:t>
            </a:r>
            <a:r>
              <a:rPr lang="es" sz="1100"/>
              <a:t>Sistema</a:t>
            </a:r>
            <a:endParaRPr sz="1100"/>
          </a:p>
          <a:p>
            <a:pPr indent="0" lvl="0" marL="0" rtl="0" algn="l">
              <a:lnSpc>
                <a:spcPct val="115000"/>
              </a:lnSpc>
              <a:spcBef>
                <a:spcPts val="1200"/>
              </a:spcBef>
              <a:spcAft>
                <a:spcPts val="0"/>
              </a:spcAft>
              <a:buNone/>
            </a:pPr>
            <a:r>
              <a:rPr b="1" lang="es" sz="1100"/>
              <a:t>Referencias: </a:t>
            </a:r>
            <a:r>
              <a:rPr lang="es" sz="1100"/>
              <a:t>RF24</a:t>
            </a:r>
            <a:endParaRPr sz="1100"/>
          </a:p>
          <a:p>
            <a:pPr indent="0" lvl="0" marL="0" rtl="0" algn="l">
              <a:lnSpc>
                <a:spcPct val="115000"/>
              </a:lnSpc>
              <a:spcBef>
                <a:spcPts val="1200"/>
              </a:spcBef>
              <a:spcAft>
                <a:spcPts val="0"/>
              </a:spcAft>
              <a:buNone/>
            </a:pPr>
            <a:r>
              <a:rPr b="1" lang="es" sz="1100"/>
              <a:t>Salida:</a:t>
            </a:r>
            <a:r>
              <a:rPr lang="es" sz="1100"/>
              <a:t> ArrayList de Object del conjunto de personalDelProyecto del Equipo en cuestion</a:t>
            </a:r>
            <a:endParaRPr sz="1100"/>
          </a:p>
          <a:p>
            <a:pPr indent="0" lvl="0" marL="0" rtl="0" algn="l">
              <a:lnSpc>
                <a:spcPct val="115000"/>
              </a:lnSpc>
              <a:spcBef>
                <a:spcPts val="1200"/>
              </a:spcBef>
              <a:spcAft>
                <a:spcPts val="0"/>
              </a:spcAft>
              <a:buNone/>
            </a:pPr>
            <a:r>
              <a:rPr b="1" lang="es" sz="1100"/>
              <a:t>Excepciones: </a:t>
            </a:r>
            <a:r>
              <a:rPr lang="es" sz="1100"/>
              <a:t>ninguna</a:t>
            </a:r>
            <a:endParaRPr sz="1100"/>
          </a:p>
          <a:p>
            <a:pPr indent="0" lvl="0" marL="0" rtl="0" algn="l">
              <a:lnSpc>
                <a:spcPct val="115000"/>
              </a:lnSpc>
              <a:spcBef>
                <a:spcPts val="1200"/>
              </a:spcBef>
              <a:spcAft>
                <a:spcPts val="0"/>
              </a:spcAft>
              <a:buNone/>
            </a:pPr>
            <a:r>
              <a:rPr b="1" lang="es" sz="1100"/>
              <a:t>Precondiciones: </a:t>
            </a:r>
            <a:r>
              <a:rPr lang="es" sz="1100"/>
              <a:t>Existe un equipo el cual se desea consultar sus miembros</a:t>
            </a:r>
            <a:endParaRPr sz="1100"/>
          </a:p>
          <a:p>
            <a:pPr indent="0" lvl="0" marL="0" rtl="0" algn="l">
              <a:lnSpc>
                <a:spcPct val="115000"/>
              </a:lnSpc>
              <a:spcBef>
                <a:spcPts val="1200"/>
              </a:spcBef>
              <a:spcAft>
                <a:spcPts val="1200"/>
              </a:spcAft>
              <a:buNone/>
            </a:pPr>
            <a:r>
              <a:rPr b="1" lang="es" sz="1100"/>
              <a:t>Postcondiciones:</a:t>
            </a:r>
            <a:r>
              <a:rPr lang="es" sz="1100"/>
              <a:t> ninguna</a:t>
            </a:r>
            <a:endParaRPr>
              <a:latin typeface="Lato"/>
              <a:ea typeface="Lato"/>
              <a:cs typeface="Lato"/>
              <a:sym typeface="Lato"/>
            </a:endParaRPr>
          </a:p>
        </p:txBody>
      </p:sp>
      <p:pic>
        <p:nvPicPr>
          <p:cNvPr id="275" name="Google Shape;275;p34"/>
          <p:cNvPicPr preferRelativeResize="0"/>
          <p:nvPr/>
        </p:nvPicPr>
        <p:blipFill>
          <a:blip r:embed="rId3">
            <a:alphaModFix/>
          </a:blip>
          <a:stretch>
            <a:fillRect/>
          </a:stretch>
        </p:blipFill>
        <p:spPr>
          <a:xfrm>
            <a:off x="4447525" y="777474"/>
            <a:ext cx="3551251" cy="2213475"/>
          </a:xfrm>
          <a:prstGeom prst="rect">
            <a:avLst/>
          </a:prstGeom>
          <a:noFill/>
          <a:ln>
            <a:noFill/>
          </a:ln>
        </p:spPr>
      </p:pic>
      <p:pic>
        <p:nvPicPr>
          <p:cNvPr id="276" name="Google Shape;276;p34"/>
          <p:cNvPicPr preferRelativeResize="0"/>
          <p:nvPr/>
        </p:nvPicPr>
        <p:blipFill>
          <a:blip r:embed="rId4">
            <a:alphaModFix/>
          </a:blip>
          <a:stretch>
            <a:fillRect/>
          </a:stretch>
        </p:blipFill>
        <p:spPr>
          <a:xfrm>
            <a:off x="3979323" y="3106148"/>
            <a:ext cx="5398225" cy="1545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5"/>
          <p:cNvSpPr txBox="1"/>
          <p:nvPr>
            <p:ph type="title"/>
          </p:nvPr>
        </p:nvSpPr>
        <p:spPr>
          <a:xfrm>
            <a:off x="435300" y="225850"/>
            <a:ext cx="82734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500"/>
              <a:t>5.- DIOS y Contratos: 4) altaTarea</a:t>
            </a:r>
            <a:endParaRPr sz="2500"/>
          </a:p>
        </p:txBody>
      </p:sp>
      <p:pic>
        <p:nvPicPr>
          <p:cNvPr id="282" name="Google Shape;282;p35"/>
          <p:cNvPicPr preferRelativeResize="0"/>
          <p:nvPr/>
        </p:nvPicPr>
        <p:blipFill>
          <a:blip r:embed="rId3">
            <a:alphaModFix/>
          </a:blip>
          <a:stretch>
            <a:fillRect/>
          </a:stretch>
        </p:blipFill>
        <p:spPr>
          <a:xfrm>
            <a:off x="8325750" y="3087125"/>
            <a:ext cx="875300" cy="1862875"/>
          </a:xfrm>
          <a:prstGeom prst="rect">
            <a:avLst/>
          </a:prstGeom>
          <a:noFill/>
          <a:ln>
            <a:noFill/>
          </a:ln>
        </p:spPr>
      </p:pic>
      <p:sp>
        <p:nvSpPr>
          <p:cNvPr id="283" name="Google Shape;283;p35"/>
          <p:cNvSpPr txBox="1"/>
          <p:nvPr/>
        </p:nvSpPr>
        <p:spPr>
          <a:xfrm>
            <a:off x="2377125" y="2673950"/>
            <a:ext cx="599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84" name="Google Shape;284;p35"/>
          <p:cNvSpPr txBox="1"/>
          <p:nvPr/>
        </p:nvSpPr>
        <p:spPr>
          <a:xfrm>
            <a:off x="760600" y="1174500"/>
            <a:ext cx="7850700" cy="279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s" sz="1100"/>
              <a:t>Nombre: </a:t>
            </a:r>
            <a:r>
              <a:rPr lang="es" sz="1100"/>
              <a:t>altaTarea(fechaMaxFin,fechaRealFinal equipo, responsable)</a:t>
            </a:r>
            <a:endParaRPr sz="1100"/>
          </a:p>
          <a:p>
            <a:pPr indent="0" lvl="0" marL="0" rtl="0" algn="l">
              <a:lnSpc>
                <a:spcPct val="115000"/>
              </a:lnSpc>
              <a:spcBef>
                <a:spcPts val="1200"/>
              </a:spcBef>
              <a:spcAft>
                <a:spcPts val="0"/>
              </a:spcAft>
              <a:buNone/>
            </a:pPr>
            <a:r>
              <a:rPr b="1" lang="es" sz="1100"/>
              <a:t>Responsabilidades: </a:t>
            </a:r>
            <a:r>
              <a:rPr lang="es" sz="1100"/>
              <a:t>Crear una nueva tarea y añadirla al GestorDeTareas.</a:t>
            </a:r>
            <a:endParaRPr sz="1100"/>
          </a:p>
          <a:p>
            <a:pPr indent="0" lvl="0" marL="0" rtl="0" algn="l">
              <a:lnSpc>
                <a:spcPct val="115000"/>
              </a:lnSpc>
              <a:spcBef>
                <a:spcPts val="1200"/>
              </a:spcBef>
              <a:spcAft>
                <a:spcPts val="0"/>
              </a:spcAft>
              <a:buNone/>
            </a:pPr>
            <a:r>
              <a:rPr b="1" lang="es" sz="1100"/>
              <a:t>Tipo: </a:t>
            </a:r>
            <a:r>
              <a:rPr lang="es" sz="1100"/>
              <a:t>Sistema</a:t>
            </a:r>
            <a:endParaRPr sz="1100"/>
          </a:p>
          <a:p>
            <a:pPr indent="0" lvl="0" marL="0" rtl="0" algn="l">
              <a:lnSpc>
                <a:spcPct val="115000"/>
              </a:lnSpc>
              <a:spcBef>
                <a:spcPts val="1200"/>
              </a:spcBef>
              <a:spcAft>
                <a:spcPts val="0"/>
              </a:spcAft>
              <a:buNone/>
            </a:pPr>
            <a:r>
              <a:rPr b="1" lang="es" sz="1100"/>
              <a:t>Referencias: </a:t>
            </a:r>
            <a:r>
              <a:rPr lang="es" sz="1100"/>
              <a:t>RF01, RF02</a:t>
            </a:r>
            <a:endParaRPr sz="1100"/>
          </a:p>
          <a:p>
            <a:pPr indent="0" lvl="0" marL="0" rtl="0" algn="l">
              <a:lnSpc>
                <a:spcPct val="115000"/>
              </a:lnSpc>
              <a:spcBef>
                <a:spcPts val="1200"/>
              </a:spcBef>
              <a:spcAft>
                <a:spcPts val="0"/>
              </a:spcAft>
              <a:buNone/>
            </a:pPr>
            <a:r>
              <a:rPr b="1" lang="es" sz="1100"/>
              <a:t>Salida:</a:t>
            </a:r>
            <a:r>
              <a:rPr lang="es" sz="1100"/>
              <a:t> ninguna</a:t>
            </a:r>
            <a:endParaRPr sz="1100"/>
          </a:p>
          <a:p>
            <a:pPr indent="0" lvl="0" marL="0" rtl="0" algn="l">
              <a:lnSpc>
                <a:spcPct val="115000"/>
              </a:lnSpc>
              <a:spcBef>
                <a:spcPts val="1200"/>
              </a:spcBef>
              <a:spcAft>
                <a:spcPts val="0"/>
              </a:spcAft>
              <a:buNone/>
            </a:pPr>
            <a:r>
              <a:rPr b="1" lang="es" sz="1100"/>
              <a:t>Excepciones: </a:t>
            </a:r>
            <a:r>
              <a:rPr lang="es" sz="1100"/>
              <a:t>ninguna</a:t>
            </a:r>
            <a:endParaRPr sz="1100"/>
          </a:p>
          <a:p>
            <a:pPr indent="0" lvl="0" marL="0" rtl="0" algn="l">
              <a:lnSpc>
                <a:spcPct val="115000"/>
              </a:lnSpc>
              <a:spcBef>
                <a:spcPts val="1200"/>
              </a:spcBef>
              <a:spcAft>
                <a:spcPts val="0"/>
              </a:spcAft>
              <a:buNone/>
            </a:pPr>
            <a:r>
              <a:rPr b="1" lang="es" sz="1100"/>
              <a:t>Precondiciones: </a:t>
            </a:r>
            <a:r>
              <a:rPr lang="es" sz="1100"/>
              <a:t>Existe una actividad previamente seleccionada llamada actividadAct en estado Planficada.</a:t>
            </a:r>
            <a:endParaRPr sz="1100"/>
          </a:p>
          <a:p>
            <a:pPr indent="0" lvl="0" marL="0" rtl="0" algn="l">
              <a:lnSpc>
                <a:spcPct val="115000"/>
              </a:lnSpc>
              <a:spcBef>
                <a:spcPts val="1200"/>
              </a:spcBef>
              <a:spcAft>
                <a:spcPts val="1200"/>
              </a:spcAft>
              <a:buNone/>
            </a:pPr>
            <a:r>
              <a:rPr b="1" lang="es" sz="1100"/>
              <a:t>Postcondiciones:</a:t>
            </a:r>
            <a:r>
              <a:rPr lang="es" sz="1100"/>
              <a:t> Se crea una nueva instancia de Tarea que es añadida a actividadAct.</a:t>
            </a:r>
            <a:endParaRPr sz="1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6"/>
          <p:cNvSpPr txBox="1"/>
          <p:nvPr>
            <p:ph type="title"/>
          </p:nvPr>
        </p:nvSpPr>
        <p:spPr>
          <a:xfrm>
            <a:off x="435300" y="225850"/>
            <a:ext cx="82734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500"/>
              <a:t>5.- DIOS y Contratos: 4) altaTarea</a:t>
            </a:r>
            <a:endParaRPr sz="2500"/>
          </a:p>
        </p:txBody>
      </p:sp>
      <p:pic>
        <p:nvPicPr>
          <p:cNvPr id="290" name="Google Shape;290;p36"/>
          <p:cNvPicPr preferRelativeResize="0"/>
          <p:nvPr/>
        </p:nvPicPr>
        <p:blipFill>
          <a:blip r:embed="rId3">
            <a:alphaModFix/>
          </a:blip>
          <a:stretch>
            <a:fillRect/>
          </a:stretch>
        </p:blipFill>
        <p:spPr>
          <a:xfrm>
            <a:off x="8325750" y="3087125"/>
            <a:ext cx="875300" cy="1862875"/>
          </a:xfrm>
          <a:prstGeom prst="rect">
            <a:avLst/>
          </a:prstGeom>
          <a:noFill/>
          <a:ln>
            <a:noFill/>
          </a:ln>
        </p:spPr>
      </p:pic>
      <p:pic>
        <p:nvPicPr>
          <p:cNvPr id="291" name="Google Shape;291;p36"/>
          <p:cNvPicPr preferRelativeResize="0"/>
          <p:nvPr/>
        </p:nvPicPr>
        <p:blipFill>
          <a:blip r:embed="rId4">
            <a:alphaModFix/>
          </a:blip>
          <a:stretch>
            <a:fillRect/>
          </a:stretch>
        </p:blipFill>
        <p:spPr>
          <a:xfrm>
            <a:off x="0" y="863550"/>
            <a:ext cx="5134369" cy="3986750"/>
          </a:xfrm>
          <a:prstGeom prst="rect">
            <a:avLst/>
          </a:prstGeom>
          <a:noFill/>
          <a:ln>
            <a:noFill/>
          </a:ln>
        </p:spPr>
      </p:pic>
      <p:pic>
        <p:nvPicPr>
          <p:cNvPr id="292" name="Google Shape;292;p36"/>
          <p:cNvPicPr preferRelativeResize="0"/>
          <p:nvPr/>
        </p:nvPicPr>
        <p:blipFill>
          <a:blip r:embed="rId5">
            <a:alphaModFix/>
          </a:blip>
          <a:stretch>
            <a:fillRect/>
          </a:stretch>
        </p:blipFill>
        <p:spPr>
          <a:xfrm>
            <a:off x="5030425" y="1202401"/>
            <a:ext cx="3659450" cy="626100"/>
          </a:xfrm>
          <a:prstGeom prst="rect">
            <a:avLst/>
          </a:prstGeom>
          <a:noFill/>
          <a:ln>
            <a:noFill/>
          </a:ln>
        </p:spPr>
      </p:pic>
      <p:sp>
        <p:nvSpPr>
          <p:cNvPr id="293" name="Google Shape;293;p36"/>
          <p:cNvSpPr txBox="1"/>
          <p:nvPr/>
        </p:nvSpPr>
        <p:spPr>
          <a:xfrm>
            <a:off x="5068850" y="863575"/>
            <a:ext cx="35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a:solidFill>
                  <a:srgbClr val="9900FF"/>
                </a:solidFill>
                <a:latin typeface="Lato"/>
                <a:ea typeface="Lato"/>
                <a:cs typeface="Lato"/>
                <a:sym typeface="Lato"/>
              </a:rPr>
              <a:t>// PlanificadaActividad</a:t>
            </a:r>
            <a:endParaRPr b="1" i="1">
              <a:solidFill>
                <a:srgbClr val="9900FF"/>
              </a:solidFill>
              <a:latin typeface="Lato"/>
              <a:ea typeface="Lato"/>
              <a:cs typeface="Lato"/>
              <a:sym typeface="Lato"/>
            </a:endParaRPr>
          </a:p>
        </p:txBody>
      </p:sp>
      <p:sp>
        <p:nvSpPr>
          <p:cNvPr id="294" name="Google Shape;294;p36"/>
          <p:cNvSpPr txBox="1"/>
          <p:nvPr/>
        </p:nvSpPr>
        <p:spPr>
          <a:xfrm>
            <a:off x="5068850" y="1975338"/>
            <a:ext cx="35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a:solidFill>
                  <a:srgbClr val="9900FF"/>
                </a:solidFill>
                <a:latin typeface="Lato"/>
                <a:ea typeface="Lato"/>
                <a:cs typeface="Lato"/>
                <a:sym typeface="Lato"/>
              </a:rPr>
              <a:t>/</a:t>
            </a:r>
            <a:r>
              <a:rPr b="1" i="1" lang="es">
                <a:solidFill>
                  <a:srgbClr val="9900FF"/>
                </a:solidFill>
                <a:latin typeface="Lato"/>
                <a:ea typeface="Lato"/>
                <a:cs typeface="Lato"/>
                <a:sym typeface="Lato"/>
              </a:rPr>
              <a:t>/ EstadoActividad </a:t>
            </a:r>
            <a:endParaRPr b="1" i="1">
              <a:solidFill>
                <a:srgbClr val="9900FF"/>
              </a:solidFill>
              <a:latin typeface="Lato"/>
              <a:ea typeface="Lato"/>
              <a:cs typeface="Lato"/>
              <a:sym typeface="Lato"/>
            </a:endParaRPr>
          </a:p>
        </p:txBody>
      </p:sp>
      <p:pic>
        <p:nvPicPr>
          <p:cNvPr id="295" name="Google Shape;295;p36"/>
          <p:cNvPicPr preferRelativeResize="0"/>
          <p:nvPr/>
        </p:nvPicPr>
        <p:blipFill>
          <a:blip r:embed="rId6">
            <a:alphaModFix/>
          </a:blip>
          <a:stretch>
            <a:fillRect/>
          </a:stretch>
        </p:blipFill>
        <p:spPr>
          <a:xfrm>
            <a:off x="4964912" y="2248963"/>
            <a:ext cx="3724975" cy="341849"/>
          </a:xfrm>
          <a:prstGeom prst="rect">
            <a:avLst/>
          </a:prstGeom>
          <a:noFill/>
          <a:ln>
            <a:noFill/>
          </a:ln>
        </p:spPr>
      </p:pic>
      <p:pic>
        <p:nvPicPr>
          <p:cNvPr id="296" name="Google Shape;296;p36"/>
          <p:cNvPicPr preferRelativeResize="0"/>
          <p:nvPr/>
        </p:nvPicPr>
        <p:blipFill>
          <a:blip r:embed="rId7">
            <a:alphaModFix/>
          </a:blip>
          <a:stretch>
            <a:fillRect/>
          </a:stretch>
        </p:blipFill>
        <p:spPr>
          <a:xfrm>
            <a:off x="5134375" y="3846850"/>
            <a:ext cx="3666314" cy="626100"/>
          </a:xfrm>
          <a:prstGeom prst="rect">
            <a:avLst/>
          </a:prstGeom>
          <a:noFill/>
          <a:ln>
            <a:noFill/>
          </a:ln>
        </p:spPr>
      </p:pic>
      <p:sp>
        <p:nvSpPr>
          <p:cNvPr id="297" name="Google Shape;297;p36"/>
          <p:cNvSpPr txBox="1"/>
          <p:nvPr/>
        </p:nvSpPr>
        <p:spPr>
          <a:xfrm>
            <a:off x="5134375" y="2768550"/>
            <a:ext cx="35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a:solidFill>
                  <a:srgbClr val="9900FF"/>
                </a:solidFill>
                <a:latin typeface="Lato"/>
                <a:ea typeface="Lato"/>
                <a:cs typeface="Lato"/>
                <a:sym typeface="Lato"/>
              </a:rPr>
              <a:t>// Tarea</a:t>
            </a:r>
            <a:endParaRPr b="1" i="1">
              <a:solidFill>
                <a:srgbClr val="9900FF"/>
              </a:solidFill>
              <a:latin typeface="Lato"/>
              <a:ea typeface="Lato"/>
              <a:cs typeface="Lato"/>
              <a:sym typeface="Lato"/>
            </a:endParaRPr>
          </a:p>
        </p:txBody>
      </p:sp>
      <p:pic>
        <p:nvPicPr>
          <p:cNvPr id="298" name="Google Shape;298;p36"/>
          <p:cNvPicPr preferRelativeResize="0"/>
          <p:nvPr/>
        </p:nvPicPr>
        <p:blipFill>
          <a:blip r:embed="rId8">
            <a:alphaModFix/>
          </a:blip>
          <a:stretch>
            <a:fillRect/>
          </a:stretch>
        </p:blipFill>
        <p:spPr>
          <a:xfrm>
            <a:off x="5134375" y="3122075"/>
            <a:ext cx="3853825" cy="514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7"/>
          <p:cNvSpPr txBox="1"/>
          <p:nvPr>
            <p:ph type="title"/>
          </p:nvPr>
        </p:nvSpPr>
        <p:spPr>
          <a:xfrm>
            <a:off x="435300" y="225850"/>
            <a:ext cx="82734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500"/>
              <a:t>5.- DIOS y Contratos: 4) altaTarea</a:t>
            </a:r>
            <a:endParaRPr sz="2500"/>
          </a:p>
        </p:txBody>
      </p:sp>
      <p:pic>
        <p:nvPicPr>
          <p:cNvPr id="304" name="Google Shape;304;p37"/>
          <p:cNvPicPr preferRelativeResize="0"/>
          <p:nvPr/>
        </p:nvPicPr>
        <p:blipFill>
          <a:blip r:embed="rId3">
            <a:alphaModFix/>
          </a:blip>
          <a:stretch>
            <a:fillRect/>
          </a:stretch>
        </p:blipFill>
        <p:spPr>
          <a:xfrm>
            <a:off x="8325750" y="3087125"/>
            <a:ext cx="875300" cy="1862875"/>
          </a:xfrm>
          <a:prstGeom prst="rect">
            <a:avLst/>
          </a:prstGeom>
          <a:noFill/>
          <a:ln>
            <a:noFill/>
          </a:ln>
        </p:spPr>
      </p:pic>
      <p:pic>
        <p:nvPicPr>
          <p:cNvPr id="305" name="Google Shape;305;p37"/>
          <p:cNvPicPr preferRelativeResize="0"/>
          <p:nvPr/>
        </p:nvPicPr>
        <p:blipFill>
          <a:blip r:embed="rId4">
            <a:alphaModFix/>
          </a:blip>
          <a:stretch>
            <a:fillRect/>
          </a:stretch>
        </p:blipFill>
        <p:spPr>
          <a:xfrm>
            <a:off x="416625" y="1221350"/>
            <a:ext cx="4196451" cy="1410575"/>
          </a:xfrm>
          <a:prstGeom prst="rect">
            <a:avLst/>
          </a:prstGeom>
          <a:noFill/>
          <a:ln>
            <a:noFill/>
          </a:ln>
        </p:spPr>
      </p:pic>
      <p:sp>
        <p:nvSpPr>
          <p:cNvPr id="306" name="Google Shape;306;p37"/>
          <p:cNvSpPr txBox="1"/>
          <p:nvPr/>
        </p:nvSpPr>
        <p:spPr>
          <a:xfrm>
            <a:off x="435300" y="863550"/>
            <a:ext cx="35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a:solidFill>
                  <a:srgbClr val="9900FF"/>
                </a:solidFill>
                <a:latin typeface="Lato"/>
                <a:ea typeface="Lato"/>
                <a:cs typeface="Lato"/>
                <a:sym typeface="Lato"/>
              </a:rPr>
              <a:t>// Constructor de Tarea</a:t>
            </a:r>
            <a:endParaRPr b="1" i="1">
              <a:solidFill>
                <a:srgbClr val="9900FF"/>
              </a:solidFill>
              <a:latin typeface="Lato"/>
              <a:ea typeface="Lato"/>
              <a:cs typeface="Lato"/>
              <a:sym typeface="Lato"/>
            </a:endParaRPr>
          </a:p>
        </p:txBody>
      </p:sp>
      <p:pic>
        <p:nvPicPr>
          <p:cNvPr id="307" name="Google Shape;307;p37"/>
          <p:cNvPicPr preferRelativeResize="0"/>
          <p:nvPr/>
        </p:nvPicPr>
        <p:blipFill>
          <a:blip r:embed="rId5">
            <a:alphaModFix/>
          </a:blip>
          <a:stretch>
            <a:fillRect/>
          </a:stretch>
        </p:blipFill>
        <p:spPr>
          <a:xfrm>
            <a:off x="435300" y="3191925"/>
            <a:ext cx="6848475" cy="1514475"/>
          </a:xfrm>
          <a:prstGeom prst="rect">
            <a:avLst/>
          </a:prstGeom>
          <a:noFill/>
          <a:ln>
            <a:noFill/>
          </a:ln>
        </p:spPr>
      </p:pic>
      <p:sp>
        <p:nvSpPr>
          <p:cNvPr id="308" name="Google Shape;308;p37"/>
          <p:cNvSpPr txBox="1"/>
          <p:nvPr/>
        </p:nvSpPr>
        <p:spPr>
          <a:xfrm>
            <a:off x="435300" y="2791725"/>
            <a:ext cx="35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a:solidFill>
                  <a:srgbClr val="9900FF"/>
                </a:solidFill>
                <a:latin typeface="Lato"/>
                <a:ea typeface="Lato"/>
                <a:cs typeface="Lato"/>
                <a:sym typeface="Lato"/>
              </a:rPr>
              <a:t>// PersonalDeCoordinacion</a:t>
            </a:r>
            <a:endParaRPr b="1" i="1">
              <a:solidFill>
                <a:srgbClr val="9900FF"/>
              </a:solidFill>
              <a:latin typeface="Lato"/>
              <a:ea typeface="Lato"/>
              <a:cs typeface="Lato"/>
              <a:sym typeface="Lato"/>
            </a:endParaRPr>
          </a:p>
        </p:txBody>
      </p:sp>
      <p:pic>
        <p:nvPicPr>
          <p:cNvPr id="309" name="Google Shape;309;p37"/>
          <p:cNvPicPr preferRelativeResize="0"/>
          <p:nvPr/>
        </p:nvPicPr>
        <p:blipFill>
          <a:blip r:embed="rId6">
            <a:alphaModFix/>
          </a:blip>
          <a:stretch>
            <a:fillRect/>
          </a:stretch>
        </p:blipFill>
        <p:spPr>
          <a:xfrm>
            <a:off x="4971451" y="1320100"/>
            <a:ext cx="3200400" cy="590550"/>
          </a:xfrm>
          <a:prstGeom prst="rect">
            <a:avLst/>
          </a:prstGeom>
          <a:noFill/>
          <a:ln>
            <a:noFill/>
          </a:ln>
        </p:spPr>
      </p:pic>
      <p:sp>
        <p:nvSpPr>
          <p:cNvPr id="310" name="Google Shape;310;p37"/>
          <p:cNvSpPr txBox="1"/>
          <p:nvPr/>
        </p:nvSpPr>
        <p:spPr>
          <a:xfrm>
            <a:off x="4971450" y="919900"/>
            <a:ext cx="35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a:solidFill>
                  <a:srgbClr val="9900FF"/>
                </a:solidFill>
                <a:latin typeface="Lato"/>
                <a:ea typeface="Lato"/>
                <a:cs typeface="Lato"/>
                <a:sym typeface="Lato"/>
              </a:rPr>
              <a:t>// PersonalDelProyecto (responsable)</a:t>
            </a:r>
            <a:endParaRPr b="1" i="1">
              <a:solidFill>
                <a:srgbClr val="9900FF"/>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8"/>
          <p:cNvSpPr txBox="1"/>
          <p:nvPr>
            <p:ph type="title"/>
          </p:nvPr>
        </p:nvSpPr>
        <p:spPr>
          <a:xfrm>
            <a:off x="435300" y="225850"/>
            <a:ext cx="82734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500"/>
              <a:t>5.- DIOS y Contratos: 4) altaTarea</a:t>
            </a:r>
            <a:endParaRPr sz="2500"/>
          </a:p>
        </p:txBody>
      </p:sp>
      <p:pic>
        <p:nvPicPr>
          <p:cNvPr id="316" name="Google Shape;316;p38"/>
          <p:cNvPicPr preferRelativeResize="0"/>
          <p:nvPr/>
        </p:nvPicPr>
        <p:blipFill>
          <a:blip r:embed="rId3">
            <a:alphaModFix/>
          </a:blip>
          <a:stretch>
            <a:fillRect/>
          </a:stretch>
        </p:blipFill>
        <p:spPr>
          <a:xfrm>
            <a:off x="8325750" y="3087125"/>
            <a:ext cx="875300" cy="1862875"/>
          </a:xfrm>
          <a:prstGeom prst="rect">
            <a:avLst/>
          </a:prstGeom>
          <a:noFill/>
          <a:ln>
            <a:noFill/>
          </a:ln>
        </p:spPr>
      </p:pic>
      <p:sp>
        <p:nvSpPr>
          <p:cNvPr id="317" name="Google Shape;317;p38"/>
          <p:cNvSpPr txBox="1"/>
          <p:nvPr/>
        </p:nvSpPr>
        <p:spPr>
          <a:xfrm>
            <a:off x="497775" y="851950"/>
            <a:ext cx="35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a:solidFill>
                  <a:srgbClr val="9900FF"/>
                </a:solidFill>
                <a:latin typeface="Lato"/>
                <a:ea typeface="Lato"/>
                <a:cs typeface="Lato"/>
                <a:sym typeface="Lato"/>
              </a:rPr>
              <a:t>// Vista</a:t>
            </a:r>
            <a:endParaRPr b="1" i="1">
              <a:solidFill>
                <a:srgbClr val="9900FF"/>
              </a:solidFill>
              <a:latin typeface="Lato"/>
              <a:ea typeface="Lato"/>
              <a:cs typeface="Lato"/>
              <a:sym typeface="Lato"/>
            </a:endParaRPr>
          </a:p>
        </p:txBody>
      </p:sp>
      <p:pic>
        <p:nvPicPr>
          <p:cNvPr id="318" name="Google Shape;318;p38"/>
          <p:cNvPicPr preferRelativeResize="0"/>
          <p:nvPr/>
        </p:nvPicPr>
        <p:blipFill>
          <a:blip r:embed="rId4">
            <a:alphaModFix/>
          </a:blip>
          <a:stretch>
            <a:fillRect/>
          </a:stretch>
        </p:blipFill>
        <p:spPr>
          <a:xfrm>
            <a:off x="361850" y="1257000"/>
            <a:ext cx="8396950" cy="1353775"/>
          </a:xfrm>
          <a:prstGeom prst="rect">
            <a:avLst/>
          </a:prstGeom>
          <a:noFill/>
          <a:ln>
            <a:noFill/>
          </a:ln>
        </p:spPr>
      </p:pic>
      <p:pic>
        <p:nvPicPr>
          <p:cNvPr id="319" name="Google Shape;319;p38"/>
          <p:cNvPicPr preferRelativeResize="0"/>
          <p:nvPr/>
        </p:nvPicPr>
        <p:blipFill>
          <a:blip r:embed="rId5">
            <a:alphaModFix/>
          </a:blip>
          <a:stretch>
            <a:fillRect/>
          </a:stretch>
        </p:blipFill>
        <p:spPr>
          <a:xfrm>
            <a:off x="361850" y="2846550"/>
            <a:ext cx="3707550" cy="1535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3" name="Shape 323"/>
        <p:cNvGrpSpPr/>
        <p:nvPr/>
      </p:nvGrpSpPr>
      <p:grpSpPr>
        <a:xfrm>
          <a:off x="0" y="0"/>
          <a:ext cx="0" cy="0"/>
          <a:chOff x="0" y="0"/>
          <a:chExt cx="0" cy="0"/>
        </a:xfrm>
      </p:grpSpPr>
      <p:sp>
        <p:nvSpPr>
          <p:cNvPr id="324" name="Google Shape;324;p39"/>
          <p:cNvSpPr txBox="1"/>
          <p:nvPr>
            <p:ph idx="1" type="body"/>
          </p:nvPr>
        </p:nvSpPr>
        <p:spPr>
          <a:xfrm>
            <a:off x="435300" y="1031900"/>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1200"/>
              </a:spcBef>
              <a:spcAft>
                <a:spcPts val="0"/>
              </a:spcAft>
              <a:buNone/>
            </a:pPr>
            <a:r>
              <a:rPr b="1" lang="es" sz="4800">
                <a:solidFill>
                  <a:srgbClr val="000000"/>
                </a:solidFill>
                <a:latin typeface="Arial"/>
                <a:ea typeface="Arial"/>
                <a:cs typeface="Arial"/>
                <a:sym typeface="Arial"/>
              </a:rPr>
              <a:t>Nombre:  </a:t>
            </a:r>
            <a:r>
              <a:rPr lang="es" sz="4800">
                <a:solidFill>
                  <a:srgbClr val="000000"/>
                </a:solidFill>
                <a:latin typeface="Arial"/>
                <a:ea typeface="Arial"/>
                <a:cs typeface="Arial"/>
                <a:sym typeface="Arial"/>
              </a:rPr>
              <a:t>modificarTarea(fechaIni, fechaFin, equipo, responsable)</a:t>
            </a:r>
            <a:endParaRPr sz="48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b="1" lang="es" sz="4800">
                <a:solidFill>
                  <a:srgbClr val="000000"/>
                </a:solidFill>
                <a:latin typeface="Arial"/>
                <a:ea typeface="Arial"/>
                <a:cs typeface="Arial"/>
                <a:sym typeface="Arial"/>
              </a:rPr>
              <a:t>Responsabilidades: </a:t>
            </a:r>
            <a:r>
              <a:rPr lang="es" sz="4800">
                <a:solidFill>
                  <a:srgbClr val="000000"/>
                </a:solidFill>
                <a:latin typeface="Arial"/>
                <a:ea typeface="Arial"/>
                <a:cs typeface="Arial"/>
                <a:sym typeface="Arial"/>
              </a:rPr>
              <a:t>Registra la modificación de la tarea con sus datos fechaFin, equipo y responsable.</a:t>
            </a:r>
            <a:endParaRPr sz="48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b="1" lang="es" sz="4800">
                <a:solidFill>
                  <a:srgbClr val="000000"/>
                </a:solidFill>
                <a:latin typeface="Arial"/>
                <a:ea typeface="Arial"/>
                <a:cs typeface="Arial"/>
                <a:sym typeface="Arial"/>
              </a:rPr>
              <a:t>Tipo: </a:t>
            </a:r>
            <a:r>
              <a:rPr lang="es" sz="4800">
                <a:solidFill>
                  <a:srgbClr val="000000"/>
                </a:solidFill>
                <a:latin typeface="Arial"/>
                <a:ea typeface="Arial"/>
                <a:cs typeface="Arial"/>
                <a:sym typeface="Arial"/>
              </a:rPr>
              <a:t>Sistema</a:t>
            </a:r>
            <a:endParaRPr sz="48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b="1" lang="es" sz="4800">
                <a:solidFill>
                  <a:srgbClr val="000000"/>
                </a:solidFill>
                <a:latin typeface="Arial"/>
                <a:ea typeface="Arial"/>
                <a:cs typeface="Arial"/>
                <a:sym typeface="Arial"/>
              </a:rPr>
              <a:t>Referencias: </a:t>
            </a:r>
            <a:r>
              <a:rPr i="1" lang="es" sz="4800">
                <a:solidFill>
                  <a:srgbClr val="000000"/>
                </a:solidFill>
                <a:latin typeface="Arial"/>
                <a:ea typeface="Arial"/>
                <a:cs typeface="Arial"/>
                <a:sym typeface="Arial"/>
              </a:rPr>
              <a:t>Caso de Uso</a:t>
            </a:r>
            <a:r>
              <a:rPr lang="es" sz="4800">
                <a:solidFill>
                  <a:srgbClr val="000000"/>
                </a:solidFill>
                <a:latin typeface="Arial"/>
                <a:ea typeface="Arial"/>
                <a:cs typeface="Arial"/>
                <a:sym typeface="Arial"/>
              </a:rPr>
              <a:t>: Modificar Actividad. Requisitos RF011 y RF01 RF02</a:t>
            </a:r>
            <a:endParaRPr sz="48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b="1" lang="es" sz="4800">
                <a:solidFill>
                  <a:srgbClr val="000000"/>
                </a:solidFill>
                <a:latin typeface="Arial"/>
                <a:ea typeface="Arial"/>
                <a:cs typeface="Arial"/>
                <a:sym typeface="Arial"/>
              </a:rPr>
              <a:t>Salida: </a:t>
            </a:r>
            <a:r>
              <a:rPr lang="es" sz="4800">
                <a:solidFill>
                  <a:srgbClr val="000000"/>
                </a:solidFill>
                <a:latin typeface="Arial"/>
                <a:ea typeface="Arial"/>
                <a:cs typeface="Arial"/>
                <a:sym typeface="Arial"/>
              </a:rPr>
              <a:t>nada</a:t>
            </a:r>
            <a:endParaRPr sz="48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b="1" lang="es" sz="4800">
                <a:solidFill>
                  <a:srgbClr val="000000"/>
                </a:solidFill>
                <a:latin typeface="Arial"/>
                <a:ea typeface="Arial"/>
                <a:cs typeface="Arial"/>
                <a:sym typeface="Arial"/>
              </a:rPr>
              <a:t>Excepciones: </a:t>
            </a:r>
            <a:r>
              <a:rPr lang="es" sz="4800">
                <a:solidFill>
                  <a:srgbClr val="000000"/>
                </a:solidFill>
                <a:latin typeface="Arial"/>
                <a:ea typeface="Arial"/>
                <a:cs typeface="Arial"/>
                <a:sym typeface="Arial"/>
              </a:rPr>
              <a:t>Tarea ya iniciada</a:t>
            </a:r>
            <a:endParaRPr sz="48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b="1" lang="es" sz="4800">
                <a:solidFill>
                  <a:srgbClr val="000000"/>
                </a:solidFill>
                <a:latin typeface="Arial"/>
                <a:ea typeface="Arial"/>
                <a:cs typeface="Arial"/>
                <a:sym typeface="Arial"/>
              </a:rPr>
              <a:t>Precondiciones:</a:t>
            </a:r>
            <a:endParaRPr b="1" sz="48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s" sz="4800">
                <a:solidFill>
                  <a:srgbClr val="000000"/>
                </a:solidFill>
                <a:latin typeface="Arial"/>
                <a:ea typeface="Arial"/>
                <a:cs typeface="Arial"/>
                <a:sym typeface="Arial"/>
              </a:rPr>
              <a:t>Existe la actividad.</a:t>
            </a:r>
            <a:endParaRPr sz="48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s" sz="4800">
                <a:solidFill>
                  <a:srgbClr val="000000"/>
                </a:solidFill>
                <a:latin typeface="Arial"/>
                <a:ea typeface="Arial"/>
                <a:cs typeface="Arial"/>
                <a:sym typeface="Arial"/>
              </a:rPr>
              <a:t>Existe la tarea.</a:t>
            </a:r>
            <a:endParaRPr sz="48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s" sz="4800">
                <a:solidFill>
                  <a:srgbClr val="000000"/>
                </a:solidFill>
                <a:latin typeface="Arial"/>
                <a:ea typeface="Arial"/>
                <a:cs typeface="Arial"/>
                <a:sym typeface="Arial"/>
              </a:rPr>
              <a:t>Existe el miembro del personal de coordinación.</a:t>
            </a:r>
            <a:endParaRPr sz="48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b="1" lang="es" sz="4800">
                <a:solidFill>
                  <a:srgbClr val="000000"/>
                </a:solidFill>
                <a:latin typeface="Arial"/>
                <a:ea typeface="Arial"/>
                <a:cs typeface="Arial"/>
                <a:sym typeface="Arial"/>
              </a:rPr>
              <a:t>Postcondiciones: </a:t>
            </a:r>
            <a:r>
              <a:rPr lang="es" sz="4800">
                <a:solidFill>
                  <a:srgbClr val="000000"/>
                </a:solidFill>
                <a:latin typeface="Arial"/>
                <a:ea typeface="Arial"/>
                <a:cs typeface="Arial"/>
                <a:sym typeface="Arial"/>
              </a:rPr>
              <a:t>Sobrescriben los atributos de dicha instancia por los especificados como parámetro de entrada.</a:t>
            </a:r>
            <a:endParaRPr sz="4800">
              <a:solidFill>
                <a:srgbClr val="000000"/>
              </a:solidFill>
              <a:latin typeface="Arial"/>
              <a:ea typeface="Arial"/>
              <a:cs typeface="Arial"/>
              <a:sym typeface="Arial"/>
            </a:endParaRPr>
          </a:p>
          <a:p>
            <a:pPr indent="0" lvl="0" marL="0" rtl="0" algn="l">
              <a:spcBef>
                <a:spcPts val="1200"/>
              </a:spcBef>
              <a:spcAft>
                <a:spcPts val="0"/>
              </a:spcAft>
              <a:buNone/>
            </a:pPr>
            <a:r>
              <a:t/>
            </a:r>
            <a:endParaRPr b="1" sz="3775">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
        <p:nvSpPr>
          <p:cNvPr id="325" name="Google Shape;325;p39"/>
          <p:cNvSpPr txBox="1"/>
          <p:nvPr>
            <p:ph type="title"/>
          </p:nvPr>
        </p:nvSpPr>
        <p:spPr>
          <a:xfrm>
            <a:off x="374175" y="316050"/>
            <a:ext cx="82734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500"/>
              <a:t>5.- DIOS y Contratos: 6) modificarTarea</a:t>
            </a:r>
            <a:endParaRPr sz="25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9" name="Shape 329"/>
        <p:cNvGrpSpPr/>
        <p:nvPr/>
      </p:nvGrpSpPr>
      <p:grpSpPr>
        <a:xfrm>
          <a:off x="0" y="0"/>
          <a:ext cx="0" cy="0"/>
          <a:chOff x="0" y="0"/>
          <a:chExt cx="0" cy="0"/>
        </a:xfrm>
      </p:grpSpPr>
      <p:sp>
        <p:nvSpPr>
          <p:cNvPr id="330" name="Google Shape;330;p40"/>
          <p:cNvSpPr txBox="1"/>
          <p:nvPr>
            <p:ph type="title"/>
          </p:nvPr>
        </p:nvSpPr>
        <p:spPr>
          <a:xfrm>
            <a:off x="374175" y="316050"/>
            <a:ext cx="82734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500"/>
              <a:t>5.- DIOS y Contratos: 6) modificarTarea</a:t>
            </a:r>
            <a:endParaRPr sz="2500"/>
          </a:p>
        </p:txBody>
      </p:sp>
      <p:pic>
        <p:nvPicPr>
          <p:cNvPr id="331" name="Google Shape;331;p40"/>
          <p:cNvPicPr preferRelativeResize="0"/>
          <p:nvPr/>
        </p:nvPicPr>
        <p:blipFill>
          <a:blip r:embed="rId3">
            <a:alphaModFix/>
          </a:blip>
          <a:stretch>
            <a:fillRect/>
          </a:stretch>
        </p:blipFill>
        <p:spPr>
          <a:xfrm>
            <a:off x="1185075" y="758725"/>
            <a:ext cx="5517383" cy="3896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5" name="Shape 335"/>
        <p:cNvGrpSpPr/>
        <p:nvPr/>
      </p:nvGrpSpPr>
      <p:grpSpPr>
        <a:xfrm>
          <a:off x="0" y="0"/>
          <a:ext cx="0" cy="0"/>
          <a:chOff x="0" y="0"/>
          <a:chExt cx="0" cy="0"/>
        </a:xfrm>
      </p:grpSpPr>
      <p:sp>
        <p:nvSpPr>
          <p:cNvPr id="336" name="Google Shape;336;p41"/>
          <p:cNvSpPr txBox="1"/>
          <p:nvPr>
            <p:ph type="title"/>
          </p:nvPr>
        </p:nvSpPr>
        <p:spPr>
          <a:xfrm>
            <a:off x="374175" y="316050"/>
            <a:ext cx="82734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500"/>
              <a:t>5.- DIOS y Contratos: 6) modificarTarea</a:t>
            </a:r>
            <a:endParaRPr sz="2500"/>
          </a:p>
        </p:txBody>
      </p:sp>
      <p:pic>
        <p:nvPicPr>
          <p:cNvPr id="337" name="Google Shape;337;p41"/>
          <p:cNvPicPr preferRelativeResize="0"/>
          <p:nvPr/>
        </p:nvPicPr>
        <p:blipFill>
          <a:blip r:embed="rId3">
            <a:alphaModFix/>
          </a:blip>
          <a:stretch>
            <a:fillRect/>
          </a:stretch>
        </p:blipFill>
        <p:spPr>
          <a:xfrm>
            <a:off x="581200" y="1252100"/>
            <a:ext cx="8395045" cy="626100"/>
          </a:xfrm>
          <a:prstGeom prst="rect">
            <a:avLst/>
          </a:prstGeom>
          <a:noFill/>
          <a:ln>
            <a:noFill/>
          </a:ln>
        </p:spPr>
      </p:pic>
      <p:sp>
        <p:nvSpPr>
          <p:cNvPr id="338" name="Google Shape;338;p41"/>
          <p:cNvSpPr txBox="1"/>
          <p:nvPr/>
        </p:nvSpPr>
        <p:spPr>
          <a:xfrm>
            <a:off x="633600" y="863550"/>
            <a:ext cx="33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a:solidFill>
                  <a:srgbClr val="9900FF"/>
                </a:solidFill>
                <a:latin typeface="Lato"/>
                <a:ea typeface="Lato"/>
                <a:cs typeface="Lato"/>
                <a:sym typeface="Lato"/>
              </a:rPr>
              <a:t>// PlanificadaActividad</a:t>
            </a:r>
            <a:endParaRPr b="1" i="1">
              <a:solidFill>
                <a:srgbClr val="9900FF"/>
              </a:solidFill>
              <a:latin typeface="Lato"/>
              <a:ea typeface="Lato"/>
              <a:cs typeface="Lato"/>
              <a:sym typeface="Lato"/>
            </a:endParaRPr>
          </a:p>
        </p:txBody>
      </p:sp>
      <p:sp>
        <p:nvSpPr>
          <p:cNvPr id="339" name="Google Shape;339;p41"/>
          <p:cNvSpPr txBox="1"/>
          <p:nvPr/>
        </p:nvSpPr>
        <p:spPr>
          <a:xfrm>
            <a:off x="633600" y="1878200"/>
            <a:ext cx="33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a:solidFill>
                  <a:srgbClr val="9900FF"/>
                </a:solidFill>
                <a:latin typeface="Lato"/>
                <a:ea typeface="Lato"/>
                <a:cs typeface="Lato"/>
                <a:sym typeface="Lato"/>
              </a:rPr>
              <a:t>// EstadoActividad</a:t>
            </a:r>
            <a:endParaRPr b="1" i="1">
              <a:solidFill>
                <a:srgbClr val="9900FF"/>
              </a:solidFill>
              <a:latin typeface="Lato"/>
              <a:ea typeface="Lato"/>
              <a:cs typeface="Lato"/>
              <a:sym typeface="Lato"/>
            </a:endParaRPr>
          </a:p>
        </p:txBody>
      </p:sp>
      <p:pic>
        <p:nvPicPr>
          <p:cNvPr id="340" name="Google Shape;340;p41"/>
          <p:cNvPicPr preferRelativeResize="0"/>
          <p:nvPr/>
        </p:nvPicPr>
        <p:blipFill>
          <a:blip r:embed="rId4">
            <a:alphaModFix/>
          </a:blip>
          <a:stretch>
            <a:fillRect/>
          </a:stretch>
        </p:blipFill>
        <p:spPr>
          <a:xfrm>
            <a:off x="633600" y="2258700"/>
            <a:ext cx="2897948" cy="626100"/>
          </a:xfrm>
          <a:prstGeom prst="rect">
            <a:avLst/>
          </a:prstGeom>
          <a:noFill/>
          <a:ln>
            <a:noFill/>
          </a:ln>
        </p:spPr>
      </p:pic>
      <p:sp>
        <p:nvSpPr>
          <p:cNvPr id="341" name="Google Shape;341;p41"/>
          <p:cNvSpPr txBox="1"/>
          <p:nvPr/>
        </p:nvSpPr>
        <p:spPr>
          <a:xfrm>
            <a:off x="3692925" y="1878200"/>
            <a:ext cx="258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a:solidFill>
                  <a:srgbClr val="9900FF"/>
                </a:solidFill>
                <a:latin typeface="Lato"/>
                <a:ea typeface="Lato"/>
                <a:cs typeface="Lato"/>
                <a:sym typeface="Lato"/>
              </a:rPr>
              <a:t>// Vista</a:t>
            </a:r>
            <a:endParaRPr b="1" i="1">
              <a:solidFill>
                <a:srgbClr val="9900FF"/>
              </a:solidFill>
              <a:latin typeface="Lato"/>
              <a:ea typeface="Lato"/>
              <a:cs typeface="Lato"/>
              <a:sym typeface="Lato"/>
            </a:endParaRPr>
          </a:p>
        </p:txBody>
      </p:sp>
      <p:pic>
        <p:nvPicPr>
          <p:cNvPr id="342" name="Google Shape;342;p41"/>
          <p:cNvPicPr preferRelativeResize="0"/>
          <p:nvPr/>
        </p:nvPicPr>
        <p:blipFill>
          <a:blip r:embed="rId5">
            <a:alphaModFix/>
          </a:blip>
          <a:stretch>
            <a:fillRect/>
          </a:stretch>
        </p:blipFill>
        <p:spPr>
          <a:xfrm>
            <a:off x="3692923" y="2246626"/>
            <a:ext cx="4996949" cy="26354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 name="Shape 73"/>
        <p:cNvGrpSpPr/>
        <p:nvPr/>
      </p:nvGrpSpPr>
      <p:grpSpPr>
        <a:xfrm>
          <a:off x="0" y="0"/>
          <a:ext cx="0" cy="0"/>
          <a:chOff x="0" y="0"/>
          <a:chExt cx="0" cy="0"/>
        </a:xfrm>
      </p:grpSpPr>
      <p:pic>
        <p:nvPicPr>
          <p:cNvPr id="74" name="Google Shape;74;p15"/>
          <p:cNvPicPr preferRelativeResize="0"/>
          <p:nvPr/>
        </p:nvPicPr>
        <p:blipFill>
          <a:blip r:embed="rId3">
            <a:alphaModFix/>
          </a:blip>
          <a:stretch>
            <a:fillRect/>
          </a:stretch>
        </p:blipFill>
        <p:spPr>
          <a:xfrm>
            <a:off x="246386" y="225850"/>
            <a:ext cx="7901964" cy="4812951"/>
          </a:xfrm>
          <a:prstGeom prst="rect">
            <a:avLst/>
          </a:prstGeom>
          <a:noFill/>
          <a:ln>
            <a:noFill/>
          </a:ln>
        </p:spPr>
      </p:pic>
      <p:sp>
        <p:nvSpPr>
          <p:cNvPr id="75" name="Google Shape;75;p15"/>
          <p:cNvSpPr txBox="1"/>
          <p:nvPr>
            <p:ph type="title"/>
          </p:nvPr>
        </p:nvSpPr>
        <p:spPr>
          <a:xfrm>
            <a:off x="435300" y="225850"/>
            <a:ext cx="82734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500"/>
              <a:t>1.- Diagrama de Clases de Diseño</a:t>
            </a:r>
            <a:r>
              <a:rPr lang="es" sz="2280"/>
              <a:t>                                                                                </a:t>
            </a:r>
            <a:endParaRPr sz="228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6" name="Shape 346"/>
        <p:cNvGrpSpPr/>
        <p:nvPr/>
      </p:nvGrpSpPr>
      <p:grpSpPr>
        <a:xfrm>
          <a:off x="0" y="0"/>
          <a:ext cx="0" cy="0"/>
          <a:chOff x="0" y="0"/>
          <a:chExt cx="0" cy="0"/>
        </a:xfrm>
      </p:grpSpPr>
      <p:sp>
        <p:nvSpPr>
          <p:cNvPr id="347" name="Google Shape;347;p42"/>
          <p:cNvSpPr txBox="1"/>
          <p:nvPr>
            <p:ph type="title"/>
          </p:nvPr>
        </p:nvSpPr>
        <p:spPr>
          <a:xfrm>
            <a:off x="435300" y="324775"/>
            <a:ext cx="82734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500"/>
              <a:t>5.- DIOS y Contratos: 7) eliminarTarea</a:t>
            </a:r>
            <a:endParaRPr sz="2500"/>
          </a:p>
        </p:txBody>
      </p:sp>
      <p:sp>
        <p:nvSpPr>
          <p:cNvPr id="348" name="Google Shape;348;p42"/>
          <p:cNvSpPr txBox="1"/>
          <p:nvPr/>
        </p:nvSpPr>
        <p:spPr>
          <a:xfrm>
            <a:off x="646175" y="819875"/>
            <a:ext cx="7422600" cy="384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s" sz="1100"/>
              <a:t>Nombre: </a:t>
            </a:r>
            <a:r>
              <a:rPr lang="es" sz="1100"/>
              <a:t>eliminarTarea()</a:t>
            </a:r>
            <a:endParaRPr sz="1100"/>
          </a:p>
          <a:p>
            <a:pPr indent="0" lvl="0" marL="0" rtl="0" algn="l">
              <a:lnSpc>
                <a:spcPct val="115000"/>
              </a:lnSpc>
              <a:spcBef>
                <a:spcPts val="1200"/>
              </a:spcBef>
              <a:spcAft>
                <a:spcPts val="0"/>
              </a:spcAft>
              <a:buNone/>
            </a:pPr>
            <a:r>
              <a:rPr b="1" lang="es" sz="1100"/>
              <a:t>Responsabilidades:</a:t>
            </a:r>
            <a:r>
              <a:rPr lang="es" sz="1100"/>
              <a:t> Elimina la tarea previamente seleccionada</a:t>
            </a:r>
            <a:endParaRPr sz="1100"/>
          </a:p>
          <a:p>
            <a:pPr indent="0" lvl="0" marL="0" rtl="0" algn="l">
              <a:lnSpc>
                <a:spcPct val="115000"/>
              </a:lnSpc>
              <a:spcBef>
                <a:spcPts val="1200"/>
              </a:spcBef>
              <a:spcAft>
                <a:spcPts val="0"/>
              </a:spcAft>
              <a:buNone/>
            </a:pPr>
            <a:r>
              <a:rPr b="1" lang="es" sz="1100"/>
              <a:t>Tipo: </a:t>
            </a:r>
            <a:r>
              <a:rPr lang="es" sz="1100"/>
              <a:t>Sistema</a:t>
            </a:r>
            <a:endParaRPr sz="1100"/>
          </a:p>
          <a:p>
            <a:pPr indent="0" lvl="0" marL="0" rtl="0" algn="l">
              <a:lnSpc>
                <a:spcPct val="115000"/>
              </a:lnSpc>
              <a:spcBef>
                <a:spcPts val="1200"/>
              </a:spcBef>
              <a:spcAft>
                <a:spcPts val="0"/>
              </a:spcAft>
              <a:buNone/>
            </a:pPr>
            <a:r>
              <a:rPr b="1" lang="es" sz="1100"/>
              <a:t>Referencias:</a:t>
            </a:r>
            <a:r>
              <a:rPr lang="es" sz="1100"/>
              <a:t> </a:t>
            </a:r>
            <a:r>
              <a:rPr i="1" lang="es" sz="1100"/>
              <a:t>Caso de Uso</a:t>
            </a:r>
            <a:r>
              <a:rPr lang="es" sz="1100"/>
              <a:t>: Modificar Actividad. Requisitos RF010 y RF01</a:t>
            </a:r>
            <a:endParaRPr sz="1100"/>
          </a:p>
          <a:p>
            <a:pPr indent="0" lvl="0" marL="0" rtl="0" algn="l">
              <a:lnSpc>
                <a:spcPct val="115000"/>
              </a:lnSpc>
              <a:spcBef>
                <a:spcPts val="1200"/>
              </a:spcBef>
              <a:spcAft>
                <a:spcPts val="0"/>
              </a:spcAft>
              <a:buNone/>
            </a:pPr>
            <a:r>
              <a:rPr b="1" lang="es" sz="1100"/>
              <a:t>Salida: </a:t>
            </a:r>
            <a:r>
              <a:rPr lang="es" sz="1100"/>
              <a:t>nada</a:t>
            </a:r>
            <a:endParaRPr sz="1100"/>
          </a:p>
          <a:p>
            <a:pPr indent="0" lvl="0" marL="0" rtl="0" algn="l">
              <a:lnSpc>
                <a:spcPct val="115000"/>
              </a:lnSpc>
              <a:spcBef>
                <a:spcPts val="1200"/>
              </a:spcBef>
              <a:spcAft>
                <a:spcPts val="0"/>
              </a:spcAft>
              <a:buNone/>
            </a:pPr>
            <a:r>
              <a:rPr b="1" lang="es" sz="1100"/>
              <a:t>Excepciones: </a:t>
            </a:r>
            <a:r>
              <a:rPr lang="es" sz="1100"/>
              <a:t>Tarea ya iniciada, no elimina nada</a:t>
            </a:r>
            <a:endParaRPr sz="1100"/>
          </a:p>
          <a:p>
            <a:pPr indent="0" lvl="0" marL="0" rtl="0" algn="l">
              <a:lnSpc>
                <a:spcPct val="115000"/>
              </a:lnSpc>
              <a:spcBef>
                <a:spcPts val="1200"/>
              </a:spcBef>
              <a:spcAft>
                <a:spcPts val="0"/>
              </a:spcAft>
              <a:buNone/>
            </a:pPr>
            <a:r>
              <a:rPr b="1" lang="es" sz="1100"/>
              <a:t>Precondiciones:</a:t>
            </a:r>
            <a:endParaRPr b="1" sz="1100"/>
          </a:p>
          <a:p>
            <a:pPr indent="0" lvl="0" marL="0" rtl="0" algn="l">
              <a:lnSpc>
                <a:spcPct val="115000"/>
              </a:lnSpc>
              <a:spcBef>
                <a:spcPts val="1200"/>
              </a:spcBef>
              <a:spcAft>
                <a:spcPts val="0"/>
              </a:spcAft>
              <a:buNone/>
            </a:pPr>
            <a:r>
              <a:rPr lang="es" sz="1100"/>
              <a:t>Existe la actividad.</a:t>
            </a:r>
            <a:endParaRPr sz="1100"/>
          </a:p>
          <a:p>
            <a:pPr indent="0" lvl="0" marL="0" rtl="0" algn="l">
              <a:lnSpc>
                <a:spcPct val="115000"/>
              </a:lnSpc>
              <a:spcBef>
                <a:spcPts val="1200"/>
              </a:spcBef>
              <a:spcAft>
                <a:spcPts val="0"/>
              </a:spcAft>
              <a:buNone/>
            </a:pPr>
            <a:r>
              <a:rPr lang="es" sz="1100"/>
              <a:t>Existe la tarea.</a:t>
            </a:r>
            <a:endParaRPr sz="1100"/>
          </a:p>
          <a:p>
            <a:pPr indent="0" lvl="0" marL="0" rtl="0" algn="l">
              <a:lnSpc>
                <a:spcPct val="115000"/>
              </a:lnSpc>
              <a:spcBef>
                <a:spcPts val="1200"/>
              </a:spcBef>
              <a:spcAft>
                <a:spcPts val="0"/>
              </a:spcAft>
              <a:buNone/>
            </a:pPr>
            <a:r>
              <a:rPr lang="es" sz="1100"/>
              <a:t>Existe el miembro del personal de coordinación.</a:t>
            </a:r>
            <a:endParaRPr sz="1100"/>
          </a:p>
          <a:p>
            <a:pPr indent="0" lvl="0" marL="0" rtl="0" algn="l">
              <a:lnSpc>
                <a:spcPct val="115000"/>
              </a:lnSpc>
              <a:spcBef>
                <a:spcPts val="1200"/>
              </a:spcBef>
              <a:spcAft>
                <a:spcPts val="1200"/>
              </a:spcAft>
              <a:buNone/>
            </a:pPr>
            <a:r>
              <a:rPr b="1" lang="es" sz="1100"/>
              <a:t>Postcondiciones: </a:t>
            </a:r>
            <a:r>
              <a:rPr lang="es" sz="1100"/>
              <a:t>Se elimina del sistema la tarea seleccionada y las referencias a dicha tarea</a:t>
            </a:r>
            <a:endParaRPr sz="11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2" name="Shape 352"/>
        <p:cNvGrpSpPr/>
        <p:nvPr/>
      </p:nvGrpSpPr>
      <p:grpSpPr>
        <a:xfrm>
          <a:off x="0" y="0"/>
          <a:ext cx="0" cy="0"/>
          <a:chOff x="0" y="0"/>
          <a:chExt cx="0" cy="0"/>
        </a:xfrm>
      </p:grpSpPr>
      <p:sp>
        <p:nvSpPr>
          <p:cNvPr id="353" name="Google Shape;353;p43"/>
          <p:cNvSpPr txBox="1"/>
          <p:nvPr>
            <p:ph type="title"/>
          </p:nvPr>
        </p:nvSpPr>
        <p:spPr>
          <a:xfrm>
            <a:off x="435300" y="324775"/>
            <a:ext cx="82734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500"/>
              <a:t>5.- DIOS y Contratos: 7) eliminarTarea</a:t>
            </a:r>
            <a:endParaRPr sz="2500"/>
          </a:p>
        </p:txBody>
      </p:sp>
      <p:pic>
        <p:nvPicPr>
          <p:cNvPr id="354" name="Google Shape;354;p43"/>
          <p:cNvPicPr preferRelativeResize="0"/>
          <p:nvPr/>
        </p:nvPicPr>
        <p:blipFill>
          <a:blip r:embed="rId3">
            <a:alphaModFix/>
          </a:blip>
          <a:stretch>
            <a:fillRect/>
          </a:stretch>
        </p:blipFill>
        <p:spPr>
          <a:xfrm>
            <a:off x="416625" y="863550"/>
            <a:ext cx="4682050" cy="2234501"/>
          </a:xfrm>
          <a:prstGeom prst="rect">
            <a:avLst/>
          </a:prstGeom>
          <a:noFill/>
          <a:ln>
            <a:noFill/>
          </a:ln>
        </p:spPr>
      </p:pic>
      <p:pic>
        <p:nvPicPr>
          <p:cNvPr id="355" name="Google Shape;355;p43"/>
          <p:cNvPicPr preferRelativeResize="0"/>
          <p:nvPr/>
        </p:nvPicPr>
        <p:blipFill>
          <a:blip r:embed="rId4">
            <a:alphaModFix/>
          </a:blip>
          <a:stretch>
            <a:fillRect/>
          </a:stretch>
        </p:blipFill>
        <p:spPr>
          <a:xfrm>
            <a:off x="620000" y="3433225"/>
            <a:ext cx="5073651" cy="1329850"/>
          </a:xfrm>
          <a:prstGeom prst="rect">
            <a:avLst/>
          </a:prstGeom>
          <a:noFill/>
          <a:ln>
            <a:noFill/>
          </a:ln>
        </p:spPr>
      </p:pic>
      <p:sp>
        <p:nvSpPr>
          <p:cNvPr id="356" name="Google Shape;356;p43"/>
          <p:cNvSpPr txBox="1"/>
          <p:nvPr/>
        </p:nvSpPr>
        <p:spPr>
          <a:xfrm>
            <a:off x="890875" y="3033013"/>
            <a:ext cx="33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a:solidFill>
                  <a:srgbClr val="9900FF"/>
                </a:solidFill>
                <a:latin typeface="Lato"/>
                <a:ea typeface="Lato"/>
                <a:cs typeface="Lato"/>
                <a:sym typeface="Lato"/>
              </a:rPr>
              <a:t>// Vista</a:t>
            </a:r>
            <a:endParaRPr b="1" i="1">
              <a:solidFill>
                <a:srgbClr val="9900FF"/>
              </a:solidFill>
              <a:latin typeface="Lato"/>
              <a:ea typeface="Lato"/>
              <a:cs typeface="Lato"/>
              <a:sym typeface="Lato"/>
            </a:endParaRPr>
          </a:p>
        </p:txBody>
      </p:sp>
      <p:sp>
        <p:nvSpPr>
          <p:cNvPr id="357" name="Google Shape;357;p43"/>
          <p:cNvSpPr txBox="1"/>
          <p:nvPr/>
        </p:nvSpPr>
        <p:spPr>
          <a:xfrm>
            <a:off x="6173850" y="2975838"/>
            <a:ext cx="33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a:solidFill>
                  <a:srgbClr val="9900FF"/>
                </a:solidFill>
                <a:latin typeface="Lato"/>
                <a:ea typeface="Lato"/>
                <a:cs typeface="Lato"/>
                <a:sym typeface="Lato"/>
              </a:rPr>
              <a:t>// EstadoTarea</a:t>
            </a:r>
            <a:endParaRPr b="1" i="1">
              <a:solidFill>
                <a:srgbClr val="9900FF"/>
              </a:solidFill>
              <a:latin typeface="Lato"/>
              <a:ea typeface="Lato"/>
              <a:cs typeface="Lato"/>
              <a:sym typeface="Lato"/>
            </a:endParaRPr>
          </a:p>
        </p:txBody>
      </p:sp>
      <p:pic>
        <p:nvPicPr>
          <p:cNvPr id="358" name="Google Shape;358;p43"/>
          <p:cNvPicPr preferRelativeResize="0"/>
          <p:nvPr/>
        </p:nvPicPr>
        <p:blipFill>
          <a:blip r:embed="rId5">
            <a:alphaModFix/>
          </a:blip>
          <a:stretch>
            <a:fillRect/>
          </a:stretch>
        </p:blipFill>
        <p:spPr>
          <a:xfrm>
            <a:off x="6008025" y="3376050"/>
            <a:ext cx="2750800" cy="685625"/>
          </a:xfrm>
          <a:prstGeom prst="rect">
            <a:avLst/>
          </a:prstGeom>
          <a:noFill/>
          <a:ln>
            <a:noFill/>
          </a:ln>
        </p:spPr>
      </p:pic>
      <p:sp>
        <p:nvSpPr>
          <p:cNvPr id="359" name="Google Shape;359;p43"/>
          <p:cNvSpPr txBox="1"/>
          <p:nvPr/>
        </p:nvSpPr>
        <p:spPr>
          <a:xfrm>
            <a:off x="6112800" y="1058588"/>
            <a:ext cx="33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a:solidFill>
                  <a:srgbClr val="9900FF"/>
                </a:solidFill>
                <a:latin typeface="Lato"/>
                <a:ea typeface="Lato"/>
                <a:cs typeface="Lato"/>
                <a:sym typeface="Lato"/>
              </a:rPr>
              <a:t>// PlanificadaActividad</a:t>
            </a:r>
            <a:endParaRPr b="1" i="1">
              <a:solidFill>
                <a:srgbClr val="9900FF"/>
              </a:solidFill>
              <a:latin typeface="Lato"/>
              <a:ea typeface="Lato"/>
              <a:cs typeface="Lato"/>
              <a:sym typeface="Lato"/>
            </a:endParaRPr>
          </a:p>
        </p:txBody>
      </p:sp>
      <p:pic>
        <p:nvPicPr>
          <p:cNvPr id="360" name="Google Shape;360;p43"/>
          <p:cNvPicPr preferRelativeResize="0"/>
          <p:nvPr/>
        </p:nvPicPr>
        <p:blipFill>
          <a:blip r:embed="rId6">
            <a:alphaModFix/>
          </a:blip>
          <a:stretch>
            <a:fillRect/>
          </a:stretch>
        </p:blipFill>
        <p:spPr>
          <a:xfrm>
            <a:off x="5340628" y="1566525"/>
            <a:ext cx="3484522" cy="5937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4"/>
          <p:cNvSpPr txBox="1"/>
          <p:nvPr>
            <p:ph type="title"/>
          </p:nvPr>
        </p:nvSpPr>
        <p:spPr>
          <a:xfrm>
            <a:off x="435300" y="237450"/>
            <a:ext cx="82734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500"/>
              <a:t>5.- DIOS y Contratos: 8) iniciarActividad</a:t>
            </a:r>
            <a:endParaRPr sz="2500"/>
          </a:p>
        </p:txBody>
      </p:sp>
      <p:sp>
        <p:nvSpPr>
          <p:cNvPr id="366" name="Google Shape;366;p44"/>
          <p:cNvSpPr txBox="1"/>
          <p:nvPr/>
        </p:nvSpPr>
        <p:spPr>
          <a:xfrm>
            <a:off x="669875" y="1067750"/>
            <a:ext cx="5711100" cy="353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s" sz="1100"/>
              <a:t>Nombre: </a:t>
            </a:r>
            <a:r>
              <a:rPr lang="es" sz="1100"/>
              <a:t>iniciarActividad()</a:t>
            </a:r>
            <a:endParaRPr sz="1100"/>
          </a:p>
          <a:p>
            <a:pPr indent="0" lvl="0" marL="0" rtl="0" algn="l">
              <a:lnSpc>
                <a:spcPct val="115000"/>
              </a:lnSpc>
              <a:spcBef>
                <a:spcPts val="1200"/>
              </a:spcBef>
              <a:spcAft>
                <a:spcPts val="0"/>
              </a:spcAft>
              <a:buNone/>
            </a:pPr>
            <a:r>
              <a:rPr b="1" lang="es" sz="1100"/>
              <a:t>Responsabilidades:</a:t>
            </a:r>
            <a:r>
              <a:rPr lang="es" sz="1100"/>
              <a:t> Cambia el estado de la actividad a EnCurso</a:t>
            </a:r>
            <a:endParaRPr sz="1100"/>
          </a:p>
          <a:p>
            <a:pPr indent="0" lvl="0" marL="0" rtl="0" algn="l">
              <a:lnSpc>
                <a:spcPct val="115000"/>
              </a:lnSpc>
              <a:spcBef>
                <a:spcPts val="1200"/>
              </a:spcBef>
              <a:spcAft>
                <a:spcPts val="0"/>
              </a:spcAft>
              <a:buNone/>
            </a:pPr>
            <a:r>
              <a:rPr b="1" lang="es" sz="1100"/>
              <a:t>Tipo: </a:t>
            </a:r>
            <a:r>
              <a:rPr lang="es" sz="1100"/>
              <a:t>Sistema</a:t>
            </a:r>
            <a:endParaRPr sz="1100"/>
          </a:p>
          <a:p>
            <a:pPr indent="0" lvl="0" marL="0" rtl="0" algn="l">
              <a:lnSpc>
                <a:spcPct val="115000"/>
              </a:lnSpc>
              <a:spcBef>
                <a:spcPts val="1200"/>
              </a:spcBef>
              <a:spcAft>
                <a:spcPts val="0"/>
              </a:spcAft>
              <a:buNone/>
            </a:pPr>
            <a:r>
              <a:rPr b="1" lang="es" sz="1100"/>
              <a:t>Referencias: </a:t>
            </a:r>
            <a:r>
              <a:rPr lang="es" sz="1100"/>
              <a:t>RF01</a:t>
            </a:r>
            <a:endParaRPr sz="1100"/>
          </a:p>
          <a:p>
            <a:pPr indent="0" lvl="0" marL="0" rtl="0" algn="l">
              <a:lnSpc>
                <a:spcPct val="115000"/>
              </a:lnSpc>
              <a:spcBef>
                <a:spcPts val="1200"/>
              </a:spcBef>
              <a:spcAft>
                <a:spcPts val="0"/>
              </a:spcAft>
              <a:buNone/>
            </a:pPr>
            <a:r>
              <a:rPr b="1" lang="es" sz="1100"/>
              <a:t>Salida: </a:t>
            </a:r>
            <a:r>
              <a:rPr lang="es" sz="1100"/>
              <a:t>ninguna</a:t>
            </a:r>
            <a:endParaRPr sz="1100"/>
          </a:p>
          <a:p>
            <a:pPr indent="0" lvl="0" marL="0" rtl="0" algn="l">
              <a:lnSpc>
                <a:spcPct val="115000"/>
              </a:lnSpc>
              <a:spcBef>
                <a:spcPts val="1200"/>
              </a:spcBef>
              <a:spcAft>
                <a:spcPts val="0"/>
              </a:spcAft>
              <a:buNone/>
            </a:pPr>
            <a:r>
              <a:rPr b="1" lang="es" sz="1100"/>
              <a:t>Excepciones: </a:t>
            </a:r>
            <a:r>
              <a:rPr lang="es" sz="1100"/>
              <a:t>ninguna</a:t>
            </a:r>
            <a:endParaRPr sz="1100"/>
          </a:p>
          <a:p>
            <a:pPr indent="0" lvl="0" marL="0" rtl="0" algn="l">
              <a:lnSpc>
                <a:spcPct val="115000"/>
              </a:lnSpc>
              <a:spcBef>
                <a:spcPts val="1200"/>
              </a:spcBef>
              <a:spcAft>
                <a:spcPts val="0"/>
              </a:spcAft>
              <a:buNone/>
            </a:pPr>
            <a:r>
              <a:rPr b="1" lang="es" sz="1100"/>
              <a:t>Precondiciones: </a:t>
            </a:r>
            <a:r>
              <a:rPr lang="es" sz="1100"/>
              <a:t>Existe una instancia de tarea seleccionada actividadAct de la clase Actividad, cuyo atributo estado es de tipo PlanificadaActividad</a:t>
            </a:r>
            <a:endParaRPr sz="1100"/>
          </a:p>
          <a:p>
            <a:pPr indent="0" lvl="0" marL="0" rtl="0" algn="l">
              <a:lnSpc>
                <a:spcPct val="115000"/>
              </a:lnSpc>
              <a:spcBef>
                <a:spcPts val="1200"/>
              </a:spcBef>
              <a:spcAft>
                <a:spcPts val="0"/>
              </a:spcAft>
              <a:buNone/>
            </a:pPr>
            <a:r>
              <a:rPr b="1" lang="es" sz="1100"/>
              <a:t>Postcondiciones: </a:t>
            </a:r>
            <a:r>
              <a:rPr lang="es" sz="1100"/>
              <a:t>Se sobreescribe el campo del estado de la actividad y se cambia por una nueva instancia de la clase EnCurso</a:t>
            </a:r>
            <a:endParaRPr sz="1100"/>
          </a:p>
          <a:p>
            <a:pPr indent="0" lvl="0" marL="0" rtl="0" algn="l">
              <a:lnSpc>
                <a:spcPct val="115000"/>
              </a:lnSpc>
              <a:spcBef>
                <a:spcPts val="1200"/>
              </a:spcBef>
              <a:spcAft>
                <a:spcPts val="1200"/>
              </a:spcAft>
              <a:buNone/>
            </a:pPr>
            <a:r>
              <a:rPr lang="es" sz="1100"/>
              <a:t> </a:t>
            </a:r>
            <a:endParaRPr sz="11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5"/>
          <p:cNvSpPr txBox="1"/>
          <p:nvPr>
            <p:ph type="title"/>
          </p:nvPr>
        </p:nvSpPr>
        <p:spPr>
          <a:xfrm>
            <a:off x="435300" y="237450"/>
            <a:ext cx="82734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500"/>
              <a:t>5.- DIOS y Contratos: 8) iniciarActividad</a:t>
            </a:r>
            <a:endParaRPr sz="2500"/>
          </a:p>
        </p:txBody>
      </p:sp>
      <p:pic>
        <p:nvPicPr>
          <p:cNvPr id="372" name="Google Shape;372;p45"/>
          <p:cNvPicPr preferRelativeResize="0"/>
          <p:nvPr/>
        </p:nvPicPr>
        <p:blipFill>
          <a:blip r:embed="rId3">
            <a:alphaModFix/>
          </a:blip>
          <a:stretch>
            <a:fillRect/>
          </a:stretch>
        </p:blipFill>
        <p:spPr>
          <a:xfrm>
            <a:off x="416625" y="830350"/>
            <a:ext cx="4912225" cy="2773899"/>
          </a:xfrm>
          <a:prstGeom prst="rect">
            <a:avLst/>
          </a:prstGeom>
          <a:noFill/>
          <a:ln>
            <a:noFill/>
          </a:ln>
        </p:spPr>
      </p:pic>
      <p:pic>
        <p:nvPicPr>
          <p:cNvPr id="373" name="Google Shape;373;p45"/>
          <p:cNvPicPr preferRelativeResize="0"/>
          <p:nvPr/>
        </p:nvPicPr>
        <p:blipFill>
          <a:blip r:embed="rId4">
            <a:alphaModFix/>
          </a:blip>
          <a:stretch>
            <a:fillRect/>
          </a:stretch>
        </p:blipFill>
        <p:spPr>
          <a:xfrm>
            <a:off x="632900" y="4084425"/>
            <a:ext cx="3167540" cy="400200"/>
          </a:xfrm>
          <a:prstGeom prst="rect">
            <a:avLst/>
          </a:prstGeom>
          <a:noFill/>
          <a:ln>
            <a:noFill/>
          </a:ln>
        </p:spPr>
      </p:pic>
      <p:pic>
        <p:nvPicPr>
          <p:cNvPr id="374" name="Google Shape;374;p45"/>
          <p:cNvPicPr preferRelativeResize="0"/>
          <p:nvPr/>
        </p:nvPicPr>
        <p:blipFill>
          <a:blip r:embed="rId5">
            <a:alphaModFix/>
          </a:blip>
          <a:stretch>
            <a:fillRect/>
          </a:stretch>
        </p:blipFill>
        <p:spPr>
          <a:xfrm>
            <a:off x="5443100" y="2518675"/>
            <a:ext cx="3092800" cy="565275"/>
          </a:xfrm>
          <a:prstGeom prst="rect">
            <a:avLst/>
          </a:prstGeom>
          <a:noFill/>
          <a:ln>
            <a:noFill/>
          </a:ln>
        </p:spPr>
      </p:pic>
      <p:pic>
        <p:nvPicPr>
          <p:cNvPr id="375" name="Google Shape;375;p45"/>
          <p:cNvPicPr preferRelativeResize="0"/>
          <p:nvPr/>
        </p:nvPicPr>
        <p:blipFill>
          <a:blip r:embed="rId6">
            <a:alphaModFix/>
          </a:blip>
          <a:stretch>
            <a:fillRect/>
          </a:stretch>
        </p:blipFill>
        <p:spPr>
          <a:xfrm>
            <a:off x="4551313" y="3142312"/>
            <a:ext cx="4467687" cy="400200"/>
          </a:xfrm>
          <a:prstGeom prst="rect">
            <a:avLst/>
          </a:prstGeom>
          <a:noFill/>
          <a:ln>
            <a:noFill/>
          </a:ln>
        </p:spPr>
      </p:pic>
      <p:pic>
        <p:nvPicPr>
          <p:cNvPr id="376" name="Google Shape;376;p45"/>
          <p:cNvPicPr preferRelativeResize="0"/>
          <p:nvPr/>
        </p:nvPicPr>
        <p:blipFill>
          <a:blip r:embed="rId7">
            <a:alphaModFix/>
          </a:blip>
          <a:stretch>
            <a:fillRect/>
          </a:stretch>
        </p:blipFill>
        <p:spPr>
          <a:xfrm>
            <a:off x="4551313" y="4084425"/>
            <a:ext cx="4069636" cy="626100"/>
          </a:xfrm>
          <a:prstGeom prst="rect">
            <a:avLst/>
          </a:prstGeom>
          <a:noFill/>
          <a:ln>
            <a:noFill/>
          </a:ln>
        </p:spPr>
      </p:pic>
      <p:sp>
        <p:nvSpPr>
          <p:cNvPr id="377" name="Google Shape;377;p45"/>
          <p:cNvSpPr txBox="1"/>
          <p:nvPr/>
        </p:nvSpPr>
        <p:spPr>
          <a:xfrm>
            <a:off x="585625" y="3739138"/>
            <a:ext cx="33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a:solidFill>
                  <a:srgbClr val="9900FF"/>
                </a:solidFill>
                <a:latin typeface="Lato"/>
                <a:ea typeface="Lato"/>
                <a:cs typeface="Lato"/>
                <a:sym typeface="Lato"/>
              </a:rPr>
              <a:t>// EnCursoActividad</a:t>
            </a:r>
            <a:endParaRPr b="1" i="1">
              <a:solidFill>
                <a:srgbClr val="9900FF"/>
              </a:solidFill>
              <a:latin typeface="Lato"/>
              <a:ea typeface="Lato"/>
              <a:cs typeface="Lato"/>
              <a:sym typeface="Lato"/>
            </a:endParaRPr>
          </a:p>
        </p:txBody>
      </p:sp>
      <p:sp>
        <p:nvSpPr>
          <p:cNvPr id="378" name="Google Shape;378;p45"/>
          <p:cNvSpPr txBox="1"/>
          <p:nvPr/>
        </p:nvSpPr>
        <p:spPr>
          <a:xfrm>
            <a:off x="5443100" y="2064850"/>
            <a:ext cx="33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a:solidFill>
                  <a:srgbClr val="9900FF"/>
                </a:solidFill>
                <a:latin typeface="Lato"/>
                <a:ea typeface="Lato"/>
                <a:cs typeface="Lato"/>
                <a:sym typeface="Lato"/>
              </a:rPr>
              <a:t>// EstadoActividad</a:t>
            </a:r>
            <a:endParaRPr b="1" i="1">
              <a:solidFill>
                <a:srgbClr val="9900FF"/>
              </a:solidFill>
              <a:latin typeface="Lato"/>
              <a:ea typeface="Lato"/>
              <a:cs typeface="Lato"/>
              <a:sym typeface="Lato"/>
            </a:endParaRPr>
          </a:p>
        </p:txBody>
      </p:sp>
      <p:sp>
        <p:nvSpPr>
          <p:cNvPr id="379" name="Google Shape;379;p45"/>
          <p:cNvSpPr txBox="1"/>
          <p:nvPr/>
        </p:nvSpPr>
        <p:spPr>
          <a:xfrm>
            <a:off x="4606925" y="3739150"/>
            <a:ext cx="33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a:solidFill>
                  <a:srgbClr val="9900FF"/>
                </a:solidFill>
                <a:latin typeface="Lato"/>
                <a:ea typeface="Lato"/>
                <a:cs typeface="Lato"/>
                <a:sym typeface="Lato"/>
              </a:rPr>
              <a:t>// PlanificadaActividad</a:t>
            </a:r>
            <a:endParaRPr b="1" i="1">
              <a:solidFill>
                <a:srgbClr val="9900FF"/>
              </a:solidFill>
              <a:latin typeface="Lato"/>
              <a:ea typeface="Lato"/>
              <a:cs typeface="Lato"/>
              <a:sym typeface="Lato"/>
            </a:endParaRPr>
          </a:p>
        </p:txBody>
      </p:sp>
      <p:pic>
        <p:nvPicPr>
          <p:cNvPr id="380" name="Google Shape;380;p45"/>
          <p:cNvPicPr preferRelativeResize="0"/>
          <p:nvPr/>
        </p:nvPicPr>
        <p:blipFill>
          <a:blip r:embed="rId8">
            <a:alphaModFix/>
          </a:blip>
          <a:stretch>
            <a:fillRect/>
          </a:stretch>
        </p:blipFill>
        <p:spPr>
          <a:xfrm>
            <a:off x="5527775" y="1212668"/>
            <a:ext cx="3167550" cy="798557"/>
          </a:xfrm>
          <a:prstGeom prst="rect">
            <a:avLst/>
          </a:prstGeom>
          <a:noFill/>
          <a:ln>
            <a:noFill/>
          </a:ln>
        </p:spPr>
      </p:pic>
      <p:sp>
        <p:nvSpPr>
          <p:cNvPr id="381" name="Google Shape;381;p45"/>
          <p:cNvSpPr txBox="1"/>
          <p:nvPr/>
        </p:nvSpPr>
        <p:spPr>
          <a:xfrm>
            <a:off x="5443100" y="830350"/>
            <a:ext cx="33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a:solidFill>
                  <a:srgbClr val="9900FF"/>
                </a:solidFill>
                <a:latin typeface="Lato"/>
                <a:ea typeface="Lato"/>
                <a:cs typeface="Lato"/>
                <a:sym typeface="Lato"/>
              </a:rPr>
              <a:t>// EstadoActividad</a:t>
            </a:r>
            <a:endParaRPr b="1" i="1">
              <a:solidFill>
                <a:srgbClr val="9900FF"/>
              </a:solidFill>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6"/>
          <p:cNvSpPr txBox="1"/>
          <p:nvPr>
            <p:ph type="title"/>
          </p:nvPr>
        </p:nvSpPr>
        <p:spPr>
          <a:xfrm>
            <a:off x="435300" y="237450"/>
            <a:ext cx="82734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500"/>
              <a:t>5.- DIOS y Contratos: 9) eliminarActividad</a:t>
            </a:r>
            <a:endParaRPr sz="2500"/>
          </a:p>
        </p:txBody>
      </p:sp>
      <p:sp>
        <p:nvSpPr>
          <p:cNvPr id="387" name="Google Shape;387;p46"/>
          <p:cNvSpPr txBox="1"/>
          <p:nvPr/>
        </p:nvSpPr>
        <p:spPr>
          <a:xfrm>
            <a:off x="1046750" y="1079100"/>
            <a:ext cx="6522900" cy="279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s" sz="1100"/>
              <a:t>Nombre: </a:t>
            </a:r>
            <a:r>
              <a:rPr lang="es" sz="1100"/>
              <a:t>eliminaActividad()</a:t>
            </a:r>
            <a:endParaRPr sz="1100"/>
          </a:p>
          <a:p>
            <a:pPr indent="0" lvl="0" marL="0" rtl="0" algn="l">
              <a:lnSpc>
                <a:spcPct val="115000"/>
              </a:lnSpc>
              <a:spcBef>
                <a:spcPts val="1200"/>
              </a:spcBef>
              <a:spcAft>
                <a:spcPts val="0"/>
              </a:spcAft>
              <a:buNone/>
            </a:pPr>
            <a:r>
              <a:rPr b="1" lang="es" sz="1100"/>
              <a:t>Responsabilidades:</a:t>
            </a:r>
            <a:r>
              <a:rPr lang="es" sz="1100"/>
              <a:t> Elimina la actividad previamente seleccionada</a:t>
            </a:r>
            <a:endParaRPr sz="1100"/>
          </a:p>
          <a:p>
            <a:pPr indent="0" lvl="0" marL="0" rtl="0" algn="l">
              <a:lnSpc>
                <a:spcPct val="115000"/>
              </a:lnSpc>
              <a:spcBef>
                <a:spcPts val="1200"/>
              </a:spcBef>
              <a:spcAft>
                <a:spcPts val="0"/>
              </a:spcAft>
              <a:buNone/>
            </a:pPr>
            <a:r>
              <a:rPr b="1" lang="es" sz="1100"/>
              <a:t>Tipo: </a:t>
            </a:r>
            <a:r>
              <a:rPr lang="es" sz="1100"/>
              <a:t>Sistema</a:t>
            </a:r>
            <a:endParaRPr sz="1100"/>
          </a:p>
          <a:p>
            <a:pPr indent="0" lvl="0" marL="0" rtl="0" algn="l">
              <a:lnSpc>
                <a:spcPct val="115000"/>
              </a:lnSpc>
              <a:spcBef>
                <a:spcPts val="1200"/>
              </a:spcBef>
              <a:spcAft>
                <a:spcPts val="0"/>
              </a:spcAft>
              <a:buNone/>
            </a:pPr>
            <a:r>
              <a:rPr b="1" lang="es" sz="1100"/>
              <a:t>Referencias: </a:t>
            </a:r>
            <a:r>
              <a:rPr lang="es" sz="1100"/>
              <a:t>RF14, RF01</a:t>
            </a:r>
            <a:endParaRPr sz="1100"/>
          </a:p>
          <a:p>
            <a:pPr indent="0" lvl="0" marL="0" rtl="0" algn="l">
              <a:lnSpc>
                <a:spcPct val="115000"/>
              </a:lnSpc>
              <a:spcBef>
                <a:spcPts val="1200"/>
              </a:spcBef>
              <a:spcAft>
                <a:spcPts val="0"/>
              </a:spcAft>
              <a:buNone/>
            </a:pPr>
            <a:r>
              <a:rPr b="1" lang="es" sz="1100"/>
              <a:t>Salida: </a:t>
            </a:r>
            <a:r>
              <a:rPr lang="es" sz="1100"/>
              <a:t>ninguna</a:t>
            </a:r>
            <a:endParaRPr sz="1100"/>
          </a:p>
          <a:p>
            <a:pPr indent="0" lvl="0" marL="0" rtl="0" algn="l">
              <a:lnSpc>
                <a:spcPct val="115000"/>
              </a:lnSpc>
              <a:spcBef>
                <a:spcPts val="1200"/>
              </a:spcBef>
              <a:spcAft>
                <a:spcPts val="0"/>
              </a:spcAft>
              <a:buNone/>
            </a:pPr>
            <a:r>
              <a:rPr b="1" lang="es" sz="1100"/>
              <a:t>Excepciones: </a:t>
            </a:r>
            <a:r>
              <a:rPr lang="es" sz="1100"/>
              <a:t>ninguna</a:t>
            </a:r>
            <a:endParaRPr sz="1100"/>
          </a:p>
          <a:p>
            <a:pPr indent="0" lvl="0" marL="0" rtl="0" algn="l">
              <a:lnSpc>
                <a:spcPct val="115000"/>
              </a:lnSpc>
              <a:spcBef>
                <a:spcPts val="1200"/>
              </a:spcBef>
              <a:spcAft>
                <a:spcPts val="0"/>
              </a:spcAft>
              <a:buNone/>
            </a:pPr>
            <a:r>
              <a:rPr b="1" lang="es" sz="1100"/>
              <a:t>Precondiciones: </a:t>
            </a:r>
            <a:r>
              <a:rPr lang="es" sz="1100"/>
              <a:t>Existe una instancia de actividad seleccionada actividadAct de la clase Actividad</a:t>
            </a:r>
            <a:endParaRPr sz="1100"/>
          </a:p>
          <a:p>
            <a:pPr indent="0" lvl="0" marL="0" rtl="0" algn="l">
              <a:lnSpc>
                <a:spcPct val="115000"/>
              </a:lnSpc>
              <a:spcBef>
                <a:spcPts val="1200"/>
              </a:spcBef>
              <a:spcAft>
                <a:spcPts val="1200"/>
              </a:spcAft>
              <a:buNone/>
            </a:pPr>
            <a:r>
              <a:rPr b="1" lang="es" sz="1100"/>
              <a:t>Postcondiciones: </a:t>
            </a:r>
            <a:r>
              <a:rPr lang="es" sz="1100"/>
              <a:t>Se borra actividadAct.</a:t>
            </a:r>
            <a:endParaRPr sz="11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7"/>
          <p:cNvSpPr txBox="1"/>
          <p:nvPr>
            <p:ph type="title"/>
          </p:nvPr>
        </p:nvSpPr>
        <p:spPr>
          <a:xfrm>
            <a:off x="435300" y="237450"/>
            <a:ext cx="82734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500"/>
              <a:t>5.- DIOS y Contratos: 9) eliminarActividad</a:t>
            </a:r>
            <a:endParaRPr sz="2500"/>
          </a:p>
        </p:txBody>
      </p:sp>
      <p:pic>
        <p:nvPicPr>
          <p:cNvPr id="393" name="Google Shape;393;p47"/>
          <p:cNvPicPr preferRelativeResize="0"/>
          <p:nvPr/>
        </p:nvPicPr>
        <p:blipFill>
          <a:blip r:embed="rId3">
            <a:alphaModFix/>
          </a:blip>
          <a:stretch>
            <a:fillRect/>
          </a:stretch>
        </p:blipFill>
        <p:spPr>
          <a:xfrm>
            <a:off x="416625" y="863550"/>
            <a:ext cx="5491279" cy="3975150"/>
          </a:xfrm>
          <a:prstGeom prst="rect">
            <a:avLst/>
          </a:prstGeom>
          <a:noFill/>
          <a:ln>
            <a:noFill/>
          </a:ln>
        </p:spPr>
      </p:pic>
      <p:pic>
        <p:nvPicPr>
          <p:cNvPr id="394" name="Google Shape;394;p47"/>
          <p:cNvPicPr preferRelativeResize="0"/>
          <p:nvPr/>
        </p:nvPicPr>
        <p:blipFill>
          <a:blip r:embed="rId4">
            <a:alphaModFix/>
          </a:blip>
          <a:stretch>
            <a:fillRect/>
          </a:stretch>
        </p:blipFill>
        <p:spPr>
          <a:xfrm>
            <a:off x="5402750" y="4087750"/>
            <a:ext cx="3692425" cy="398650"/>
          </a:xfrm>
          <a:prstGeom prst="rect">
            <a:avLst/>
          </a:prstGeom>
          <a:noFill/>
          <a:ln>
            <a:noFill/>
          </a:ln>
        </p:spPr>
      </p:pic>
      <p:pic>
        <p:nvPicPr>
          <p:cNvPr id="395" name="Google Shape;395;p47"/>
          <p:cNvPicPr preferRelativeResize="0"/>
          <p:nvPr/>
        </p:nvPicPr>
        <p:blipFill>
          <a:blip r:embed="rId5">
            <a:alphaModFix/>
          </a:blip>
          <a:stretch>
            <a:fillRect/>
          </a:stretch>
        </p:blipFill>
        <p:spPr>
          <a:xfrm>
            <a:off x="5628675" y="2198075"/>
            <a:ext cx="3240550" cy="1104750"/>
          </a:xfrm>
          <a:prstGeom prst="rect">
            <a:avLst/>
          </a:prstGeom>
          <a:noFill/>
          <a:ln>
            <a:noFill/>
          </a:ln>
        </p:spPr>
      </p:pic>
      <p:sp>
        <p:nvSpPr>
          <p:cNvPr id="396" name="Google Shape;396;p47"/>
          <p:cNvSpPr txBox="1"/>
          <p:nvPr/>
        </p:nvSpPr>
        <p:spPr>
          <a:xfrm>
            <a:off x="5433975" y="3687550"/>
            <a:ext cx="297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a:solidFill>
                  <a:srgbClr val="9900FF"/>
                </a:solidFill>
                <a:latin typeface="Lato"/>
                <a:ea typeface="Lato"/>
                <a:cs typeface="Lato"/>
                <a:sym typeface="Lato"/>
              </a:rPr>
              <a:t>// PlanificadaActividad</a:t>
            </a:r>
            <a:endParaRPr b="1" i="1">
              <a:solidFill>
                <a:srgbClr val="9900FF"/>
              </a:solidFill>
              <a:latin typeface="Lato"/>
              <a:ea typeface="Lato"/>
              <a:cs typeface="Lato"/>
              <a:sym typeface="Lato"/>
            </a:endParaRPr>
          </a:p>
        </p:txBody>
      </p:sp>
      <p:sp>
        <p:nvSpPr>
          <p:cNvPr id="397" name="Google Shape;397;p47"/>
          <p:cNvSpPr txBox="1"/>
          <p:nvPr/>
        </p:nvSpPr>
        <p:spPr>
          <a:xfrm>
            <a:off x="5580500" y="1797875"/>
            <a:ext cx="33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a:solidFill>
                  <a:srgbClr val="9900FF"/>
                </a:solidFill>
                <a:latin typeface="Lato"/>
                <a:ea typeface="Lato"/>
                <a:cs typeface="Lato"/>
                <a:sym typeface="Lato"/>
              </a:rPr>
              <a:t>// PersonalDeCoordinacion</a:t>
            </a:r>
            <a:endParaRPr b="1" i="1">
              <a:solidFill>
                <a:srgbClr val="9900FF"/>
              </a:solidFill>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8"/>
          <p:cNvSpPr txBox="1"/>
          <p:nvPr>
            <p:ph type="title"/>
          </p:nvPr>
        </p:nvSpPr>
        <p:spPr>
          <a:xfrm>
            <a:off x="435300" y="237450"/>
            <a:ext cx="82734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500"/>
              <a:t>5.- DIOS y Contratos: 10) m</a:t>
            </a:r>
            <a:r>
              <a:rPr lang="es" sz="2500"/>
              <a:t>odificarActividad</a:t>
            </a:r>
            <a:r>
              <a:rPr lang="es" sz="2500"/>
              <a:t> </a:t>
            </a:r>
            <a:endParaRPr sz="2500"/>
          </a:p>
        </p:txBody>
      </p:sp>
      <p:sp>
        <p:nvSpPr>
          <p:cNvPr id="403" name="Google Shape;403;p48"/>
          <p:cNvSpPr txBox="1"/>
          <p:nvPr/>
        </p:nvSpPr>
        <p:spPr>
          <a:xfrm>
            <a:off x="567125" y="992550"/>
            <a:ext cx="7230900" cy="315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s" sz="1100"/>
              <a:t>Nombre:  </a:t>
            </a:r>
            <a:r>
              <a:rPr lang="es" sz="1100"/>
              <a:t>modificarActividad(nombre, descripcion, fecha_ini, fecha_fin, tarea)</a:t>
            </a:r>
            <a:endParaRPr sz="1100"/>
          </a:p>
          <a:p>
            <a:pPr indent="0" lvl="0" marL="0" rtl="0" algn="l">
              <a:lnSpc>
                <a:spcPct val="115000"/>
              </a:lnSpc>
              <a:spcBef>
                <a:spcPts val="1200"/>
              </a:spcBef>
              <a:spcAft>
                <a:spcPts val="0"/>
              </a:spcAft>
              <a:buNone/>
            </a:pPr>
            <a:r>
              <a:rPr b="1" lang="es" sz="1100"/>
              <a:t>Responsabilidades: </a:t>
            </a:r>
            <a:r>
              <a:rPr lang="es" sz="1100"/>
              <a:t>Modifica aquellos atributos permitidos de una instancia de la clase Tarea.</a:t>
            </a:r>
            <a:endParaRPr sz="1100"/>
          </a:p>
          <a:p>
            <a:pPr indent="0" lvl="0" marL="0" rtl="0" algn="l">
              <a:lnSpc>
                <a:spcPct val="115000"/>
              </a:lnSpc>
              <a:spcBef>
                <a:spcPts val="1200"/>
              </a:spcBef>
              <a:spcAft>
                <a:spcPts val="0"/>
              </a:spcAft>
              <a:buNone/>
            </a:pPr>
            <a:r>
              <a:rPr b="1" lang="es" sz="1100"/>
              <a:t>Tipo: </a:t>
            </a:r>
            <a:r>
              <a:rPr lang="es" sz="1100"/>
              <a:t>Sistema</a:t>
            </a:r>
            <a:endParaRPr sz="1100"/>
          </a:p>
          <a:p>
            <a:pPr indent="0" lvl="0" marL="0" rtl="0" algn="l">
              <a:lnSpc>
                <a:spcPct val="115000"/>
              </a:lnSpc>
              <a:spcBef>
                <a:spcPts val="1200"/>
              </a:spcBef>
              <a:spcAft>
                <a:spcPts val="0"/>
              </a:spcAft>
              <a:buNone/>
            </a:pPr>
            <a:r>
              <a:rPr b="1" lang="es" sz="1100"/>
              <a:t>Referencias:</a:t>
            </a:r>
            <a:r>
              <a:rPr lang="es" sz="1100"/>
              <a:t> RF08, RF01</a:t>
            </a:r>
            <a:endParaRPr sz="1100"/>
          </a:p>
          <a:p>
            <a:pPr indent="0" lvl="0" marL="0" rtl="0" algn="l">
              <a:lnSpc>
                <a:spcPct val="115000"/>
              </a:lnSpc>
              <a:spcBef>
                <a:spcPts val="1200"/>
              </a:spcBef>
              <a:spcAft>
                <a:spcPts val="0"/>
              </a:spcAft>
              <a:buNone/>
            </a:pPr>
            <a:r>
              <a:rPr b="1" lang="es" sz="1100"/>
              <a:t>Salida: </a:t>
            </a:r>
            <a:r>
              <a:rPr lang="es" sz="1100"/>
              <a:t>Sobrescriben los atributos de actividadAct de la dicha instancia por los especificados como parámetro de entrada.</a:t>
            </a:r>
            <a:endParaRPr sz="1100"/>
          </a:p>
          <a:p>
            <a:pPr indent="0" lvl="0" marL="0" rtl="0" algn="l">
              <a:lnSpc>
                <a:spcPct val="115000"/>
              </a:lnSpc>
              <a:spcBef>
                <a:spcPts val="1200"/>
              </a:spcBef>
              <a:spcAft>
                <a:spcPts val="0"/>
              </a:spcAft>
              <a:buNone/>
            </a:pPr>
            <a:r>
              <a:rPr b="1" lang="es" sz="1100"/>
              <a:t>Excepciones: </a:t>
            </a:r>
            <a:r>
              <a:rPr lang="es" sz="1100"/>
              <a:t>ninguna</a:t>
            </a:r>
            <a:endParaRPr sz="1100"/>
          </a:p>
          <a:p>
            <a:pPr indent="0" lvl="0" marL="0" rtl="0" algn="l">
              <a:lnSpc>
                <a:spcPct val="115000"/>
              </a:lnSpc>
              <a:spcBef>
                <a:spcPts val="1200"/>
              </a:spcBef>
              <a:spcAft>
                <a:spcPts val="0"/>
              </a:spcAft>
              <a:buNone/>
            </a:pPr>
            <a:r>
              <a:rPr b="1" lang="es" sz="1100"/>
              <a:t>Precondiciones: </a:t>
            </a:r>
            <a:r>
              <a:rPr lang="es" sz="1100"/>
              <a:t>Existe una instancia seleccionada actividadAct de la clase Actividad</a:t>
            </a:r>
            <a:endParaRPr sz="1100"/>
          </a:p>
          <a:p>
            <a:pPr indent="0" lvl="0" marL="0" rtl="0" algn="l">
              <a:spcBef>
                <a:spcPts val="1200"/>
              </a:spcBef>
              <a:spcAft>
                <a:spcPts val="0"/>
              </a:spcAft>
              <a:buNone/>
            </a:pPr>
            <a:r>
              <a:rPr b="1" lang="es" sz="1100"/>
              <a:t>Postcondiciones: </a:t>
            </a:r>
            <a:r>
              <a:rPr lang="es" sz="1100"/>
              <a:t>Sobrescriben los atributos de dicha instancia por los especificados como parámetro de entrada</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9"/>
          <p:cNvSpPr txBox="1"/>
          <p:nvPr>
            <p:ph type="title"/>
          </p:nvPr>
        </p:nvSpPr>
        <p:spPr>
          <a:xfrm>
            <a:off x="435300" y="237450"/>
            <a:ext cx="82734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500"/>
              <a:t>5.- DIOS y Contratos: 10) modificarActividad</a:t>
            </a:r>
            <a:endParaRPr sz="2500"/>
          </a:p>
        </p:txBody>
      </p:sp>
      <p:pic>
        <p:nvPicPr>
          <p:cNvPr id="409" name="Google Shape;409;p49"/>
          <p:cNvPicPr preferRelativeResize="0"/>
          <p:nvPr/>
        </p:nvPicPr>
        <p:blipFill>
          <a:blip r:embed="rId3">
            <a:alphaModFix/>
          </a:blip>
          <a:stretch>
            <a:fillRect/>
          </a:stretch>
        </p:blipFill>
        <p:spPr>
          <a:xfrm>
            <a:off x="621400" y="926550"/>
            <a:ext cx="7530826" cy="37719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p50"/>
          <p:cNvPicPr preferRelativeResize="0"/>
          <p:nvPr/>
        </p:nvPicPr>
        <p:blipFill>
          <a:blip r:embed="rId3">
            <a:alphaModFix/>
          </a:blip>
          <a:stretch>
            <a:fillRect/>
          </a:stretch>
        </p:blipFill>
        <p:spPr>
          <a:xfrm>
            <a:off x="311699" y="1576799"/>
            <a:ext cx="6361126" cy="1708300"/>
          </a:xfrm>
          <a:prstGeom prst="rect">
            <a:avLst/>
          </a:prstGeom>
          <a:noFill/>
          <a:ln>
            <a:noFill/>
          </a:ln>
        </p:spPr>
      </p:pic>
      <p:sp>
        <p:nvSpPr>
          <p:cNvPr id="415" name="Google Shape;415;p50"/>
          <p:cNvSpPr txBox="1"/>
          <p:nvPr/>
        </p:nvSpPr>
        <p:spPr>
          <a:xfrm>
            <a:off x="311700" y="1176600"/>
            <a:ext cx="33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a:solidFill>
                  <a:srgbClr val="9900FF"/>
                </a:solidFill>
                <a:latin typeface="Lato"/>
                <a:ea typeface="Lato"/>
                <a:cs typeface="Lato"/>
                <a:sym typeface="Lato"/>
              </a:rPr>
              <a:t>// Vista</a:t>
            </a:r>
            <a:endParaRPr b="1" i="1">
              <a:solidFill>
                <a:srgbClr val="9900FF"/>
              </a:solidFill>
              <a:latin typeface="Lato"/>
              <a:ea typeface="Lato"/>
              <a:cs typeface="Lato"/>
              <a:sym typeface="Lato"/>
            </a:endParaRPr>
          </a:p>
        </p:txBody>
      </p:sp>
      <p:pic>
        <p:nvPicPr>
          <p:cNvPr id="416" name="Google Shape;416;p50"/>
          <p:cNvPicPr preferRelativeResize="0"/>
          <p:nvPr/>
        </p:nvPicPr>
        <p:blipFill>
          <a:blip r:embed="rId4">
            <a:alphaModFix/>
          </a:blip>
          <a:stretch>
            <a:fillRect/>
          </a:stretch>
        </p:blipFill>
        <p:spPr>
          <a:xfrm>
            <a:off x="311700" y="4178849"/>
            <a:ext cx="7696200" cy="504825"/>
          </a:xfrm>
          <a:prstGeom prst="rect">
            <a:avLst/>
          </a:prstGeom>
          <a:noFill/>
          <a:ln>
            <a:noFill/>
          </a:ln>
        </p:spPr>
      </p:pic>
      <p:sp>
        <p:nvSpPr>
          <p:cNvPr id="417" name="Google Shape;417;p50"/>
          <p:cNvSpPr txBox="1"/>
          <p:nvPr/>
        </p:nvSpPr>
        <p:spPr>
          <a:xfrm>
            <a:off x="366825" y="3628975"/>
            <a:ext cx="33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
                <a:solidFill>
                  <a:srgbClr val="9900FF"/>
                </a:solidFill>
                <a:latin typeface="Lato"/>
                <a:ea typeface="Lato"/>
                <a:cs typeface="Lato"/>
                <a:sym typeface="Lato"/>
              </a:rPr>
              <a:t>// EstadoActividad</a:t>
            </a:r>
            <a:endParaRPr b="1" i="1">
              <a:solidFill>
                <a:srgbClr val="9900FF"/>
              </a:solidFill>
              <a:latin typeface="Lato"/>
              <a:ea typeface="Lato"/>
              <a:cs typeface="Lato"/>
              <a:sym typeface="Lato"/>
            </a:endParaRPr>
          </a:p>
        </p:txBody>
      </p:sp>
      <p:sp>
        <p:nvSpPr>
          <p:cNvPr id="418" name="Google Shape;418;p50"/>
          <p:cNvSpPr txBox="1"/>
          <p:nvPr>
            <p:ph type="title"/>
          </p:nvPr>
        </p:nvSpPr>
        <p:spPr>
          <a:xfrm>
            <a:off x="435300" y="237450"/>
            <a:ext cx="82734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500"/>
              <a:t>5.- DIOS y Contratos: 10) modificarActividad</a:t>
            </a:r>
            <a:endParaRPr sz="25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1"/>
          <p:cNvSpPr txBox="1"/>
          <p:nvPr>
            <p:ph type="title"/>
          </p:nvPr>
        </p:nvSpPr>
        <p:spPr>
          <a:xfrm>
            <a:off x="0" y="1570575"/>
            <a:ext cx="9007200" cy="21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 sz="6000"/>
              <a:t>FIN</a:t>
            </a:r>
            <a:endParaRPr sz="6000"/>
          </a:p>
          <a:p>
            <a:pPr indent="0" lvl="0" marL="0" rtl="0" algn="ctr">
              <a:spcBef>
                <a:spcPts val="0"/>
              </a:spcBef>
              <a:spcAft>
                <a:spcPts val="0"/>
              </a:spcAft>
              <a:buSzPts val="990"/>
              <a:buNone/>
            </a:pPr>
            <a:r>
              <a:rPr lang="es" sz="4700">
                <a:solidFill>
                  <a:srgbClr val="9900FF"/>
                </a:solidFill>
              </a:rPr>
              <a:t>Dudas</a:t>
            </a:r>
            <a:endParaRPr sz="4700">
              <a:solidFill>
                <a:srgbClr val="99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79" name="Shape 79"/>
        <p:cNvGrpSpPr/>
        <p:nvPr/>
      </p:nvGrpSpPr>
      <p:grpSpPr>
        <a:xfrm>
          <a:off x="0" y="0"/>
          <a:ext cx="0" cy="0"/>
          <a:chOff x="0" y="0"/>
          <a:chExt cx="0" cy="0"/>
        </a:xfrm>
      </p:grpSpPr>
      <p:sp>
        <p:nvSpPr>
          <p:cNvPr id="80" name="Google Shape;80;p16"/>
          <p:cNvSpPr txBox="1"/>
          <p:nvPr>
            <p:ph type="title"/>
          </p:nvPr>
        </p:nvSpPr>
        <p:spPr>
          <a:xfrm>
            <a:off x="435300" y="225850"/>
            <a:ext cx="82734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500"/>
              <a:t>1.- Mapa conceptual</a:t>
            </a:r>
            <a:r>
              <a:rPr lang="es" sz="2280"/>
              <a:t>                                                                                </a:t>
            </a:r>
            <a:endParaRPr sz="2280"/>
          </a:p>
        </p:txBody>
      </p:sp>
      <p:sp>
        <p:nvSpPr>
          <p:cNvPr id="81" name="Google Shape;81;p16"/>
          <p:cNvSpPr txBox="1"/>
          <p:nvPr>
            <p:ph idx="1" type="body"/>
          </p:nvPr>
        </p:nvSpPr>
        <p:spPr>
          <a:xfrm>
            <a:off x="416625" y="3578250"/>
            <a:ext cx="8133300" cy="1187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sz="1300">
                <a:solidFill>
                  <a:schemeClr val="dk1"/>
                </a:solidFill>
              </a:rPr>
              <a:t>El </a:t>
            </a:r>
            <a:r>
              <a:rPr b="1" lang="es" sz="1300">
                <a:solidFill>
                  <a:schemeClr val="dk1"/>
                </a:solidFill>
              </a:rPr>
              <a:t>Gestor</a:t>
            </a:r>
            <a:r>
              <a:rPr lang="es" sz="1300">
                <a:solidFill>
                  <a:schemeClr val="dk1"/>
                </a:solidFill>
              </a:rPr>
              <a:t> almacena todas las </a:t>
            </a:r>
            <a:r>
              <a:rPr b="1" lang="es" sz="1300">
                <a:solidFill>
                  <a:schemeClr val="dk1"/>
                </a:solidFill>
              </a:rPr>
              <a:t>Actividades</a:t>
            </a:r>
            <a:r>
              <a:rPr lang="es" sz="1300">
                <a:solidFill>
                  <a:schemeClr val="dk1"/>
                </a:solidFill>
              </a:rPr>
              <a:t>,  </a:t>
            </a:r>
            <a:r>
              <a:rPr b="1" lang="es" sz="1300">
                <a:solidFill>
                  <a:schemeClr val="dk1"/>
                </a:solidFill>
              </a:rPr>
              <a:t>Equipos</a:t>
            </a:r>
            <a:r>
              <a:rPr lang="es" sz="1300">
                <a:solidFill>
                  <a:schemeClr val="dk1"/>
                </a:solidFill>
              </a:rPr>
              <a:t> y </a:t>
            </a:r>
            <a:endParaRPr sz="1300">
              <a:solidFill>
                <a:schemeClr val="dk1"/>
              </a:solidFill>
            </a:endParaRPr>
          </a:p>
          <a:p>
            <a:pPr indent="0" lvl="0" marL="0" rtl="0" algn="l">
              <a:spcBef>
                <a:spcPts val="0"/>
              </a:spcBef>
              <a:spcAft>
                <a:spcPts val="0"/>
              </a:spcAft>
              <a:buNone/>
            </a:pPr>
            <a:r>
              <a:rPr lang="es" sz="1300"/>
              <a:t>   </a:t>
            </a:r>
            <a:r>
              <a:rPr lang="es" sz="1300">
                <a:solidFill>
                  <a:srgbClr val="9900FF"/>
                </a:solidFill>
              </a:rPr>
              <a:t>-&gt; Las </a:t>
            </a:r>
            <a:r>
              <a:rPr b="1" lang="es" sz="1300">
                <a:solidFill>
                  <a:srgbClr val="9900FF"/>
                </a:solidFill>
              </a:rPr>
              <a:t>Actividades</a:t>
            </a:r>
            <a:r>
              <a:rPr lang="es" sz="1300">
                <a:solidFill>
                  <a:srgbClr val="9900FF"/>
                </a:solidFill>
              </a:rPr>
              <a:t> almacenan sus </a:t>
            </a:r>
            <a:r>
              <a:rPr b="1" lang="es" sz="1300">
                <a:solidFill>
                  <a:srgbClr val="9900FF"/>
                </a:solidFill>
              </a:rPr>
              <a:t>Tareas</a:t>
            </a:r>
            <a:endParaRPr b="1" sz="1300">
              <a:solidFill>
                <a:srgbClr val="9900FF"/>
              </a:solidFill>
            </a:endParaRPr>
          </a:p>
          <a:p>
            <a:pPr indent="0" lvl="0" marL="0" rtl="0" algn="l">
              <a:spcBef>
                <a:spcPts val="0"/>
              </a:spcBef>
              <a:spcAft>
                <a:spcPts val="0"/>
              </a:spcAft>
              <a:buNone/>
            </a:pPr>
            <a:r>
              <a:rPr lang="es" sz="1300"/>
              <a:t>       </a:t>
            </a:r>
            <a:r>
              <a:rPr lang="es" sz="1300">
                <a:solidFill>
                  <a:srgbClr val="FF9900"/>
                </a:solidFill>
              </a:rPr>
              <a:t>-&gt; Las </a:t>
            </a:r>
            <a:r>
              <a:rPr b="1" lang="es" sz="1300">
                <a:solidFill>
                  <a:srgbClr val="FF9900"/>
                </a:solidFill>
              </a:rPr>
              <a:t>Tareas</a:t>
            </a:r>
            <a:r>
              <a:rPr lang="es" sz="1300">
                <a:solidFill>
                  <a:srgbClr val="FF9900"/>
                </a:solidFill>
              </a:rPr>
              <a:t> tienen un </a:t>
            </a:r>
            <a:r>
              <a:rPr b="1" lang="es" sz="1300">
                <a:solidFill>
                  <a:srgbClr val="FF9900"/>
                </a:solidFill>
              </a:rPr>
              <a:t>equipo</a:t>
            </a:r>
            <a:r>
              <a:rPr lang="es" sz="1300">
                <a:solidFill>
                  <a:srgbClr val="FF9900"/>
                </a:solidFill>
              </a:rPr>
              <a:t> del </a:t>
            </a:r>
            <a:r>
              <a:rPr b="1" lang="es" sz="1300">
                <a:solidFill>
                  <a:srgbClr val="FF9900"/>
                </a:solidFill>
              </a:rPr>
              <a:t>Gestor</a:t>
            </a:r>
            <a:r>
              <a:rPr lang="es" sz="1300">
                <a:solidFill>
                  <a:srgbClr val="FF9900"/>
                </a:solidFill>
              </a:rPr>
              <a:t> asignado y </a:t>
            </a:r>
            <a:r>
              <a:rPr b="1" lang="es" sz="1300">
                <a:solidFill>
                  <a:srgbClr val="FF9900"/>
                </a:solidFill>
              </a:rPr>
              <a:t>PersonalDelProyecto </a:t>
            </a:r>
            <a:r>
              <a:rPr lang="es" sz="1300">
                <a:solidFill>
                  <a:srgbClr val="FF9900"/>
                </a:solidFill>
              </a:rPr>
              <a:t>de dicho equipo</a:t>
            </a:r>
            <a:endParaRPr sz="1300">
              <a:solidFill>
                <a:srgbClr val="FF9900"/>
              </a:solidFill>
            </a:endParaRPr>
          </a:p>
          <a:p>
            <a:pPr indent="0" lvl="0" marL="0" rtl="0" algn="l">
              <a:spcBef>
                <a:spcPts val="0"/>
              </a:spcBef>
              <a:spcAft>
                <a:spcPts val="0"/>
              </a:spcAft>
              <a:buNone/>
            </a:pPr>
            <a:r>
              <a:rPr lang="es" sz="1300"/>
              <a:t>       </a:t>
            </a:r>
            <a:r>
              <a:rPr lang="es" sz="1300">
                <a:solidFill>
                  <a:srgbClr val="FF9900"/>
                </a:solidFill>
              </a:rPr>
              <a:t>-&gt; El </a:t>
            </a:r>
            <a:r>
              <a:rPr b="1" lang="es" sz="1300">
                <a:solidFill>
                  <a:srgbClr val="FF9900"/>
                </a:solidFill>
              </a:rPr>
              <a:t>responsable</a:t>
            </a:r>
            <a:r>
              <a:rPr lang="es" sz="1300">
                <a:solidFill>
                  <a:srgbClr val="FF9900"/>
                </a:solidFill>
              </a:rPr>
              <a:t> también tiene acceso a su</a:t>
            </a:r>
            <a:r>
              <a:rPr b="1" lang="es" sz="1300">
                <a:solidFill>
                  <a:srgbClr val="FF9900"/>
                </a:solidFill>
              </a:rPr>
              <a:t> tarea</a:t>
            </a:r>
            <a:endParaRPr b="1" sz="1300">
              <a:solidFill>
                <a:srgbClr val="FF9900"/>
              </a:solidFill>
            </a:endParaRPr>
          </a:p>
          <a:p>
            <a:pPr indent="0" lvl="0" marL="0" rtl="0" algn="l">
              <a:spcBef>
                <a:spcPts val="0"/>
              </a:spcBef>
              <a:spcAft>
                <a:spcPts val="0"/>
              </a:spcAft>
              <a:buNone/>
            </a:pPr>
            <a:r>
              <a:rPr lang="es" sz="1300">
                <a:solidFill>
                  <a:srgbClr val="C27BA0"/>
                </a:solidFill>
              </a:rPr>
              <a:t>   </a:t>
            </a:r>
            <a:r>
              <a:rPr lang="es" sz="1300">
                <a:solidFill>
                  <a:schemeClr val="accent6"/>
                </a:solidFill>
              </a:rPr>
              <a:t>-&gt; Los </a:t>
            </a:r>
            <a:r>
              <a:rPr b="1" lang="es" sz="1300">
                <a:solidFill>
                  <a:schemeClr val="accent6"/>
                </a:solidFill>
              </a:rPr>
              <a:t>Equipos</a:t>
            </a:r>
            <a:r>
              <a:rPr lang="es" sz="1300">
                <a:solidFill>
                  <a:schemeClr val="accent6"/>
                </a:solidFill>
              </a:rPr>
              <a:t> contienen un con</a:t>
            </a:r>
            <a:r>
              <a:rPr lang="es" sz="1300">
                <a:solidFill>
                  <a:schemeClr val="accent6"/>
                </a:solidFill>
              </a:rPr>
              <a:t>junto de instancias</a:t>
            </a:r>
            <a:r>
              <a:rPr lang="es" sz="1300">
                <a:solidFill>
                  <a:schemeClr val="accent6"/>
                </a:solidFill>
              </a:rPr>
              <a:t> </a:t>
            </a:r>
            <a:r>
              <a:rPr b="1" lang="es" sz="1300">
                <a:solidFill>
                  <a:schemeClr val="accent6"/>
                </a:solidFill>
              </a:rPr>
              <a:t>PersonalDelProyecto</a:t>
            </a:r>
            <a:endParaRPr b="1" sz="1300">
              <a:solidFill>
                <a:schemeClr val="accent6"/>
              </a:solidFill>
            </a:endParaRPr>
          </a:p>
        </p:txBody>
      </p:sp>
      <p:pic>
        <p:nvPicPr>
          <p:cNvPr id="82" name="Google Shape;82;p16"/>
          <p:cNvPicPr preferRelativeResize="0"/>
          <p:nvPr/>
        </p:nvPicPr>
        <p:blipFill>
          <a:blip r:embed="rId3">
            <a:alphaModFix/>
          </a:blip>
          <a:stretch>
            <a:fillRect/>
          </a:stretch>
        </p:blipFill>
        <p:spPr>
          <a:xfrm>
            <a:off x="104675" y="803375"/>
            <a:ext cx="8559245" cy="2502500"/>
          </a:xfrm>
          <a:prstGeom prst="rect">
            <a:avLst/>
          </a:prstGeom>
          <a:noFill/>
          <a:ln>
            <a:noFill/>
          </a:ln>
        </p:spPr>
      </p:pic>
      <p:cxnSp>
        <p:nvCxnSpPr>
          <p:cNvPr id="83" name="Google Shape;83;p16"/>
          <p:cNvCxnSpPr/>
          <p:nvPr/>
        </p:nvCxnSpPr>
        <p:spPr>
          <a:xfrm flipH="1" rot="10800000">
            <a:off x="1965150" y="2313100"/>
            <a:ext cx="2115300" cy="20100"/>
          </a:xfrm>
          <a:prstGeom prst="straightConnector1">
            <a:avLst/>
          </a:prstGeom>
          <a:noFill/>
          <a:ln cap="flat" cmpd="sng" w="19050">
            <a:solidFill>
              <a:schemeClr val="dk1"/>
            </a:solidFill>
            <a:prstDash val="solid"/>
            <a:round/>
            <a:headEnd len="med" w="med" type="none"/>
            <a:tailEnd len="med" w="med" type="none"/>
          </a:ln>
        </p:spPr>
      </p:cxnSp>
      <p:cxnSp>
        <p:nvCxnSpPr>
          <p:cNvPr id="84" name="Google Shape;84;p16"/>
          <p:cNvCxnSpPr/>
          <p:nvPr/>
        </p:nvCxnSpPr>
        <p:spPr>
          <a:xfrm>
            <a:off x="4043950" y="2313100"/>
            <a:ext cx="2400" cy="192900"/>
          </a:xfrm>
          <a:prstGeom prst="straightConnector1">
            <a:avLst/>
          </a:prstGeom>
          <a:noFill/>
          <a:ln cap="flat" cmpd="sng" w="19050">
            <a:solidFill>
              <a:schemeClr val="dk1"/>
            </a:solidFill>
            <a:prstDash val="solid"/>
            <a:round/>
            <a:headEnd len="med" w="med" type="none"/>
            <a:tailEnd len="med" w="med" type="none"/>
          </a:ln>
        </p:spPr>
      </p:cxnSp>
      <p:cxnSp>
        <p:nvCxnSpPr>
          <p:cNvPr id="85" name="Google Shape;85;p16"/>
          <p:cNvCxnSpPr/>
          <p:nvPr/>
        </p:nvCxnSpPr>
        <p:spPr>
          <a:xfrm>
            <a:off x="2655800" y="1297225"/>
            <a:ext cx="18300" cy="1199700"/>
          </a:xfrm>
          <a:prstGeom prst="straightConnector1">
            <a:avLst/>
          </a:prstGeom>
          <a:noFill/>
          <a:ln cap="flat" cmpd="sng" w="19050">
            <a:solidFill>
              <a:schemeClr val="dk1"/>
            </a:solidFill>
            <a:prstDash val="solid"/>
            <a:round/>
            <a:headEnd len="med" w="med" type="none"/>
            <a:tailEnd len="med" w="med" type="none"/>
          </a:ln>
        </p:spPr>
      </p:cxnSp>
      <p:cxnSp>
        <p:nvCxnSpPr>
          <p:cNvPr id="86" name="Google Shape;86;p16"/>
          <p:cNvCxnSpPr/>
          <p:nvPr/>
        </p:nvCxnSpPr>
        <p:spPr>
          <a:xfrm>
            <a:off x="2673975" y="1288150"/>
            <a:ext cx="4116600" cy="27300"/>
          </a:xfrm>
          <a:prstGeom prst="straightConnector1">
            <a:avLst/>
          </a:prstGeom>
          <a:noFill/>
          <a:ln cap="flat" cmpd="sng" w="19050">
            <a:solidFill>
              <a:schemeClr val="accent6"/>
            </a:solidFill>
            <a:prstDash val="solid"/>
            <a:round/>
            <a:headEnd len="med" w="med" type="none"/>
            <a:tailEnd len="med" w="med" type="none"/>
          </a:ln>
        </p:spPr>
      </p:cxnSp>
      <p:cxnSp>
        <p:nvCxnSpPr>
          <p:cNvPr id="87" name="Google Shape;87;p16"/>
          <p:cNvCxnSpPr/>
          <p:nvPr/>
        </p:nvCxnSpPr>
        <p:spPr>
          <a:xfrm rot="10800000">
            <a:off x="5904600" y="1996900"/>
            <a:ext cx="9000" cy="290700"/>
          </a:xfrm>
          <a:prstGeom prst="straightConnector1">
            <a:avLst/>
          </a:prstGeom>
          <a:noFill/>
          <a:ln cap="flat" cmpd="sng" w="19050">
            <a:solidFill>
              <a:srgbClr val="9900FF"/>
            </a:solidFill>
            <a:prstDash val="solid"/>
            <a:round/>
            <a:headEnd len="med" w="med" type="none"/>
            <a:tailEnd len="med" w="med" type="none"/>
          </a:ln>
        </p:spPr>
      </p:cxnSp>
      <p:cxnSp>
        <p:nvCxnSpPr>
          <p:cNvPr id="88" name="Google Shape;88;p16"/>
          <p:cNvCxnSpPr/>
          <p:nvPr/>
        </p:nvCxnSpPr>
        <p:spPr>
          <a:xfrm flipH="1">
            <a:off x="5872925" y="1833400"/>
            <a:ext cx="981300" cy="163500"/>
          </a:xfrm>
          <a:prstGeom prst="straightConnector1">
            <a:avLst/>
          </a:prstGeom>
          <a:noFill/>
          <a:ln cap="flat" cmpd="sng" w="19050">
            <a:solidFill>
              <a:srgbClr val="9900FF"/>
            </a:solidFill>
            <a:prstDash val="solid"/>
            <a:round/>
            <a:headEnd len="med" w="med" type="none"/>
            <a:tailEnd len="med" w="med" type="none"/>
          </a:ln>
        </p:spPr>
      </p:cxnSp>
      <p:cxnSp>
        <p:nvCxnSpPr>
          <p:cNvPr id="89" name="Google Shape;89;p16"/>
          <p:cNvCxnSpPr/>
          <p:nvPr/>
        </p:nvCxnSpPr>
        <p:spPr>
          <a:xfrm>
            <a:off x="5845500" y="2224150"/>
            <a:ext cx="127200" cy="72600"/>
          </a:xfrm>
          <a:prstGeom prst="straightConnector1">
            <a:avLst/>
          </a:prstGeom>
          <a:noFill/>
          <a:ln cap="flat" cmpd="sng" w="9525">
            <a:solidFill>
              <a:schemeClr val="dk2"/>
            </a:solidFill>
            <a:prstDash val="solid"/>
            <a:round/>
            <a:headEnd len="med" w="med" type="none"/>
            <a:tailEnd len="med" w="med" type="none"/>
          </a:ln>
        </p:spPr>
      </p:cxnSp>
      <p:cxnSp>
        <p:nvCxnSpPr>
          <p:cNvPr id="90" name="Google Shape;90;p16"/>
          <p:cNvCxnSpPr/>
          <p:nvPr/>
        </p:nvCxnSpPr>
        <p:spPr>
          <a:xfrm flipH="1" rot="10800000">
            <a:off x="5836425" y="2242550"/>
            <a:ext cx="136200" cy="54300"/>
          </a:xfrm>
          <a:prstGeom prst="straightConnector1">
            <a:avLst/>
          </a:prstGeom>
          <a:noFill/>
          <a:ln cap="flat" cmpd="sng" w="9525">
            <a:solidFill>
              <a:schemeClr val="dk2"/>
            </a:solidFill>
            <a:prstDash val="solid"/>
            <a:round/>
            <a:headEnd len="med" w="med" type="none"/>
            <a:tailEnd len="med" w="med" type="none"/>
          </a:ln>
        </p:spPr>
      </p:cxnSp>
      <p:cxnSp>
        <p:nvCxnSpPr>
          <p:cNvPr id="91" name="Google Shape;91;p16"/>
          <p:cNvCxnSpPr/>
          <p:nvPr/>
        </p:nvCxnSpPr>
        <p:spPr>
          <a:xfrm rot="10800000">
            <a:off x="6745150" y="1806050"/>
            <a:ext cx="90900" cy="54600"/>
          </a:xfrm>
          <a:prstGeom prst="straightConnector1">
            <a:avLst/>
          </a:prstGeom>
          <a:noFill/>
          <a:ln cap="flat" cmpd="sng" w="9525">
            <a:solidFill>
              <a:schemeClr val="dk2"/>
            </a:solidFill>
            <a:prstDash val="solid"/>
            <a:round/>
            <a:headEnd len="med" w="med" type="none"/>
            <a:tailEnd len="med" w="med" type="none"/>
          </a:ln>
        </p:spPr>
      </p:cxnSp>
      <p:cxnSp>
        <p:nvCxnSpPr>
          <p:cNvPr id="92" name="Google Shape;92;p16"/>
          <p:cNvCxnSpPr/>
          <p:nvPr/>
        </p:nvCxnSpPr>
        <p:spPr>
          <a:xfrm flipH="1" rot="10800000">
            <a:off x="6745175" y="1860875"/>
            <a:ext cx="90900" cy="54300"/>
          </a:xfrm>
          <a:prstGeom prst="straightConnector1">
            <a:avLst/>
          </a:prstGeom>
          <a:noFill/>
          <a:ln cap="flat" cmpd="sng" w="9525">
            <a:solidFill>
              <a:schemeClr val="dk2"/>
            </a:solidFill>
            <a:prstDash val="solid"/>
            <a:round/>
            <a:headEnd len="med" w="med" type="none"/>
            <a:tailEnd len="med" w="med" type="none"/>
          </a:ln>
        </p:spPr>
      </p:cxnSp>
      <p:cxnSp>
        <p:nvCxnSpPr>
          <p:cNvPr id="93" name="Google Shape;93;p16"/>
          <p:cNvCxnSpPr/>
          <p:nvPr/>
        </p:nvCxnSpPr>
        <p:spPr>
          <a:xfrm>
            <a:off x="2028775" y="1697075"/>
            <a:ext cx="4770900" cy="9000"/>
          </a:xfrm>
          <a:prstGeom prst="straightConnector1">
            <a:avLst/>
          </a:prstGeom>
          <a:noFill/>
          <a:ln cap="flat" cmpd="sng" w="19050">
            <a:solidFill>
              <a:srgbClr val="FF9900"/>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7" name="Shape 97"/>
        <p:cNvGrpSpPr/>
        <p:nvPr/>
      </p:nvGrpSpPr>
      <p:grpSpPr>
        <a:xfrm>
          <a:off x="0" y="0"/>
          <a:ext cx="0" cy="0"/>
          <a:chOff x="0" y="0"/>
          <a:chExt cx="0" cy="0"/>
        </a:xfrm>
      </p:grpSpPr>
      <p:sp>
        <p:nvSpPr>
          <p:cNvPr id="98" name="Google Shape;98;p17"/>
          <p:cNvSpPr txBox="1"/>
          <p:nvPr>
            <p:ph idx="1" type="body"/>
          </p:nvPr>
        </p:nvSpPr>
        <p:spPr>
          <a:xfrm>
            <a:off x="5054900" y="888300"/>
            <a:ext cx="3580500" cy="3680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sz="1600"/>
              <a:t>La clase </a:t>
            </a:r>
            <a:r>
              <a:rPr b="1" lang="es" sz="1600"/>
              <a:t>PersonalDeCoordinación</a:t>
            </a:r>
            <a:r>
              <a:rPr lang="es" sz="1600"/>
              <a:t> es hija de </a:t>
            </a:r>
            <a:r>
              <a:rPr b="1" lang="es" sz="1600"/>
              <a:t>PersonalDelProyecto </a:t>
            </a:r>
            <a:r>
              <a:rPr lang="es" sz="1600"/>
              <a:t>y es la  única que tiene acceso Gestor.</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rPr b="1" lang="es" sz="1600">
                <a:solidFill>
                  <a:schemeClr val="dk1"/>
                </a:solidFill>
              </a:rPr>
              <a:t>X</a:t>
            </a:r>
            <a:r>
              <a:rPr lang="es" sz="1600">
                <a:solidFill>
                  <a:schemeClr val="dk1"/>
                </a:solidFill>
              </a:rPr>
              <a:t> </a:t>
            </a:r>
            <a:r>
              <a:rPr i="1" lang="es" sz="1600">
                <a:solidFill>
                  <a:schemeClr val="dk1"/>
                </a:solidFill>
              </a:rPr>
              <a:t>Ninguna clase tiene acceso al Gestor menos el PersonalDeCoordinación.</a:t>
            </a:r>
            <a:endParaRPr i="1" sz="1600">
              <a:solidFill>
                <a:schemeClr val="dk1"/>
              </a:solidFill>
            </a:endParaRPr>
          </a:p>
          <a:p>
            <a:pPr indent="0" lvl="0" marL="0" rtl="0" algn="l">
              <a:spcBef>
                <a:spcPts val="1200"/>
              </a:spcBef>
              <a:spcAft>
                <a:spcPts val="0"/>
              </a:spcAft>
              <a:buNone/>
            </a:pPr>
            <a:r>
              <a:t/>
            </a:r>
            <a:endParaRPr sz="1600"/>
          </a:p>
          <a:p>
            <a:pPr indent="0" lvl="0" marL="0" rtl="0" algn="l">
              <a:spcBef>
                <a:spcPts val="1200"/>
              </a:spcBef>
              <a:spcAft>
                <a:spcPts val="1200"/>
              </a:spcAft>
              <a:buNone/>
            </a:pPr>
            <a:r>
              <a:rPr lang="es" sz="1600"/>
              <a:t>Para este ciclo el la clase </a:t>
            </a:r>
            <a:r>
              <a:rPr b="1" lang="es" sz="1600"/>
              <a:t>PersonalDeCoordinación</a:t>
            </a:r>
            <a:r>
              <a:rPr lang="es" sz="1600"/>
              <a:t> es la </a:t>
            </a:r>
            <a:r>
              <a:rPr lang="es" sz="1600" u="sng"/>
              <a:t>clase controladora</a:t>
            </a:r>
            <a:r>
              <a:rPr lang="es" sz="1600"/>
              <a:t>.</a:t>
            </a:r>
            <a:endParaRPr sz="1600"/>
          </a:p>
        </p:txBody>
      </p:sp>
      <p:sp>
        <p:nvSpPr>
          <p:cNvPr id="99" name="Google Shape;99;p17"/>
          <p:cNvSpPr txBox="1"/>
          <p:nvPr>
            <p:ph type="title"/>
          </p:nvPr>
        </p:nvSpPr>
        <p:spPr>
          <a:xfrm>
            <a:off x="435300" y="225850"/>
            <a:ext cx="82734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500"/>
              <a:t>1.- Mapa conceptual</a:t>
            </a:r>
            <a:endParaRPr sz="2500"/>
          </a:p>
        </p:txBody>
      </p:sp>
      <p:pic>
        <p:nvPicPr>
          <p:cNvPr id="100" name="Google Shape;100;p17"/>
          <p:cNvPicPr preferRelativeResize="0"/>
          <p:nvPr/>
        </p:nvPicPr>
        <p:blipFill>
          <a:blip r:embed="rId3">
            <a:alphaModFix/>
          </a:blip>
          <a:stretch>
            <a:fillRect/>
          </a:stretch>
        </p:blipFill>
        <p:spPr>
          <a:xfrm>
            <a:off x="435297" y="997763"/>
            <a:ext cx="4572625" cy="3725825"/>
          </a:xfrm>
          <a:prstGeom prst="rect">
            <a:avLst/>
          </a:prstGeom>
          <a:noFill/>
          <a:ln>
            <a:noFill/>
          </a:ln>
        </p:spPr>
      </p:pic>
      <p:sp>
        <p:nvSpPr>
          <p:cNvPr id="101" name="Google Shape;101;p17"/>
          <p:cNvSpPr/>
          <p:nvPr/>
        </p:nvSpPr>
        <p:spPr>
          <a:xfrm>
            <a:off x="1056400" y="3987125"/>
            <a:ext cx="708900" cy="3453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p:nvPr/>
        </p:nvSpPr>
        <p:spPr>
          <a:xfrm>
            <a:off x="1792500" y="3550925"/>
            <a:ext cx="2062800" cy="1308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6" name="Shape 106"/>
        <p:cNvGrpSpPr/>
        <p:nvPr/>
      </p:nvGrpSpPr>
      <p:grpSpPr>
        <a:xfrm>
          <a:off x="0" y="0"/>
          <a:ext cx="0" cy="0"/>
          <a:chOff x="0" y="0"/>
          <a:chExt cx="0" cy="0"/>
        </a:xfrm>
      </p:grpSpPr>
      <p:sp>
        <p:nvSpPr>
          <p:cNvPr id="107" name="Google Shape;107;p18"/>
          <p:cNvSpPr txBox="1"/>
          <p:nvPr>
            <p:ph idx="1" type="body"/>
          </p:nvPr>
        </p:nvSpPr>
        <p:spPr>
          <a:xfrm>
            <a:off x="730025" y="851950"/>
            <a:ext cx="7355400" cy="281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600"/>
              <a:t>Nombres significativos</a:t>
            </a:r>
            <a:r>
              <a:rPr lang="es" sz="1600"/>
              <a:t> en los atributos con el fin de hacer más fácil su lectura.</a:t>
            </a:r>
            <a:endParaRPr sz="1600"/>
          </a:p>
          <a:p>
            <a:pPr indent="0" lvl="0" marL="0" rtl="0" algn="l">
              <a:spcBef>
                <a:spcPts val="1200"/>
              </a:spcBef>
              <a:spcAft>
                <a:spcPts val="0"/>
              </a:spcAft>
              <a:buNone/>
            </a:pPr>
            <a:r>
              <a:rPr b="1" lang="es" sz="1600"/>
              <a:t>Los roles  en plural para la relaciones</a:t>
            </a:r>
            <a:r>
              <a:rPr lang="es" sz="1600"/>
              <a:t> a muchos.</a:t>
            </a:r>
            <a:endParaRPr sz="1600"/>
          </a:p>
          <a:p>
            <a:pPr indent="0" lvl="0" marL="0" rtl="0" algn="l">
              <a:spcBef>
                <a:spcPts val="1200"/>
              </a:spcBef>
              <a:spcAft>
                <a:spcPts val="1200"/>
              </a:spcAft>
              <a:buNone/>
            </a:pPr>
            <a:r>
              <a:rPr b="1" lang="es" sz="1600">
                <a:solidFill>
                  <a:schemeClr val="dk1"/>
                </a:solidFill>
              </a:rPr>
              <a:t>X </a:t>
            </a:r>
            <a:r>
              <a:rPr i="1" lang="es" sz="1600">
                <a:solidFill>
                  <a:schemeClr val="dk1"/>
                </a:solidFill>
              </a:rPr>
              <a:t>No se han especificado las relaciones las </a:t>
            </a:r>
            <a:r>
              <a:rPr b="1" i="1" lang="es" sz="1600">
                <a:solidFill>
                  <a:schemeClr val="dk1"/>
                </a:solidFill>
              </a:rPr>
              <a:t>operaciones</a:t>
            </a:r>
            <a:r>
              <a:rPr i="1" lang="es" sz="1600">
                <a:solidFill>
                  <a:schemeClr val="dk1"/>
                </a:solidFill>
              </a:rPr>
              <a:t> porque para ello existe el </a:t>
            </a:r>
            <a:r>
              <a:rPr b="1" i="1" lang="es" sz="1600">
                <a:solidFill>
                  <a:schemeClr val="dk1"/>
                </a:solidFill>
              </a:rPr>
              <a:t>DCD.</a:t>
            </a:r>
            <a:endParaRPr b="1" i="1" sz="1600">
              <a:solidFill>
                <a:schemeClr val="dk1"/>
              </a:solidFill>
            </a:endParaRPr>
          </a:p>
        </p:txBody>
      </p:sp>
      <p:sp>
        <p:nvSpPr>
          <p:cNvPr id="108" name="Google Shape;108;p18"/>
          <p:cNvSpPr txBox="1"/>
          <p:nvPr>
            <p:ph type="title"/>
          </p:nvPr>
        </p:nvSpPr>
        <p:spPr>
          <a:xfrm>
            <a:off x="435300" y="225850"/>
            <a:ext cx="82734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500"/>
              <a:t>1.- Mapa conceptual</a:t>
            </a:r>
            <a:endParaRPr sz="2500"/>
          </a:p>
        </p:txBody>
      </p:sp>
      <p:pic>
        <p:nvPicPr>
          <p:cNvPr id="109" name="Google Shape;109;p18"/>
          <p:cNvPicPr preferRelativeResize="0"/>
          <p:nvPr/>
        </p:nvPicPr>
        <p:blipFill>
          <a:blip r:embed="rId3">
            <a:alphaModFix/>
          </a:blip>
          <a:stretch>
            <a:fillRect/>
          </a:stretch>
        </p:blipFill>
        <p:spPr>
          <a:xfrm>
            <a:off x="4747600" y="2915050"/>
            <a:ext cx="3848801" cy="1903325"/>
          </a:xfrm>
          <a:prstGeom prst="rect">
            <a:avLst/>
          </a:prstGeom>
          <a:noFill/>
          <a:ln>
            <a:noFill/>
          </a:ln>
        </p:spPr>
      </p:pic>
      <p:pic>
        <p:nvPicPr>
          <p:cNvPr id="110" name="Google Shape;110;p18"/>
          <p:cNvPicPr preferRelativeResize="0"/>
          <p:nvPr/>
        </p:nvPicPr>
        <p:blipFill>
          <a:blip r:embed="rId4">
            <a:alphaModFix/>
          </a:blip>
          <a:stretch>
            <a:fillRect/>
          </a:stretch>
        </p:blipFill>
        <p:spPr>
          <a:xfrm>
            <a:off x="567150" y="2863800"/>
            <a:ext cx="3928525" cy="1730054"/>
          </a:xfrm>
          <a:prstGeom prst="rect">
            <a:avLst/>
          </a:prstGeom>
          <a:noFill/>
          <a:ln>
            <a:noFill/>
          </a:ln>
        </p:spPr>
      </p:pic>
      <p:sp>
        <p:nvSpPr>
          <p:cNvPr id="111" name="Google Shape;111;p18"/>
          <p:cNvSpPr txBox="1"/>
          <p:nvPr/>
        </p:nvSpPr>
        <p:spPr>
          <a:xfrm>
            <a:off x="1641925" y="2356200"/>
            <a:ext cx="2407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u="sng">
                <a:solidFill>
                  <a:srgbClr val="9900FF"/>
                </a:solidFill>
                <a:latin typeface="Lato"/>
                <a:ea typeface="Lato"/>
                <a:cs typeface="Lato"/>
                <a:sym typeface="Lato"/>
              </a:rPr>
              <a:t>Modelo Conceptual</a:t>
            </a:r>
            <a:endParaRPr b="1" sz="1600" u="sng">
              <a:solidFill>
                <a:srgbClr val="9900FF"/>
              </a:solidFill>
              <a:latin typeface="Lato"/>
              <a:ea typeface="Lato"/>
              <a:cs typeface="Lato"/>
              <a:sym typeface="Lato"/>
            </a:endParaRPr>
          </a:p>
        </p:txBody>
      </p:sp>
      <p:sp>
        <p:nvSpPr>
          <p:cNvPr id="112" name="Google Shape;112;p18"/>
          <p:cNvSpPr txBox="1"/>
          <p:nvPr/>
        </p:nvSpPr>
        <p:spPr>
          <a:xfrm>
            <a:off x="6333300" y="2356200"/>
            <a:ext cx="677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u="sng">
                <a:solidFill>
                  <a:srgbClr val="9900FF"/>
                </a:solidFill>
                <a:latin typeface="Lato"/>
                <a:ea typeface="Lato"/>
                <a:cs typeface="Lato"/>
                <a:sym typeface="Lato"/>
              </a:rPr>
              <a:t>DCD</a:t>
            </a:r>
            <a:endParaRPr b="1" sz="1600" u="sng">
              <a:solidFill>
                <a:srgbClr val="9900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435300" y="225850"/>
            <a:ext cx="82734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500"/>
              <a:t>2.- Diagrama de Clases De Diseño (DCD)</a:t>
            </a:r>
            <a:endParaRPr sz="2500"/>
          </a:p>
        </p:txBody>
      </p:sp>
      <p:pic>
        <p:nvPicPr>
          <p:cNvPr id="118" name="Google Shape;118;p19"/>
          <p:cNvPicPr preferRelativeResize="0"/>
          <p:nvPr/>
        </p:nvPicPr>
        <p:blipFill>
          <a:blip r:embed="rId3">
            <a:alphaModFix/>
          </a:blip>
          <a:stretch>
            <a:fillRect/>
          </a:stretch>
        </p:blipFill>
        <p:spPr>
          <a:xfrm>
            <a:off x="416625" y="941750"/>
            <a:ext cx="5987525" cy="3946750"/>
          </a:xfrm>
          <a:prstGeom prst="rect">
            <a:avLst/>
          </a:prstGeom>
          <a:noFill/>
          <a:ln>
            <a:noFill/>
          </a:ln>
        </p:spPr>
      </p:pic>
      <p:sp>
        <p:nvSpPr>
          <p:cNvPr id="119" name="Google Shape;119;p19"/>
          <p:cNvSpPr/>
          <p:nvPr/>
        </p:nvSpPr>
        <p:spPr>
          <a:xfrm>
            <a:off x="2687000" y="2927800"/>
            <a:ext cx="4231500" cy="1711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txBox="1"/>
          <p:nvPr>
            <p:ph idx="1" type="body"/>
          </p:nvPr>
        </p:nvSpPr>
        <p:spPr>
          <a:xfrm>
            <a:off x="2941575" y="2968800"/>
            <a:ext cx="5748300" cy="17772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i="1" lang="es" sz="1917" u="sng">
                <a:solidFill>
                  <a:srgbClr val="9900FF"/>
                </a:solidFill>
              </a:rPr>
              <a:t>Patrón controlador y Modelo-Vista</a:t>
            </a:r>
            <a:endParaRPr b="1" i="1" sz="1917" u="sng">
              <a:solidFill>
                <a:srgbClr val="9900FF"/>
              </a:solidFill>
            </a:endParaRPr>
          </a:p>
          <a:p>
            <a:pPr indent="0" lvl="0" marL="0" rtl="0" algn="l">
              <a:spcBef>
                <a:spcPts val="1200"/>
              </a:spcBef>
              <a:spcAft>
                <a:spcPts val="0"/>
              </a:spcAft>
              <a:buNone/>
            </a:pPr>
            <a:r>
              <a:rPr lang="es"/>
              <a:t>La clase controladora es la única clase que puede recibir acciones de la vista por ello sus argumentos en son de tipo </a:t>
            </a:r>
            <a:r>
              <a:rPr b="1" lang="es"/>
              <a:t>Object y ArrayList</a:t>
            </a:r>
            <a:r>
              <a:rPr lang="es"/>
              <a:t>. </a:t>
            </a:r>
            <a:endParaRPr>
              <a:highlight>
                <a:srgbClr val="FFFFFF"/>
              </a:highlight>
            </a:endParaRPr>
          </a:p>
          <a:p>
            <a:pPr indent="0" lvl="0" marL="0" rtl="0" algn="l">
              <a:spcBef>
                <a:spcPts val="1200"/>
              </a:spcBef>
              <a:spcAft>
                <a:spcPts val="0"/>
              </a:spcAft>
              <a:buNone/>
            </a:pPr>
            <a:r>
              <a:rPr lang="es"/>
              <a:t>Es la única clase del modelo que puede tener </a:t>
            </a:r>
            <a:r>
              <a:rPr b="1" lang="es"/>
              <a:t>Object y ArrayList</a:t>
            </a:r>
            <a:r>
              <a:rPr lang="es"/>
              <a:t>.</a:t>
            </a:r>
            <a:endParaRPr>
              <a:solidFill>
                <a:schemeClr val="lt1"/>
              </a:solidFill>
            </a:endParaRPr>
          </a:p>
          <a:p>
            <a:pPr indent="0" lvl="0" marL="0" rtl="0" algn="l">
              <a:spcBef>
                <a:spcPts val="1200"/>
              </a:spcBef>
              <a:spcAft>
                <a:spcPts val="1200"/>
              </a:spcAft>
              <a:buNone/>
            </a:pPr>
            <a:r>
              <a:t/>
            </a:r>
            <a:endParaRPr/>
          </a:p>
        </p:txBody>
      </p:sp>
      <p:cxnSp>
        <p:nvCxnSpPr>
          <p:cNvPr id="121" name="Google Shape;121;p19"/>
          <p:cNvCxnSpPr/>
          <p:nvPr/>
        </p:nvCxnSpPr>
        <p:spPr>
          <a:xfrm rot="-5400000">
            <a:off x="978600" y="2497425"/>
            <a:ext cx="1485600" cy="235800"/>
          </a:xfrm>
          <a:prstGeom prst="bentConnector3">
            <a:avLst>
              <a:gd fmla="val 98625" name="adj1"/>
            </a:avLst>
          </a:prstGeom>
          <a:noFill/>
          <a:ln cap="flat" cmpd="sng" w="19050">
            <a:solidFill>
              <a:schemeClr val="dk1"/>
            </a:solidFill>
            <a:prstDash val="solid"/>
            <a:round/>
            <a:headEnd len="med" w="med" type="none"/>
            <a:tailEnd len="med" w="med" type="none"/>
          </a:ln>
        </p:spPr>
      </p:cxnSp>
      <p:cxnSp>
        <p:nvCxnSpPr>
          <p:cNvPr id="122" name="Google Shape;122;p19"/>
          <p:cNvCxnSpPr/>
          <p:nvPr/>
        </p:nvCxnSpPr>
        <p:spPr>
          <a:xfrm flipH="1" rot="10800000">
            <a:off x="2382200" y="2733150"/>
            <a:ext cx="1844400" cy="676200"/>
          </a:xfrm>
          <a:prstGeom prst="bentConnector3">
            <a:avLst>
              <a:gd fmla="val 556" name="adj1"/>
            </a:avLst>
          </a:prstGeom>
          <a:noFill/>
          <a:ln cap="flat" cmpd="sng" w="19050">
            <a:solidFill>
              <a:schemeClr val="dk1"/>
            </a:solidFill>
            <a:prstDash val="solid"/>
            <a:round/>
            <a:headEnd len="med" w="med" type="none"/>
            <a:tailEnd len="med" w="med" type="none"/>
          </a:ln>
        </p:spPr>
      </p:cxnSp>
      <p:sp>
        <p:nvSpPr>
          <p:cNvPr id="123" name="Google Shape;123;p19"/>
          <p:cNvSpPr txBox="1"/>
          <p:nvPr/>
        </p:nvSpPr>
        <p:spPr>
          <a:xfrm>
            <a:off x="7249025" y="1387025"/>
            <a:ext cx="1188600" cy="1046700"/>
          </a:xfrm>
          <a:prstGeom prst="rect">
            <a:avLst/>
          </a:prstGeom>
          <a:solidFill>
            <a:schemeClr val="accent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Lato"/>
                <a:ea typeface="Lato"/>
                <a:cs typeface="Lato"/>
                <a:sym typeface="Lato"/>
              </a:rPr>
              <a:t>conversión de Object a otros tipos del modelo</a:t>
            </a:r>
            <a:endParaRPr>
              <a:solidFill>
                <a:schemeClr val="lt1"/>
              </a:solidFill>
              <a:latin typeface="Lato"/>
              <a:ea typeface="Lato"/>
              <a:cs typeface="Lato"/>
              <a:sym typeface="Lato"/>
            </a:endParaRPr>
          </a:p>
        </p:txBody>
      </p:sp>
      <p:sp>
        <p:nvSpPr>
          <p:cNvPr id="124" name="Google Shape;124;p19"/>
          <p:cNvSpPr/>
          <p:nvPr/>
        </p:nvSpPr>
        <p:spPr>
          <a:xfrm>
            <a:off x="6404150" y="1736225"/>
            <a:ext cx="732300" cy="348300"/>
          </a:xfrm>
          <a:prstGeom prst="leftArrow">
            <a:avLst>
              <a:gd fmla="val 50000" name="adj1"/>
              <a:gd fmla="val 50000" name="adj2"/>
            </a:avLst>
          </a:prstGeom>
          <a:solidFill>
            <a:schemeClr val="accent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435300" y="225850"/>
            <a:ext cx="82734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500"/>
              <a:t>2.- Diagrama de Clases De Diseño (DCD)</a:t>
            </a:r>
            <a:endParaRPr sz="2500"/>
          </a:p>
        </p:txBody>
      </p:sp>
      <p:sp>
        <p:nvSpPr>
          <p:cNvPr id="130" name="Google Shape;130;p20"/>
          <p:cNvSpPr txBox="1"/>
          <p:nvPr>
            <p:ph idx="1" type="body"/>
          </p:nvPr>
        </p:nvSpPr>
        <p:spPr>
          <a:xfrm>
            <a:off x="416625" y="863550"/>
            <a:ext cx="6860700" cy="21975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b="1" i="1" lang="es" sz="1917" u="sng">
                <a:solidFill>
                  <a:srgbClr val="9900FF"/>
                </a:solidFill>
              </a:rPr>
              <a:t>Patrón Singleton y Modelo-Vista</a:t>
            </a:r>
            <a:endParaRPr b="1" i="1" sz="1917" u="sng">
              <a:solidFill>
                <a:srgbClr val="9900FF"/>
              </a:solidFill>
            </a:endParaRPr>
          </a:p>
          <a:p>
            <a:pPr indent="0" lvl="0" marL="0" rtl="0" algn="l">
              <a:spcBef>
                <a:spcPts val="1200"/>
              </a:spcBef>
              <a:spcAft>
                <a:spcPts val="0"/>
              </a:spcAft>
              <a:buNone/>
            </a:pPr>
            <a:r>
              <a:rPr b="1" lang="es">
                <a:solidFill>
                  <a:schemeClr val="dk1"/>
                </a:solidFill>
              </a:rPr>
              <a:t>X </a:t>
            </a:r>
            <a:r>
              <a:rPr i="1" lang="es">
                <a:solidFill>
                  <a:schemeClr val="dk1"/>
                </a:solidFill>
              </a:rPr>
              <a:t>No se pueden utilizar las clases del modelo en la vista excepto el controlador</a:t>
            </a:r>
            <a:endParaRPr i="1">
              <a:solidFill>
                <a:schemeClr val="dk1"/>
              </a:solidFill>
            </a:endParaRPr>
          </a:p>
          <a:p>
            <a:pPr indent="0" lvl="0" marL="0" rtl="0" algn="l">
              <a:spcBef>
                <a:spcPts val="1200"/>
              </a:spcBef>
              <a:spcAft>
                <a:spcPts val="0"/>
              </a:spcAft>
              <a:buNone/>
            </a:pPr>
            <a:r>
              <a:rPr b="1" lang="es">
                <a:solidFill>
                  <a:schemeClr val="accent3"/>
                </a:solidFill>
              </a:rPr>
              <a:t>&gt;</a:t>
            </a:r>
            <a:r>
              <a:rPr lang="es">
                <a:solidFill>
                  <a:schemeClr val="accent3"/>
                </a:solidFill>
              </a:rPr>
              <a:t> Se crea una clase </a:t>
            </a:r>
            <a:r>
              <a:rPr b="1" lang="es">
                <a:solidFill>
                  <a:schemeClr val="accent3"/>
                </a:solidFill>
              </a:rPr>
              <a:t>Detalles</a:t>
            </a:r>
            <a:r>
              <a:rPr lang="es">
                <a:solidFill>
                  <a:schemeClr val="accent3"/>
                </a:solidFill>
              </a:rPr>
              <a:t> de aquello que se quiere consultar, externa al modelo</a:t>
            </a:r>
            <a:endParaRPr>
              <a:solidFill>
                <a:schemeClr val="accent3"/>
              </a:solidFill>
            </a:endParaRPr>
          </a:p>
          <a:p>
            <a:pPr indent="0" lvl="0" marL="0" rtl="0" algn="l">
              <a:spcBef>
                <a:spcPts val="1200"/>
              </a:spcBef>
              <a:spcAft>
                <a:spcPts val="0"/>
              </a:spcAft>
              <a:buNone/>
            </a:pPr>
            <a:r>
              <a:rPr b="1" lang="es"/>
              <a:t>+</a:t>
            </a:r>
            <a:r>
              <a:rPr lang="es"/>
              <a:t> </a:t>
            </a:r>
            <a:r>
              <a:rPr b="1" lang="es"/>
              <a:t>Atributos en público</a:t>
            </a:r>
            <a:r>
              <a:rPr lang="es"/>
              <a:t> para facilitar la consulta </a:t>
            </a:r>
            <a:r>
              <a:rPr i="1" lang="es"/>
              <a:t>(solo para  detalles)</a:t>
            </a:r>
            <a:endParaRPr i="1"/>
          </a:p>
          <a:p>
            <a:pPr indent="0" lvl="0" marL="0" rtl="0" algn="l">
              <a:spcBef>
                <a:spcPts val="1200"/>
              </a:spcBef>
              <a:spcAft>
                <a:spcPts val="1200"/>
              </a:spcAft>
              <a:buNone/>
            </a:pPr>
            <a:r>
              <a:t/>
            </a:r>
            <a:endParaRPr/>
          </a:p>
        </p:txBody>
      </p:sp>
      <p:pic>
        <p:nvPicPr>
          <p:cNvPr id="131" name="Google Shape;131;p20"/>
          <p:cNvPicPr preferRelativeResize="0"/>
          <p:nvPr/>
        </p:nvPicPr>
        <p:blipFill>
          <a:blip r:embed="rId3">
            <a:alphaModFix/>
          </a:blip>
          <a:stretch>
            <a:fillRect/>
          </a:stretch>
        </p:blipFill>
        <p:spPr>
          <a:xfrm>
            <a:off x="1032175" y="2898100"/>
            <a:ext cx="7197190" cy="1777650"/>
          </a:xfrm>
          <a:prstGeom prst="rect">
            <a:avLst/>
          </a:prstGeom>
          <a:noFill/>
          <a:ln>
            <a:noFill/>
          </a:ln>
        </p:spPr>
      </p:pic>
      <p:pic>
        <p:nvPicPr>
          <p:cNvPr id="132" name="Google Shape;132;p20"/>
          <p:cNvPicPr preferRelativeResize="0"/>
          <p:nvPr/>
        </p:nvPicPr>
        <p:blipFill>
          <a:blip r:embed="rId4">
            <a:alphaModFix/>
          </a:blip>
          <a:stretch>
            <a:fillRect/>
          </a:stretch>
        </p:blipFill>
        <p:spPr>
          <a:xfrm>
            <a:off x="6845388" y="1286025"/>
            <a:ext cx="1914525" cy="1352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435300" y="225850"/>
            <a:ext cx="82734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500"/>
              <a:t>2.- Diagrama de Clases De Diseño (DCD)</a:t>
            </a:r>
            <a:endParaRPr sz="2500"/>
          </a:p>
        </p:txBody>
      </p:sp>
      <p:sp>
        <p:nvSpPr>
          <p:cNvPr id="138" name="Google Shape;138;p21"/>
          <p:cNvSpPr txBox="1"/>
          <p:nvPr>
            <p:ph idx="1" type="body"/>
          </p:nvPr>
        </p:nvSpPr>
        <p:spPr>
          <a:xfrm>
            <a:off x="519075" y="1068450"/>
            <a:ext cx="3339600" cy="3447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i="1" lang="es" sz="1917" u="sng">
                <a:solidFill>
                  <a:srgbClr val="9900FF"/>
                </a:solidFill>
              </a:rPr>
              <a:t>Patrón Estado/Estrategia</a:t>
            </a:r>
            <a:endParaRPr b="1" i="1" sz="1917" u="sng">
              <a:solidFill>
                <a:srgbClr val="9900FF"/>
              </a:solidFill>
            </a:endParaRPr>
          </a:p>
          <a:p>
            <a:pPr indent="0" lvl="0" marL="0" rtl="0" algn="l">
              <a:spcBef>
                <a:spcPts val="1200"/>
              </a:spcBef>
              <a:spcAft>
                <a:spcPts val="0"/>
              </a:spcAft>
              <a:buNone/>
            </a:pPr>
            <a:r>
              <a:rPr lang="es"/>
              <a:t>Para </a:t>
            </a:r>
            <a:r>
              <a:rPr b="1" lang="es"/>
              <a:t>no poner muchas condiciones </a:t>
            </a:r>
            <a:r>
              <a:rPr lang="es"/>
              <a:t>que dependen del estado de un objeto hemos usado este patrón.</a:t>
            </a:r>
            <a:endParaRPr/>
          </a:p>
          <a:p>
            <a:pPr indent="0" lvl="0" marL="0" rtl="0" algn="l">
              <a:spcBef>
                <a:spcPts val="1200"/>
              </a:spcBef>
              <a:spcAft>
                <a:spcPts val="0"/>
              </a:spcAft>
              <a:buNone/>
            </a:pPr>
            <a:r>
              <a:rPr lang="es"/>
              <a:t>Dicho</a:t>
            </a:r>
            <a:r>
              <a:rPr b="1" lang="es"/>
              <a:t> objeto contiene a un Estado</a:t>
            </a:r>
            <a:r>
              <a:rPr lang="es"/>
              <a:t> que a su vez es</a:t>
            </a:r>
            <a:r>
              <a:rPr b="1" lang="es"/>
              <a:t>te contiene al objeto</a:t>
            </a:r>
            <a:r>
              <a:rPr lang="es"/>
              <a:t>.</a:t>
            </a:r>
            <a:endParaRPr/>
          </a:p>
          <a:p>
            <a:pPr indent="0" lvl="0" marL="0" rtl="0" algn="l">
              <a:spcBef>
                <a:spcPts val="1200"/>
              </a:spcBef>
              <a:spcAft>
                <a:spcPts val="1200"/>
              </a:spcAft>
              <a:buNone/>
            </a:pPr>
            <a:r>
              <a:rPr lang="es"/>
              <a:t>A una operación dependiente del estado se llama </a:t>
            </a:r>
            <a:r>
              <a:rPr lang="es"/>
              <a:t>polimorfismo</a:t>
            </a:r>
            <a:endParaRPr/>
          </a:p>
        </p:txBody>
      </p:sp>
      <p:pic>
        <p:nvPicPr>
          <p:cNvPr id="139" name="Google Shape;139;p21"/>
          <p:cNvPicPr preferRelativeResize="0"/>
          <p:nvPr/>
        </p:nvPicPr>
        <p:blipFill>
          <a:blip r:embed="rId3">
            <a:alphaModFix/>
          </a:blip>
          <a:stretch>
            <a:fillRect/>
          </a:stretch>
        </p:blipFill>
        <p:spPr>
          <a:xfrm>
            <a:off x="3858600" y="1557600"/>
            <a:ext cx="4750625" cy="2674200"/>
          </a:xfrm>
          <a:prstGeom prst="rect">
            <a:avLst/>
          </a:prstGeom>
          <a:noFill/>
          <a:ln>
            <a:noFill/>
          </a:ln>
        </p:spPr>
      </p:pic>
      <p:sp>
        <p:nvSpPr>
          <p:cNvPr id="140" name="Google Shape;140;p21"/>
          <p:cNvSpPr txBox="1"/>
          <p:nvPr/>
        </p:nvSpPr>
        <p:spPr>
          <a:xfrm>
            <a:off x="4992375" y="1004675"/>
            <a:ext cx="3207000" cy="400200"/>
          </a:xfrm>
          <a:prstGeom prst="rect">
            <a:avLst/>
          </a:prstGeom>
          <a:solidFill>
            <a:schemeClr val="accent6"/>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chemeClr val="lt1"/>
                </a:solidFill>
                <a:latin typeface="Lato"/>
                <a:ea typeface="Lato"/>
                <a:cs typeface="Lato"/>
                <a:sym typeface="Lato"/>
              </a:rPr>
              <a:t>ejemplo de estado de Actividad</a:t>
            </a:r>
            <a:endParaRPr>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