
<file path=[Content_Types].xml><?xml version="1.0" encoding="utf-8"?>
<Types xmlns="http://schemas.openxmlformats.org/package/2006/content-types">
  <Override PartName="/_rels/.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s/_rels/slide3.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10.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rIns="0" tIns="0" bIns="0"/>
          <a:p>
            <a:r>
              <a:rPr b="0" lang="en-GB" sz="2000" spc="-1" strike="noStrike">
                <a:solidFill>
                  <a:srgbClr val="000000"/>
                </a:solidFill>
                <a:uFill>
                  <a:solidFill>
                    <a:srgbClr val="ffffff"/>
                  </a:solidFill>
                </a:uFill>
                <a:latin typeface="Arial"/>
              </a:rPr>
              <a:t>Click to edit the notes format</a:t>
            </a:r>
            <a:endParaRPr b="0" lang="en-GB" sz="2000" spc="-1" strike="noStrike">
              <a:solidFill>
                <a:srgbClr val="000000"/>
              </a:solidFill>
              <a:uFill>
                <a:solidFill>
                  <a:srgbClr val="ffffff"/>
                </a:solidFill>
              </a:uFill>
              <a:latin typeface="Arial"/>
            </a:endParaRPr>
          </a:p>
        </p:txBody>
      </p:sp>
      <p:sp>
        <p:nvSpPr>
          <p:cNvPr id="73" name="PlaceHolder 2"/>
          <p:cNvSpPr>
            <a:spLocks noGrp="1"/>
          </p:cNvSpPr>
          <p:nvPr>
            <p:ph type="hdr"/>
          </p:nvPr>
        </p:nvSpPr>
        <p:spPr>
          <a:xfrm>
            <a:off x="0" y="0"/>
            <a:ext cx="3280680" cy="534240"/>
          </a:xfrm>
          <a:prstGeom prst="rect">
            <a:avLst/>
          </a:prstGeom>
        </p:spPr>
        <p:txBody>
          <a:bodyPr lIns="0" rIns="0" tIns="0" bIns="0"/>
          <a:p>
            <a:r>
              <a:rPr b="0" lang="en-GB" sz="1400" spc="-1" strike="noStrike">
                <a:solidFill>
                  <a:srgbClr val="000000"/>
                </a:solidFill>
                <a:uFill>
                  <a:solidFill>
                    <a:srgbClr val="ffffff"/>
                  </a:solidFill>
                </a:uFill>
                <a:latin typeface="Times New Roman"/>
              </a:rPr>
              <a:t> </a:t>
            </a:r>
            <a:endParaRPr b="0" lang="en-GB" sz="1400" spc="-1" strike="noStrike">
              <a:solidFill>
                <a:srgbClr val="000000"/>
              </a:solidFill>
              <a:uFill>
                <a:solidFill>
                  <a:srgbClr val="ffffff"/>
                </a:solidFill>
              </a:uFill>
              <a:latin typeface="Times New Roman"/>
            </a:endParaRPr>
          </a:p>
        </p:txBody>
      </p:sp>
      <p:sp>
        <p:nvSpPr>
          <p:cNvPr id="74" name="PlaceHolder 3"/>
          <p:cNvSpPr>
            <a:spLocks noGrp="1"/>
          </p:cNvSpPr>
          <p:nvPr>
            <p:ph type="dt"/>
          </p:nvPr>
        </p:nvSpPr>
        <p:spPr>
          <a:xfrm>
            <a:off x="4278960" y="0"/>
            <a:ext cx="3280680" cy="534240"/>
          </a:xfrm>
          <a:prstGeom prst="rect">
            <a:avLst/>
          </a:prstGeom>
        </p:spPr>
        <p:txBody>
          <a:bodyPr lIns="0" rIns="0" tIns="0" bIns="0"/>
          <a:p>
            <a:pPr algn="r"/>
            <a:r>
              <a:rPr b="0" lang="en-GB" sz="1400" spc="-1" strike="noStrike">
                <a:solidFill>
                  <a:srgbClr val="000000"/>
                </a:solidFill>
                <a:uFill>
                  <a:solidFill>
                    <a:srgbClr val="ffffff"/>
                  </a:solidFill>
                </a:uFill>
                <a:latin typeface="Times New Roman"/>
              </a:rPr>
              <a:t> </a:t>
            </a:r>
            <a:endParaRPr b="0" lang="en-GB" sz="1400" spc="-1" strike="noStrike">
              <a:solidFill>
                <a:srgbClr val="000000"/>
              </a:solidFill>
              <a:uFill>
                <a:solidFill>
                  <a:srgbClr val="ffffff"/>
                </a:solidFill>
              </a:uFill>
              <a:latin typeface="Times New Roman"/>
            </a:endParaRPr>
          </a:p>
        </p:txBody>
      </p:sp>
      <p:sp>
        <p:nvSpPr>
          <p:cNvPr id="75" name="PlaceHolder 4"/>
          <p:cNvSpPr>
            <a:spLocks noGrp="1"/>
          </p:cNvSpPr>
          <p:nvPr>
            <p:ph type="ftr"/>
          </p:nvPr>
        </p:nvSpPr>
        <p:spPr>
          <a:xfrm>
            <a:off x="0" y="10157400"/>
            <a:ext cx="3280680" cy="534240"/>
          </a:xfrm>
          <a:prstGeom prst="rect">
            <a:avLst/>
          </a:prstGeom>
        </p:spPr>
        <p:txBody>
          <a:bodyPr lIns="0" rIns="0" tIns="0" bIns="0" anchor="b"/>
          <a:p>
            <a:r>
              <a:rPr b="0" lang="en-GB" sz="1400" spc="-1" strike="noStrike">
                <a:solidFill>
                  <a:srgbClr val="000000"/>
                </a:solidFill>
                <a:uFill>
                  <a:solidFill>
                    <a:srgbClr val="ffffff"/>
                  </a:solidFill>
                </a:uFill>
                <a:latin typeface="Times New Roman"/>
              </a:rPr>
              <a:t> </a:t>
            </a:r>
            <a:endParaRPr b="0" lang="en-GB" sz="1400" spc="-1" strike="noStrike">
              <a:solidFill>
                <a:srgbClr val="000000"/>
              </a:solidFill>
              <a:uFill>
                <a:solidFill>
                  <a:srgbClr val="ffffff"/>
                </a:solidFill>
              </a:uFill>
              <a:latin typeface="Times New Roman"/>
            </a:endParaRPr>
          </a:p>
        </p:txBody>
      </p:sp>
      <p:sp>
        <p:nvSpPr>
          <p:cNvPr id="76" name="PlaceHolder 5"/>
          <p:cNvSpPr>
            <a:spLocks noGrp="1"/>
          </p:cNvSpPr>
          <p:nvPr>
            <p:ph type="sldNum"/>
          </p:nvPr>
        </p:nvSpPr>
        <p:spPr>
          <a:xfrm>
            <a:off x="4278960" y="10157400"/>
            <a:ext cx="3280680" cy="534240"/>
          </a:xfrm>
          <a:prstGeom prst="rect">
            <a:avLst/>
          </a:prstGeom>
        </p:spPr>
        <p:txBody>
          <a:bodyPr lIns="0" rIns="0" tIns="0" bIns="0" anchor="b"/>
          <a:p>
            <a:pPr algn="r"/>
            <a:fld id="{652CD317-1F6D-4419-8E4E-1EDDAB6CC426}" type="slidenum">
              <a:rPr b="0" lang="en-GB" sz="1400" spc="-1" strike="noStrike">
                <a:solidFill>
                  <a:srgbClr val="000000"/>
                </a:solidFill>
                <a:uFill>
                  <a:solidFill>
                    <a:srgbClr val="ffffff"/>
                  </a:solidFill>
                </a:uFill>
                <a:latin typeface="Times New Roman"/>
              </a:rPr>
              <a:t>1</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4278240" y="10156680"/>
            <a:ext cx="3278880" cy="532800"/>
          </a:xfrm>
          <a:prstGeom prst="rect">
            <a:avLst/>
          </a:prstGeom>
          <a:noFill/>
          <a:ln>
            <a:noFill/>
          </a:ln>
        </p:spPr>
        <p:style>
          <a:lnRef idx="0"/>
          <a:fillRef idx="0"/>
          <a:effectRef idx="0"/>
          <a:fontRef idx="minor"/>
        </p:style>
        <p:txBody>
          <a:bodyPr lIns="0" rIns="0" tIns="0" bIns="0" anchor="b"/>
          <a:p>
            <a:pPr algn="r">
              <a:lnSpc>
                <a:spcPct val="100000"/>
              </a:lnSpc>
            </a:pPr>
            <a:fld id="{9F59C1E5-B448-4B18-A058-C48B2148856E}" type="slidenum">
              <a:rPr b="0" lang="en-GB" sz="1400" spc="-1" strike="noStrike">
                <a:solidFill>
                  <a:srgbClr val="000000"/>
                </a:solidFill>
                <a:uFill>
                  <a:solidFill>
                    <a:srgbClr val="ffffff"/>
                  </a:solidFill>
                </a:uFill>
                <a:latin typeface="Times New Roman"/>
                <a:ea typeface="DejaVu Sans"/>
              </a:rPr>
              <a:t>1</a:t>
            </a:fld>
            <a:endParaRPr b="0" lang="en-GB" sz="18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755640" y="5078520"/>
            <a:ext cx="6047640" cy="481104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4278240" y="10156680"/>
            <a:ext cx="3278880" cy="532800"/>
          </a:xfrm>
          <a:prstGeom prst="rect">
            <a:avLst/>
          </a:prstGeom>
          <a:noFill/>
          <a:ln>
            <a:noFill/>
          </a:ln>
        </p:spPr>
        <p:style>
          <a:lnRef idx="0"/>
          <a:fillRef idx="0"/>
          <a:effectRef idx="0"/>
          <a:fontRef idx="minor"/>
        </p:style>
        <p:txBody>
          <a:bodyPr lIns="0" rIns="0" tIns="0" bIns="0" anchor="b"/>
          <a:p>
            <a:pPr algn="r">
              <a:lnSpc>
                <a:spcPct val="100000"/>
              </a:lnSpc>
            </a:pPr>
            <a:fld id="{E95AFED9-5088-412B-89A2-F5156A3EE229}" type="slidenum">
              <a:rPr b="0" lang="en-GB" sz="1400" spc="-1" strike="noStrike">
                <a:solidFill>
                  <a:srgbClr val="000000"/>
                </a:solidFill>
                <a:uFill>
                  <a:solidFill>
                    <a:srgbClr val="ffffff"/>
                  </a:solidFill>
                </a:uFill>
                <a:latin typeface="Times New Roman"/>
                <a:ea typeface="DejaVu Sans"/>
              </a:rPr>
              <a:t>1</a:t>
            </a:fld>
            <a:endParaRPr b="0" lang="en-GB" sz="1800" spc="-1" strike="noStrike">
              <a:solidFill>
                <a:srgbClr val="000000"/>
              </a:solidFill>
              <a:uFill>
                <a:solidFill>
                  <a:srgbClr val="ffffff"/>
                </a:solidFill>
              </a:uFill>
              <a:latin typeface="Arial"/>
            </a:endParaRPr>
          </a:p>
        </p:txBody>
      </p:sp>
      <p:sp>
        <p:nvSpPr>
          <p:cNvPr id="107" name="PlaceHolder 2"/>
          <p:cNvSpPr>
            <a:spLocks noGrp="1"/>
          </p:cNvSpPr>
          <p:nvPr>
            <p:ph type="body"/>
          </p:nvPr>
        </p:nvSpPr>
        <p:spPr>
          <a:xfrm>
            <a:off x="755640" y="5078520"/>
            <a:ext cx="6047640" cy="481104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4278240" y="10156680"/>
            <a:ext cx="3278880" cy="532800"/>
          </a:xfrm>
          <a:prstGeom prst="rect">
            <a:avLst/>
          </a:prstGeom>
          <a:noFill/>
          <a:ln>
            <a:noFill/>
          </a:ln>
        </p:spPr>
        <p:style>
          <a:lnRef idx="0"/>
          <a:fillRef idx="0"/>
          <a:effectRef idx="0"/>
          <a:fontRef idx="minor"/>
        </p:style>
        <p:txBody>
          <a:bodyPr lIns="0" rIns="0" tIns="0" bIns="0" anchor="b"/>
          <a:p>
            <a:pPr algn="r">
              <a:lnSpc>
                <a:spcPct val="100000"/>
              </a:lnSpc>
            </a:pPr>
            <a:fld id="{8888AA3A-116B-4307-B8D6-51A773638C69}" type="slidenum">
              <a:rPr b="0" lang="en-GB" sz="1400" spc="-1" strike="noStrike">
                <a:solidFill>
                  <a:srgbClr val="000000"/>
                </a:solidFill>
                <a:uFill>
                  <a:solidFill>
                    <a:srgbClr val="ffffff"/>
                  </a:solidFill>
                </a:uFill>
                <a:latin typeface="Times New Roman"/>
                <a:ea typeface="DejaVu Sans"/>
              </a:rPr>
              <a:t>1</a:t>
            </a:fld>
            <a:endParaRPr b="0" lang="en-GB" sz="18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755640" y="5078520"/>
            <a:ext cx="6047640" cy="481104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4278240" y="10156680"/>
            <a:ext cx="3278880" cy="532800"/>
          </a:xfrm>
          <a:prstGeom prst="rect">
            <a:avLst/>
          </a:prstGeom>
          <a:noFill/>
          <a:ln>
            <a:noFill/>
          </a:ln>
        </p:spPr>
        <p:style>
          <a:lnRef idx="0"/>
          <a:fillRef idx="0"/>
          <a:effectRef idx="0"/>
          <a:fontRef idx="minor"/>
        </p:style>
        <p:txBody>
          <a:bodyPr lIns="0" rIns="0" tIns="0" bIns="0" anchor="b"/>
          <a:p>
            <a:pPr algn="r">
              <a:lnSpc>
                <a:spcPct val="100000"/>
              </a:lnSpc>
            </a:pPr>
            <a:fld id="{FC5299F1-98B2-4382-A9C3-6E7099F3E142}" type="slidenum">
              <a:rPr b="0" lang="en-GB" sz="1400" spc="-1" strike="noStrike">
                <a:solidFill>
                  <a:srgbClr val="000000"/>
                </a:solidFill>
                <a:uFill>
                  <a:solidFill>
                    <a:srgbClr val="ffffff"/>
                  </a:solidFill>
                </a:uFill>
                <a:latin typeface="Times New Roman"/>
                <a:ea typeface="DejaVu Sans"/>
              </a:rPr>
              <a:t>1</a:t>
            </a:fld>
            <a:endParaRPr b="0" lang="en-GB" sz="1800" spc="-1" strike="noStrike">
              <a:solidFill>
                <a:srgbClr val="000000"/>
              </a:solidFill>
              <a:uFill>
                <a:solidFill>
                  <a:srgbClr val="ffffff"/>
                </a:solidFill>
              </a:uFill>
              <a:latin typeface="Arial"/>
            </a:endParaRPr>
          </a:p>
        </p:txBody>
      </p:sp>
      <p:sp>
        <p:nvSpPr>
          <p:cNvPr id="111" name="PlaceHolder 2"/>
          <p:cNvSpPr>
            <a:spLocks noGrp="1"/>
          </p:cNvSpPr>
          <p:nvPr>
            <p:ph type="body"/>
          </p:nvPr>
        </p:nvSpPr>
        <p:spPr>
          <a:xfrm>
            <a:off x="755640" y="5078520"/>
            <a:ext cx="6047640" cy="481104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480" y="1768680"/>
            <a:ext cx="5494680" cy="4384080"/>
          </a:xfrm>
          <a:prstGeom prst="rect">
            <a:avLst/>
          </a:prstGeom>
          <a:ln>
            <a:noFill/>
          </a:ln>
        </p:spPr>
      </p:pic>
      <p:pic>
        <p:nvPicPr>
          <p:cNvPr id="71" name="" descr=""/>
          <p:cNvPicPr/>
          <p:nvPr/>
        </p:nvPicPr>
        <p:blipFill>
          <a:blip r:embed="rId3"/>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en-GB" sz="4400" spc="-1" strike="noStrike">
                <a:solidFill>
                  <a:srgbClr val="000000"/>
                </a:solidFill>
                <a:uFill>
                  <a:solidFill>
                    <a:srgbClr val="ffffff"/>
                  </a:solidFill>
                </a:uFill>
                <a:latin typeface="Arial"/>
              </a:rPr>
              <a:t>Click to </a:t>
            </a:r>
            <a:r>
              <a:rPr b="0" lang="en-GB" sz="4400" spc="-1" strike="noStrike">
                <a:solidFill>
                  <a:srgbClr val="000000"/>
                </a:solidFill>
                <a:uFill>
                  <a:solidFill>
                    <a:srgbClr val="ffffff"/>
                  </a:solidFill>
                </a:uFill>
                <a:latin typeface="Arial"/>
              </a:rPr>
              <a:t>edit the </a:t>
            </a:r>
            <a:r>
              <a:rPr b="0" lang="en-GB" sz="4400" spc="-1" strike="noStrike">
                <a:solidFill>
                  <a:srgbClr val="000000"/>
                </a:solidFill>
                <a:uFill>
                  <a:solidFill>
                    <a:srgbClr val="ffffff"/>
                  </a:solidFill>
                </a:uFill>
                <a:latin typeface="Arial"/>
              </a:rPr>
              <a:t>title text </a:t>
            </a:r>
            <a:r>
              <a:rPr b="0" lang="en-GB" sz="4400" spc="-1" strike="noStrike">
                <a:solidFill>
                  <a:srgbClr val="000000"/>
                </a:solidFill>
                <a:uFill>
                  <a:solidFill>
                    <a:srgbClr val="ffffff"/>
                  </a:solidFill>
                </a:uFill>
                <a:latin typeface="Arial"/>
              </a:rPr>
              <a:t>format</a:t>
            </a:r>
            <a:endParaRPr b="0" lang="en-GB"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GB" sz="3200" spc="-1" strike="noStrike">
                <a:solidFill>
                  <a:srgbClr val="000000"/>
                </a:solidFill>
                <a:uFill>
                  <a:solidFill>
                    <a:srgbClr val="ffffff"/>
                  </a:solidFill>
                </a:uFill>
                <a:latin typeface="Arial"/>
              </a:rPr>
              <a:t>Click to edit the outline text format</a:t>
            </a:r>
            <a:endParaRPr b="0"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2800" spc="-1" strike="noStrike">
                <a:solidFill>
                  <a:srgbClr val="000000"/>
                </a:solidFill>
                <a:uFill>
                  <a:solidFill>
                    <a:srgbClr val="ffffff"/>
                  </a:solidFill>
                </a:uFill>
                <a:latin typeface="Arial"/>
              </a:rPr>
              <a:t>Second Outline Level</a:t>
            </a:r>
            <a:endParaRPr b="0" lang="en-GB"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2400" spc="-1" strike="noStrike">
                <a:solidFill>
                  <a:srgbClr val="000000"/>
                </a:solidFill>
                <a:uFill>
                  <a:solidFill>
                    <a:srgbClr val="ffffff"/>
                  </a:solidFill>
                </a:uFill>
                <a:latin typeface="Arial"/>
              </a:rPr>
              <a:t>Third Outline Level</a:t>
            </a:r>
            <a:endParaRPr b="0" lang="en-GB"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2000" spc="-1" strike="noStrike">
                <a:solidFill>
                  <a:srgbClr val="000000"/>
                </a:solidFill>
                <a:uFill>
                  <a:solidFill>
                    <a:srgbClr val="ffffff"/>
                  </a:solidFill>
                </a:uFill>
                <a:latin typeface="Arial"/>
              </a:rPr>
              <a:t>Fourth Outline Level</a:t>
            </a:r>
            <a:endParaRPr b="0" lang="en-GB"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Fifth Outline Level</a:t>
            </a:r>
            <a:endParaRPr b="0" lang="en-GB"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Sixth Outline Level</a:t>
            </a:r>
            <a:endParaRPr b="0" lang="en-GB"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Seventh Outline Level</a:t>
            </a:r>
            <a:endParaRPr b="0" lang="en-GB"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b="0" lang="en-GB" sz="4400" spc="-1" strike="noStrike">
                <a:solidFill>
                  <a:srgbClr val="000000"/>
                </a:solidFill>
                <a:uFill>
                  <a:solidFill>
                    <a:srgbClr val="ffffff"/>
                  </a:solidFill>
                </a:uFill>
                <a:latin typeface="Arial"/>
              </a:rPr>
              <a:t>Click to edit the title text format</a:t>
            </a:r>
            <a:endParaRPr b="0" lang="en-GB"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GB" sz="3200" spc="-1" strike="noStrike">
                <a:solidFill>
                  <a:srgbClr val="000000"/>
                </a:solidFill>
                <a:uFill>
                  <a:solidFill>
                    <a:srgbClr val="ffffff"/>
                  </a:solidFill>
                </a:uFill>
                <a:latin typeface="Arial"/>
              </a:rPr>
              <a:t>Click to edit the outline text format</a:t>
            </a:r>
            <a:endParaRPr b="0"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2800" spc="-1" strike="noStrike">
                <a:solidFill>
                  <a:srgbClr val="000000"/>
                </a:solidFill>
                <a:uFill>
                  <a:solidFill>
                    <a:srgbClr val="ffffff"/>
                  </a:solidFill>
                </a:uFill>
                <a:latin typeface="Arial"/>
              </a:rPr>
              <a:t>Second Outline Level</a:t>
            </a:r>
            <a:endParaRPr b="0" lang="en-GB"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2400" spc="-1" strike="noStrike">
                <a:solidFill>
                  <a:srgbClr val="000000"/>
                </a:solidFill>
                <a:uFill>
                  <a:solidFill>
                    <a:srgbClr val="ffffff"/>
                  </a:solidFill>
                </a:uFill>
                <a:latin typeface="Arial"/>
              </a:rPr>
              <a:t>Third Outline Level</a:t>
            </a:r>
            <a:endParaRPr b="0" lang="en-GB"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2000" spc="-1" strike="noStrike">
                <a:solidFill>
                  <a:srgbClr val="000000"/>
                </a:solidFill>
                <a:uFill>
                  <a:solidFill>
                    <a:srgbClr val="ffffff"/>
                  </a:solidFill>
                </a:uFill>
                <a:latin typeface="Arial"/>
              </a:rPr>
              <a:t>Fourth Outline Level</a:t>
            </a:r>
            <a:endParaRPr b="0" lang="en-GB"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Fifth Outline Level</a:t>
            </a:r>
            <a:endParaRPr b="0" lang="en-GB"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Sixth Outline Level</a:t>
            </a:r>
            <a:endParaRPr b="0" lang="en-GB"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Seventh Outline Level</a:t>
            </a:r>
            <a:endParaRPr b="0" lang="en-GB"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hyperlink" Target="http://www.opensourcebrain.org/" TargetMode="External"/><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13.xml"/><Relationship Id="rId6" Type="http://schemas.openxmlformats.org/officeDocument/2006/relationships/notesSlide" Target="../notesSlides/notesSlide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503280" y="1474920"/>
            <a:ext cx="9070200" cy="1261440"/>
          </a:xfrm>
          <a:prstGeom prst="rect">
            <a:avLst/>
          </a:prstGeom>
          <a:noFill/>
          <a:ln>
            <a:noFill/>
          </a:ln>
        </p:spPr>
        <p:style>
          <a:lnRef idx="0"/>
          <a:fillRef idx="0"/>
          <a:effectRef idx="0"/>
          <a:fontRef idx="minor"/>
        </p:style>
        <p:txBody>
          <a:bodyPr lIns="0" rIns="0" tIns="39240" bIns="0" anchor="ctr"/>
          <a:p>
            <a:pPr algn="ctr">
              <a:lnSpc>
                <a:spcPct val="100000"/>
              </a:lnSpc>
            </a:pPr>
            <a:r>
              <a:rPr b="0" lang="en-GB" sz="4400" spc="-1" strike="noStrike">
                <a:solidFill>
                  <a:srgbClr val="800000"/>
                </a:solidFill>
                <a:uFill>
                  <a:solidFill>
                    <a:srgbClr val="ffffff"/>
                  </a:solidFill>
                </a:uFill>
                <a:latin typeface="Arial"/>
                <a:ea typeface="Noto Sans CJK SC Regular"/>
              </a:rPr>
              <a:t>Open Source Brain</a:t>
            </a:r>
            <a:endParaRPr b="0" lang="en-GB" sz="1800" spc="-1" strike="noStrike">
              <a:solidFill>
                <a:srgbClr val="000000"/>
              </a:solidFill>
              <a:uFill>
                <a:solidFill>
                  <a:srgbClr val="ffffff"/>
                </a:solidFill>
              </a:uFill>
              <a:latin typeface="Arial"/>
            </a:endParaRPr>
          </a:p>
        </p:txBody>
      </p:sp>
      <p:sp>
        <p:nvSpPr>
          <p:cNvPr id="78" name="CustomShape 2"/>
          <p:cNvSpPr/>
          <p:nvPr/>
        </p:nvSpPr>
        <p:spPr>
          <a:xfrm>
            <a:off x="503280" y="3059280"/>
            <a:ext cx="9070200" cy="648720"/>
          </a:xfrm>
          <a:prstGeom prst="rect">
            <a:avLst/>
          </a:prstGeom>
          <a:noFill/>
          <a:ln>
            <a:noFill/>
          </a:ln>
        </p:spPr>
        <p:style>
          <a:lnRef idx="0"/>
          <a:fillRef idx="0"/>
          <a:effectRef idx="0"/>
          <a:fontRef idx="minor"/>
        </p:style>
        <p:txBody>
          <a:bodyPr lIns="0" rIns="0" tIns="28440" bIns="0" anchor="ctr"/>
          <a:p>
            <a:pPr algn="ctr">
              <a:lnSpc>
                <a:spcPct val="100000"/>
              </a:lnSpc>
            </a:pPr>
            <a:r>
              <a:rPr b="0" lang="en-GB" sz="3200" spc="-1" strike="noStrike" u="sng">
                <a:solidFill>
                  <a:srgbClr val="0000ff"/>
                </a:solidFill>
                <a:uFill>
                  <a:solidFill>
                    <a:srgbClr val="ffffff"/>
                  </a:solidFill>
                </a:uFill>
                <a:latin typeface="Arial"/>
                <a:ea typeface="Noto Sans CJK SC Regular"/>
                <a:hlinkClick r:id="rId1"/>
              </a:rPr>
              <a:t>http://www.opensourcebrain.org</a:t>
            </a:r>
            <a:endParaRPr b="0" lang="en-GB" sz="1800" spc="-1" strike="noStrike">
              <a:solidFill>
                <a:srgbClr val="000000"/>
              </a:solidFill>
              <a:uFill>
                <a:solidFill>
                  <a:srgbClr val="ffffff"/>
                </a:solidFill>
              </a:uFill>
              <a:latin typeface="Arial"/>
            </a:endParaRPr>
          </a:p>
        </p:txBody>
      </p:sp>
      <p:sp>
        <p:nvSpPr>
          <p:cNvPr id="79" name="CustomShape 3"/>
          <p:cNvSpPr/>
          <p:nvPr/>
        </p:nvSpPr>
        <p:spPr>
          <a:xfrm>
            <a:off x="216000" y="7020000"/>
            <a:ext cx="2878920" cy="396000"/>
          </a:xfrm>
          <a:prstGeom prst="rect">
            <a:avLst/>
          </a:prstGeom>
          <a:noFill/>
          <a:ln>
            <a:noFill/>
          </a:ln>
        </p:spPr>
        <p:style>
          <a:lnRef idx="0"/>
          <a:fillRef idx="0"/>
          <a:effectRef idx="0"/>
          <a:fontRef idx="minor"/>
        </p:style>
        <p:txBody>
          <a:bodyPr lIns="0" rIns="0" tIns="35640" bIns="0" anchor="ctr"/>
          <a:p>
            <a:pPr>
              <a:lnSpc>
                <a:spcPct val="93000"/>
              </a:lnSpc>
            </a:pPr>
            <a:r>
              <a:rPr b="1" lang="en-GB" sz="1800" spc="-1" strike="noStrike">
                <a:solidFill>
                  <a:srgbClr val="808080"/>
                </a:solidFill>
                <a:uFill>
                  <a:solidFill>
                    <a:srgbClr val="ffffff"/>
                  </a:solidFill>
                </a:uFill>
                <a:latin typeface="Arial"/>
                <a:ea typeface="Noto Sans CJK SC Regular"/>
              </a:rPr>
              <a:t>Neuroinformatics tutorial</a:t>
            </a:r>
            <a:endParaRPr b="0" lang="en-GB" sz="1800" spc="-1" strike="noStrike">
              <a:solidFill>
                <a:srgbClr val="000000"/>
              </a:solidFill>
              <a:uFill>
                <a:solidFill>
                  <a:srgbClr val="ffffff"/>
                </a:solidFill>
              </a:uFill>
              <a:latin typeface="Arial"/>
            </a:endParaRPr>
          </a:p>
        </p:txBody>
      </p:sp>
      <p:sp>
        <p:nvSpPr>
          <p:cNvPr id="80" name="CustomShape 4"/>
          <p:cNvSpPr/>
          <p:nvPr/>
        </p:nvSpPr>
        <p:spPr>
          <a:xfrm>
            <a:off x="1295280" y="4932360"/>
            <a:ext cx="7487640" cy="1250280"/>
          </a:xfrm>
          <a:prstGeom prst="rect">
            <a:avLst/>
          </a:prstGeom>
          <a:noFill/>
          <a:ln>
            <a:noFill/>
          </a:ln>
        </p:spPr>
        <p:style>
          <a:lnRef idx="0"/>
          <a:fillRef idx="0"/>
          <a:effectRef idx="0"/>
          <a:fontRef idx="minor"/>
        </p:style>
        <p:txBody>
          <a:bodyPr lIns="90000" rIns="90000" tIns="60840" bIns="45000"/>
          <a:p>
            <a:pPr algn="just">
              <a:lnSpc>
                <a:spcPct val="93000"/>
              </a:lnSpc>
            </a:pPr>
            <a:r>
              <a:rPr b="0" lang="en-GB" sz="1800" spc="-1" strike="noStrike">
                <a:solidFill>
                  <a:srgbClr val="000000"/>
                </a:solidFill>
                <a:uFill>
                  <a:solidFill>
                    <a:srgbClr val="ffffff"/>
                  </a:solidFill>
                </a:uFill>
                <a:latin typeface="Arial"/>
                <a:ea typeface="Noto Sans CJK SC Regular"/>
              </a:rPr>
              <a:t>The Open Source Brain initiative (OSB) makes computational models of neurons and networks available in open source, standardized formats such as NeuroML and PyNN, encouraging collaborative development. Models and model components can be viewed, analysed and their functional behaviour explored through online simulations in standard web browsers. </a:t>
            </a:r>
            <a:endParaRPr b="0" lang="en-GB" sz="1800" spc="-1" strike="noStrike">
              <a:solidFill>
                <a:srgbClr val="000000"/>
              </a:solidFill>
              <a:uFill>
                <a:solidFill>
                  <a:srgbClr val="ffffff"/>
                </a:solidFill>
              </a:uFill>
              <a:latin typeface="Arial"/>
            </a:endParaRPr>
          </a:p>
        </p:txBody>
      </p:sp>
      <p:sp>
        <p:nvSpPr>
          <p:cNvPr id="81" name="Line 5"/>
          <p:cNvSpPr/>
          <p:nvPr/>
        </p:nvSpPr>
        <p:spPr>
          <a:xfrm>
            <a:off x="0" y="6927840"/>
            <a:ext cx="10080360" cy="360"/>
          </a:xfrm>
          <a:prstGeom prst="line">
            <a:avLst/>
          </a:prstGeom>
          <a:ln w="15840">
            <a:solidFill>
              <a:schemeClr val="bg2"/>
            </a:solidFill>
            <a:round/>
          </a:ln>
        </p:spPr>
        <p:style>
          <a:lnRef idx="0"/>
          <a:fillRef idx="0"/>
          <a:effectRef idx="0"/>
          <a:fontRef idx="minor"/>
        </p:style>
      </p:sp>
      <p:sp>
        <p:nvSpPr>
          <p:cNvPr id="82" name="CustomShape 6"/>
          <p:cNvSpPr/>
          <p:nvPr/>
        </p:nvSpPr>
        <p:spPr>
          <a:xfrm>
            <a:off x="6985080" y="7020000"/>
            <a:ext cx="2878920" cy="396000"/>
          </a:xfrm>
          <a:prstGeom prst="rect">
            <a:avLst/>
          </a:prstGeom>
          <a:noFill/>
          <a:ln>
            <a:noFill/>
          </a:ln>
        </p:spPr>
        <p:style>
          <a:lnRef idx="0"/>
          <a:fillRef idx="0"/>
          <a:effectRef idx="0"/>
          <a:fontRef idx="minor"/>
        </p:style>
        <p:txBody>
          <a:bodyPr lIns="0" rIns="0" tIns="35640" bIns="0" anchor="ctr"/>
          <a:p>
            <a:pPr algn="r">
              <a:lnSpc>
                <a:spcPct val="93000"/>
              </a:lnSpc>
            </a:pPr>
            <a:r>
              <a:rPr b="0" lang="en-GB" sz="1800" spc="-1" strike="noStrike">
                <a:solidFill>
                  <a:srgbClr val="808080"/>
                </a:solidFill>
                <a:uFill>
                  <a:solidFill>
                    <a:srgbClr val="ffffff"/>
                  </a:solidFill>
                </a:uFill>
                <a:latin typeface="Arial"/>
                <a:ea typeface="Noto Sans CJK SC Regular"/>
              </a:rPr>
              <a:t>1.5 Model sharing</a:t>
            </a:r>
            <a:endParaRPr b="0" lang="en-GB"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3" name="" descr=""/>
          <p:cNvPicPr/>
          <p:nvPr/>
        </p:nvPicPr>
        <p:blipFill>
          <a:blip r:embed="rId1"/>
          <a:stretch/>
        </p:blipFill>
        <p:spPr>
          <a:xfrm>
            <a:off x="-72000" y="288000"/>
            <a:ext cx="10224000" cy="697356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 descr=""/>
          <p:cNvPicPr/>
          <p:nvPr/>
        </p:nvPicPr>
        <p:blipFill>
          <a:blip r:embed="rId1"/>
          <a:stretch/>
        </p:blipFill>
        <p:spPr>
          <a:xfrm>
            <a:off x="3945600" y="2852280"/>
            <a:ext cx="2187720" cy="2247840"/>
          </a:xfrm>
          <a:prstGeom prst="rect">
            <a:avLst/>
          </a:prstGeom>
          <a:ln>
            <a:noFill/>
          </a:ln>
        </p:spPr>
      </p:pic>
      <p:sp>
        <p:nvSpPr>
          <p:cNvPr id="85" name="CustomShape 1"/>
          <p:cNvSpPr/>
          <p:nvPr/>
        </p:nvSpPr>
        <p:spPr>
          <a:xfrm>
            <a:off x="313560" y="335880"/>
            <a:ext cx="9358200" cy="898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ctr"/>
          <a:p>
            <a:pPr>
              <a:lnSpc>
                <a:spcPct val="93000"/>
              </a:lnSpc>
            </a:pPr>
            <a:r>
              <a:rPr b="0" lang="en-GB" sz="3200" spc="-1" strike="noStrike">
                <a:solidFill>
                  <a:srgbClr val="023f62"/>
                </a:solidFill>
                <a:uFill>
                  <a:solidFill>
                    <a:srgbClr val="ffffff"/>
                  </a:solidFill>
                </a:uFill>
                <a:latin typeface="Arial"/>
              </a:rPr>
              <a:t>Models available on OSB</a:t>
            </a:r>
            <a:endParaRPr b="0" lang="en-GB" sz="1800" spc="-1" strike="noStrike">
              <a:solidFill>
                <a:srgbClr val="000000"/>
              </a:solidFill>
              <a:uFill>
                <a:solidFill>
                  <a:srgbClr val="ffffff"/>
                </a:solidFill>
              </a:uFill>
              <a:latin typeface="Arial"/>
            </a:endParaRPr>
          </a:p>
        </p:txBody>
      </p:sp>
      <p:sp>
        <p:nvSpPr>
          <p:cNvPr id="86" name="CustomShape 2"/>
          <p:cNvSpPr/>
          <p:nvPr/>
        </p:nvSpPr>
        <p:spPr>
          <a:xfrm>
            <a:off x="745200" y="1956600"/>
            <a:ext cx="2568600" cy="3011400"/>
          </a:xfrm>
          <a:custGeom>
            <a:avLst/>
            <a:gdLst/>
            <a:ahLst/>
            <a:rect l="0" t="0" r="r" b="b"/>
            <a:pathLst>
              <a:path w="7137" h="8367">
                <a:moveTo>
                  <a:pt x="283" y="0"/>
                </a:moveTo>
                <a:cubicBezTo>
                  <a:pt x="141" y="0"/>
                  <a:pt x="0" y="141"/>
                  <a:pt x="0" y="283"/>
                </a:cubicBezTo>
                <a:lnTo>
                  <a:pt x="0" y="8082"/>
                </a:lnTo>
                <a:cubicBezTo>
                  <a:pt x="0" y="8224"/>
                  <a:pt x="141" y="8366"/>
                  <a:pt x="283" y="8366"/>
                </a:cubicBezTo>
                <a:lnTo>
                  <a:pt x="6852" y="8366"/>
                </a:lnTo>
                <a:cubicBezTo>
                  <a:pt x="6994" y="8366"/>
                  <a:pt x="7136" y="8224"/>
                  <a:pt x="7136" y="8082"/>
                </a:cubicBezTo>
                <a:lnTo>
                  <a:pt x="7136" y="283"/>
                </a:lnTo>
                <a:cubicBezTo>
                  <a:pt x="7136" y="141"/>
                  <a:pt x="6994" y="0"/>
                  <a:pt x="6852" y="0"/>
                </a:cubicBezTo>
                <a:lnTo>
                  <a:pt x="283" y="0"/>
                </a:lnTo>
              </a:path>
            </a:pathLst>
          </a:custGeom>
          <a:solidFill>
            <a:srgbClr val="cfe7e5"/>
          </a:solidFill>
          <a:ln w="10800">
            <a:solidFill>
              <a:srgbClr val="808080"/>
            </a:solidFill>
            <a:miter/>
          </a:ln>
        </p:spPr>
        <p:style>
          <a:lnRef idx="0"/>
          <a:fillRef idx="0"/>
          <a:effectRef idx="0"/>
          <a:fontRef idx="minor"/>
        </p:style>
        <p:txBody>
          <a:bodyPr wrap="none" lIns="95400" rIns="95400" tIns="50400" bIns="50400"/>
          <a:p>
            <a:pPr algn="ctr"/>
            <a:r>
              <a:rPr b="1" lang="en-GB" sz="1400" spc="-1" strike="noStrike">
                <a:solidFill>
                  <a:srgbClr val="b80047"/>
                </a:solidFill>
                <a:uFill>
                  <a:solidFill>
                    <a:srgbClr val="ffffff"/>
                  </a:solidFill>
                </a:uFill>
                <a:latin typeface="Arial"/>
              </a:rPr>
              <a:t>Neocortex</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i="1" lang="en-GB" sz="1200" spc="-1" strike="noStrike">
                <a:solidFill>
                  <a:srgbClr val="000000"/>
                </a:solidFill>
                <a:uFill>
                  <a:solidFill>
                    <a:srgbClr val="ffffff"/>
                  </a:solidFill>
                </a:uFill>
                <a:latin typeface="Arial"/>
              </a:rPr>
              <a:t>Mainen et al. (1995)</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1" lang="en-GB" sz="1200" spc="-1" strike="noStrike">
                <a:solidFill>
                  <a:srgbClr val="000000"/>
                </a:solidFill>
                <a:uFill>
                  <a:solidFill>
                    <a:srgbClr val="ffffff"/>
                  </a:solidFill>
                </a:uFill>
                <a:latin typeface="Arial"/>
              </a:rPr>
              <a:t>	</a:t>
            </a:r>
            <a:r>
              <a:rPr b="1" lang="en-GB" sz="1200" spc="-1" strike="noStrike">
                <a:solidFill>
                  <a:srgbClr val="000000"/>
                </a:solidFill>
                <a:uFill>
                  <a:solidFill>
                    <a:srgbClr val="ffffff"/>
                  </a:solidFill>
                </a:uFill>
                <a:latin typeface="Arial"/>
              </a:rPr>
              <a:t>L5 Pyramidal cell</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i="1" lang="en-GB" sz="1200" spc="-1" strike="noStrike">
                <a:solidFill>
                  <a:srgbClr val="000000"/>
                </a:solidFill>
                <a:uFill>
                  <a:solidFill>
                    <a:srgbClr val="ffffff"/>
                  </a:solidFill>
                </a:uFill>
                <a:latin typeface="Arial"/>
              </a:rPr>
              <a:t>Rothman et al. (2010)</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1" lang="en-GB" sz="1200" spc="-1" strike="noStrike">
                <a:solidFill>
                  <a:srgbClr val="000000"/>
                </a:solidFill>
                <a:uFill>
                  <a:solidFill>
                    <a:srgbClr val="ffffff"/>
                  </a:solidFill>
                </a:uFill>
                <a:latin typeface="Arial"/>
              </a:rPr>
              <a:t>	</a:t>
            </a:r>
            <a:r>
              <a:rPr b="1" lang="en-GB" sz="1200" spc="-1" strike="noStrike">
                <a:solidFill>
                  <a:srgbClr val="000000"/>
                </a:solidFill>
                <a:uFill>
                  <a:solidFill>
                    <a:srgbClr val="ffffff"/>
                  </a:solidFill>
                </a:uFill>
                <a:latin typeface="Arial"/>
              </a:rPr>
              <a:t>L5 Pyramidal cell</a:t>
            </a:r>
            <a:r>
              <a:rPr b="1" lang="en-GB" sz="12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i="1" lang="en-GB" sz="1200" spc="-1" strike="noStrike">
                <a:solidFill>
                  <a:srgbClr val="000000"/>
                </a:solidFill>
                <a:uFill>
                  <a:solidFill>
                    <a:srgbClr val="ffffff"/>
                  </a:solidFill>
                </a:uFill>
                <a:latin typeface="Arial"/>
              </a:rPr>
              <a:t>Hay et al (2011)</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1" lang="en-GB" sz="1200" spc="-1" strike="noStrike">
                <a:solidFill>
                  <a:srgbClr val="000000"/>
                </a:solidFill>
                <a:uFill>
                  <a:solidFill>
                    <a:srgbClr val="ffffff"/>
                  </a:solidFill>
                </a:uFill>
                <a:latin typeface="Arial"/>
              </a:rPr>
              <a:t>	</a:t>
            </a:r>
            <a:r>
              <a:rPr b="1" lang="en-GB" sz="1200" spc="-1" strike="noStrike">
                <a:solidFill>
                  <a:srgbClr val="000000"/>
                </a:solidFill>
                <a:uFill>
                  <a:solidFill>
                    <a:srgbClr val="ffffff"/>
                  </a:solidFill>
                </a:uFill>
                <a:latin typeface="Arial"/>
              </a:rPr>
              <a:t>L5 Pyramidal cell</a:t>
            </a:r>
            <a:r>
              <a:rPr b="1" lang="en-GB" sz="12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i="1" lang="en-GB" sz="1200" spc="-1" strike="noStrike">
                <a:solidFill>
                  <a:srgbClr val="000000"/>
                </a:solidFill>
                <a:uFill>
                  <a:solidFill>
                    <a:srgbClr val="ffffff"/>
                  </a:solidFill>
                </a:uFill>
                <a:latin typeface="Arial"/>
              </a:rPr>
              <a:t>Traub et al. (2005)</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1" lang="en-GB" sz="1200" spc="-1" strike="noStrike">
                <a:solidFill>
                  <a:srgbClr val="000000"/>
                </a:solidFill>
                <a:uFill>
                  <a:solidFill>
                    <a:srgbClr val="ffffff"/>
                  </a:solidFill>
                </a:uFill>
                <a:latin typeface="Arial"/>
              </a:rPr>
              <a:t>	</a:t>
            </a:r>
            <a:r>
              <a:rPr b="1" lang="en-GB" sz="1200" spc="-1" strike="noStrike">
                <a:solidFill>
                  <a:srgbClr val="000000"/>
                </a:solidFill>
                <a:uFill>
                  <a:solidFill>
                    <a:srgbClr val="ffffff"/>
                  </a:solidFill>
                </a:uFill>
                <a:latin typeface="Arial"/>
              </a:rPr>
              <a:t>L2/3 Pyr (FRB/RS), L4SS, </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1" lang="en-GB" sz="1200" spc="-1" strike="noStrike">
                <a:solidFill>
                  <a:srgbClr val="000000"/>
                </a:solidFill>
                <a:uFill>
                  <a:solidFill>
                    <a:srgbClr val="ffffff"/>
                  </a:solidFill>
                </a:uFill>
                <a:latin typeface="Arial"/>
              </a:rPr>
              <a:t>	</a:t>
            </a:r>
            <a:r>
              <a:rPr b="1" lang="en-GB" sz="1200" spc="-1" strike="noStrike">
                <a:solidFill>
                  <a:srgbClr val="000000"/>
                </a:solidFill>
                <a:uFill>
                  <a:solidFill>
                    <a:srgbClr val="ffffff"/>
                  </a:solidFill>
                </a:uFill>
                <a:latin typeface="Arial"/>
              </a:rPr>
              <a:t>L5 Pyr (IB/RS), L6 Pyr,</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1" lang="en-GB" sz="1200" spc="-1" strike="noStrike">
                <a:solidFill>
                  <a:srgbClr val="000000"/>
                </a:solidFill>
                <a:uFill>
                  <a:solidFill>
                    <a:srgbClr val="ffffff"/>
                  </a:solidFill>
                </a:uFill>
                <a:latin typeface="Arial"/>
              </a:rPr>
              <a:t>	</a:t>
            </a:r>
            <a:r>
              <a:rPr b="1" lang="en-GB" sz="1200" spc="-1" strike="noStrike">
                <a:solidFill>
                  <a:srgbClr val="000000"/>
                </a:solidFill>
                <a:uFill>
                  <a:solidFill>
                    <a:srgbClr val="ffffff"/>
                  </a:solidFill>
                </a:uFill>
                <a:latin typeface="Arial"/>
              </a:rPr>
              <a:t>Deep &amp; superficial basket, </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1" lang="en-GB" sz="1200" spc="-1" strike="noStrike">
                <a:solidFill>
                  <a:srgbClr val="000000"/>
                </a:solidFill>
                <a:uFill>
                  <a:solidFill>
                    <a:srgbClr val="ffffff"/>
                  </a:solidFill>
                </a:uFill>
                <a:latin typeface="Arial"/>
              </a:rPr>
              <a:t>	</a:t>
            </a:r>
            <a:r>
              <a:rPr b="1" lang="en-GB" sz="1200" spc="-1" strike="noStrike">
                <a:solidFill>
                  <a:srgbClr val="000000"/>
                </a:solidFill>
                <a:uFill>
                  <a:solidFill>
                    <a:srgbClr val="ffffff"/>
                  </a:solidFill>
                </a:uFill>
                <a:latin typeface="Arial"/>
              </a:rPr>
              <a:t>axo-axonic &amp; LTS </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1" lang="en-GB" sz="1200" spc="-1" strike="noStrike">
                <a:solidFill>
                  <a:srgbClr val="000000"/>
                </a:solidFill>
                <a:uFill>
                  <a:solidFill>
                    <a:srgbClr val="ffffff"/>
                  </a:solidFill>
                </a:uFill>
                <a:latin typeface="Arial"/>
              </a:rPr>
              <a:t>	</a:t>
            </a:r>
            <a:r>
              <a:rPr b="1" lang="en-GB" sz="1200" spc="-1" strike="noStrike">
                <a:solidFill>
                  <a:srgbClr val="000000"/>
                </a:solidFill>
                <a:uFill>
                  <a:solidFill>
                    <a:srgbClr val="ffffff"/>
                  </a:solidFill>
                </a:uFill>
                <a:latin typeface="Arial"/>
              </a:rPr>
              <a:t>interneurons,</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1" lang="en-GB" sz="1200" spc="-1" strike="noStrike">
                <a:solidFill>
                  <a:srgbClr val="000000"/>
                </a:solidFill>
                <a:uFill>
                  <a:solidFill>
                    <a:srgbClr val="ffffff"/>
                  </a:solidFill>
                </a:uFill>
                <a:latin typeface="Arial"/>
              </a:rPr>
              <a:t>	</a:t>
            </a:r>
            <a:r>
              <a:rPr b="1" lang="en-GB" sz="1200" spc="-1" strike="noStrike">
                <a:solidFill>
                  <a:srgbClr val="000000"/>
                </a:solidFill>
                <a:uFill>
                  <a:solidFill>
                    <a:srgbClr val="ffffff"/>
                  </a:solidFill>
                </a:uFill>
                <a:latin typeface="Arial"/>
              </a:rPr>
              <a:t>Cortical column network </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1" lang="en-GB" sz="1200" spc="-1" strike="noStrike">
                <a:solidFill>
                  <a:srgbClr val="000000"/>
                </a:solidFill>
                <a:uFill>
                  <a:solidFill>
                    <a:srgbClr val="ffffff"/>
                  </a:solidFill>
                </a:uFill>
                <a:latin typeface="Arial"/>
              </a:rPr>
              <a:t>	</a:t>
            </a:r>
            <a:r>
              <a:rPr b="1" lang="en-GB" sz="1200" spc="-1" strike="noStrike">
                <a:solidFill>
                  <a:srgbClr val="000000"/>
                </a:solidFill>
                <a:uFill>
                  <a:solidFill>
                    <a:srgbClr val="ffffff"/>
                  </a:solidFill>
                </a:uFill>
                <a:latin typeface="Arial"/>
              </a:rPr>
              <a:t>model </a:t>
            </a:r>
            <a:endParaRPr b="0" lang="en-GB" sz="1800" spc="-1" strike="noStrike">
              <a:solidFill>
                <a:srgbClr val="000000"/>
              </a:solidFill>
              <a:uFill>
                <a:solidFill>
                  <a:srgbClr val="ffffff"/>
                </a:solidFill>
              </a:uFill>
              <a:latin typeface="Arial"/>
            </a:endParaRPr>
          </a:p>
          <a:p>
            <a:pPr marL="216000" indent="-216000" algn="ctr">
              <a:buClr>
                <a:srgbClr val="000000"/>
              </a:buClr>
              <a:buSzPct val="45000"/>
              <a:buFont typeface="Wingdings" charset="2"/>
              <a:buChar char=""/>
            </a:pPr>
            <a:r>
              <a:rPr b="0" i="1" lang="en-GB" sz="12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marL="216000" indent="-216000" algn="ctr">
              <a:buClr>
                <a:srgbClr val="000000"/>
              </a:buClr>
              <a:buSzPct val="45000"/>
              <a:buFont typeface="Wingdings" charset="2"/>
              <a:buChar char=""/>
            </a:pPr>
            <a:r>
              <a:rPr b="0" lang="en-GB" sz="12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algn="ctr"/>
            <a:r>
              <a:rPr b="0" lang="en-GB" sz="1800" spc="-1" strike="noStrike">
                <a:solidFill>
                  <a:srgbClr val="cfe7e5"/>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algn="ctr"/>
            <a:r>
              <a:rPr b="0" lang="en-GB" sz="1800" spc="-1" strike="noStrike">
                <a:solidFill>
                  <a:srgbClr val="cfe7e5"/>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p:txBody>
      </p:sp>
      <p:sp>
        <p:nvSpPr>
          <p:cNvPr id="87" name="CustomShape 3"/>
          <p:cNvSpPr/>
          <p:nvPr/>
        </p:nvSpPr>
        <p:spPr>
          <a:xfrm>
            <a:off x="7023960" y="1941120"/>
            <a:ext cx="2539800" cy="3026880"/>
          </a:xfrm>
          <a:custGeom>
            <a:avLst/>
            <a:gdLst/>
            <a:ahLst/>
            <a:rect l="0" t="0" r="r" b="b"/>
            <a:pathLst>
              <a:path w="7057" h="8410">
                <a:moveTo>
                  <a:pt x="214" y="0"/>
                </a:moveTo>
                <a:cubicBezTo>
                  <a:pt x="107" y="0"/>
                  <a:pt x="0" y="107"/>
                  <a:pt x="0" y="214"/>
                </a:cubicBezTo>
                <a:lnTo>
                  <a:pt x="0" y="8194"/>
                </a:lnTo>
                <a:cubicBezTo>
                  <a:pt x="0" y="8301"/>
                  <a:pt x="107" y="8409"/>
                  <a:pt x="214" y="8409"/>
                </a:cubicBezTo>
                <a:lnTo>
                  <a:pt x="6841" y="8409"/>
                </a:lnTo>
                <a:cubicBezTo>
                  <a:pt x="6948" y="8409"/>
                  <a:pt x="7056" y="8301"/>
                  <a:pt x="7056" y="8194"/>
                </a:cubicBezTo>
                <a:lnTo>
                  <a:pt x="7056" y="214"/>
                </a:lnTo>
                <a:cubicBezTo>
                  <a:pt x="7056" y="107"/>
                  <a:pt x="6948" y="0"/>
                  <a:pt x="6841" y="0"/>
                </a:cubicBezTo>
                <a:lnTo>
                  <a:pt x="214" y="0"/>
                </a:lnTo>
              </a:path>
            </a:pathLst>
          </a:custGeom>
          <a:solidFill>
            <a:srgbClr val="cfe7e5"/>
          </a:solidFill>
          <a:ln w="10800">
            <a:solidFill>
              <a:srgbClr val="808080"/>
            </a:solidFill>
            <a:miter/>
          </a:ln>
        </p:spPr>
        <p:style>
          <a:lnRef idx="0"/>
          <a:fillRef idx="0"/>
          <a:effectRef idx="0"/>
          <a:fontRef idx="minor"/>
        </p:style>
        <p:txBody>
          <a:bodyPr wrap="none" lIns="95400" rIns="95400" tIns="50400" bIns="50400"/>
          <a:p>
            <a:pPr algn="ctr"/>
            <a:r>
              <a:rPr b="1" lang="en-GB" sz="1400" spc="-1" strike="noStrike">
                <a:solidFill>
                  <a:srgbClr val="b80047"/>
                </a:solidFill>
                <a:uFill>
                  <a:solidFill>
                    <a:srgbClr val="ffffff"/>
                  </a:solidFill>
                </a:uFill>
                <a:latin typeface="Arial"/>
              </a:rPr>
              <a:t>Cerebellum</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i="1" lang="en-GB" sz="1200" spc="-1" strike="noStrike">
                <a:solidFill>
                  <a:srgbClr val="000000"/>
                </a:solidFill>
                <a:uFill>
                  <a:solidFill>
                    <a:srgbClr val="ffffff"/>
                  </a:solidFill>
                </a:uFill>
                <a:latin typeface="Arial"/>
              </a:rPr>
              <a:t>Maex and Schutter (1998)</a:t>
            </a:r>
            <a:r>
              <a:rPr b="0" i="1" lang="en-GB" sz="1200" spc="-1" strike="noStrike">
                <a:solidFill>
                  <a:srgbClr val="000000"/>
                </a:solidFill>
                <a:uFill>
                  <a:solidFill>
                    <a:srgbClr val="ffffff"/>
                  </a:solidFill>
                </a:uFill>
                <a:latin typeface="Arial"/>
              </a:rPr>
              <a:t>	</a:t>
            </a:r>
            <a:r>
              <a:rPr b="0" lang="en-GB" sz="12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GB" sz="1200" spc="-1" strike="noStrike">
                <a:solidFill>
                  <a:srgbClr val="000000"/>
                </a:solidFill>
                <a:uFill>
                  <a:solidFill>
                    <a:srgbClr val="ffffff"/>
                  </a:solidFill>
                </a:uFill>
                <a:latin typeface="Arial"/>
              </a:rPr>
              <a:t>	</a:t>
            </a:r>
            <a:r>
              <a:rPr b="1" lang="en-GB" sz="1200" spc="-1" strike="noStrike">
                <a:solidFill>
                  <a:srgbClr val="000000"/>
                </a:solidFill>
                <a:uFill>
                  <a:solidFill>
                    <a:srgbClr val="ffffff"/>
                  </a:solidFill>
                </a:uFill>
                <a:latin typeface="Arial"/>
              </a:rPr>
              <a:t>Granule cell layer</a:t>
            </a:r>
            <a:r>
              <a:rPr b="1" lang="en-GB" sz="12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i="1" lang="en-GB" sz="1200" spc="-1" strike="noStrike">
                <a:solidFill>
                  <a:srgbClr val="000000"/>
                </a:solidFill>
                <a:uFill>
                  <a:solidFill>
                    <a:srgbClr val="ffffff"/>
                  </a:solidFill>
                </a:uFill>
                <a:latin typeface="Arial"/>
              </a:rPr>
              <a:t>Steuber and Saviane, based </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i="1" lang="en-GB" sz="1200" spc="-1" strike="noStrike">
                <a:solidFill>
                  <a:srgbClr val="000000"/>
                </a:solidFill>
                <a:uFill>
                  <a:solidFill>
                    <a:srgbClr val="ffffff"/>
                  </a:solidFill>
                </a:uFill>
                <a:latin typeface="Arial"/>
              </a:rPr>
              <a:t>   </a:t>
            </a:r>
            <a:r>
              <a:rPr b="0" i="1" lang="en-GB" sz="1200" spc="-1" strike="noStrike">
                <a:solidFill>
                  <a:srgbClr val="000000"/>
                </a:solidFill>
                <a:uFill>
                  <a:solidFill>
                    <a:srgbClr val="ffffff"/>
                  </a:solidFill>
                </a:uFill>
                <a:latin typeface="Arial"/>
              </a:rPr>
              <a:t>on Berends et al. (2005)</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GB" sz="1200" spc="-1" strike="noStrike">
                <a:solidFill>
                  <a:srgbClr val="000000"/>
                </a:solidFill>
                <a:uFill>
                  <a:solidFill>
                    <a:srgbClr val="ffffff"/>
                  </a:solidFill>
                </a:uFill>
                <a:latin typeface="Arial"/>
              </a:rPr>
              <a:t>	</a:t>
            </a:r>
            <a:r>
              <a:rPr b="1" lang="en-GB" sz="1200" spc="-1" strike="noStrike">
                <a:solidFill>
                  <a:srgbClr val="000000"/>
                </a:solidFill>
                <a:uFill>
                  <a:solidFill>
                    <a:srgbClr val="ffffff"/>
                  </a:solidFill>
                </a:uFill>
                <a:latin typeface="Arial"/>
              </a:rPr>
              <a:t>Granule cell</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i="1" lang="en-GB" sz="1200" spc="-1" strike="noStrike">
                <a:solidFill>
                  <a:srgbClr val="000000"/>
                </a:solidFill>
                <a:uFill>
                  <a:solidFill>
                    <a:srgbClr val="ffffff"/>
                  </a:solidFill>
                </a:uFill>
                <a:latin typeface="Arial"/>
              </a:rPr>
              <a:t>Vervaeke et al. (2010)</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GB" sz="1200" spc="-1" strike="noStrike">
                <a:solidFill>
                  <a:srgbClr val="000000"/>
                </a:solidFill>
                <a:uFill>
                  <a:solidFill>
                    <a:srgbClr val="ffffff"/>
                  </a:solidFill>
                </a:uFill>
                <a:latin typeface="Arial"/>
              </a:rPr>
              <a:t>	</a:t>
            </a:r>
            <a:r>
              <a:rPr b="1" lang="en-GB" sz="1200" spc="-1" strike="noStrike">
                <a:solidFill>
                  <a:srgbClr val="000000"/>
                </a:solidFill>
                <a:uFill>
                  <a:solidFill>
                    <a:srgbClr val="ffffff"/>
                  </a:solidFill>
                </a:uFill>
                <a:latin typeface="Arial"/>
              </a:rPr>
              <a:t>Golgi cell network</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i="1" lang="en-GB" sz="1200" spc="-1" strike="noStrike">
                <a:solidFill>
                  <a:srgbClr val="000000"/>
                </a:solidFill>
                <a:uFill>
                  <a:solidFill>
                    <a:srgbClr val="ffffff"/>
                  </a:solidFill>
                </a:uFill>
                <a:latin typeface="Arial"/>
              </a:rPr>
              <a:t>Solinas et al. (2007a,b)</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GB" sz="1200" spc="-1" strike="noStrike">
                <a:solidFill>
                  <a:srgbClr val="000000"/>
                </a:solidFill>
                <a:uFill>
                  <a:solidFill>
                    <a:srgbClr val="ffffff"/>
                  </a:solidFill>
                </a:uFill>
                <a:latin typeface="Arial"/>
              </a:rPr>
              <a:t>	</a:t>
            </a:r>
            <a:r>
              <a:rPr b="1" lang="en-GB" sz="1200" spc="-1" strike="noStrike">
                <a:solidFill>
                  <a:srgbClr val="000000"/>
                </a:solidFill>
                <a:uFill>
                  <a:solidFill>
                    <a:srgbClr val="ffffff"/>
                  </a:solidFill>
                </a:uFill>
                <a:latin typeface="Arial"/>
              </a:rPr>
              <a:t>Granule cell, Golgi cell</a:t>
            </a:r>
            <a:r>
              <a:rPr b="0" lang="en-GB" sz="12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i="1" lang="en-GB" sz="1200" spc="-1" strike="noStrike">
                <a:solidFill>
                  <a:srgbClr val="000000"/>
                </a:solidFill>
                <a:uFill>
                  <a:solidFill>
                    <a:srgbClr val="ffffff"/>
                  </a:solidFill>
                </a:uFill>
                <a:latin typeface="Arial"/>
              </a:rPr>
              <a:t>De Schutter and Bower (1994)</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GB" sz="1200" spc="-1" strike="noStrike">
                <a:solidFill>
                  <a:srgbClr val="000000"/>
                </a:solidFill>
                <a:uFill>
                  <a:solidFill>
                    <a:srgbClr val="ffffff"/>
                  </a:solidFill>
                </a:uFill>
                <a:latin typeface="Arial"/>
              </a:rPr>
              <a:t>	</a:t>
            </a:r>
            <a:r>
              <a:rPr b="1" lang="en-GB" sz="1200" spc="-1" strike="noStrike">
                <a:solidFill>
                  <a:srgbClr val="000000"/>
                </a:solidFill>
                <a:uFill>
                  <a:solidFill>
                    <a:srgbClr val="ffffff"/>
                  </a:solidFill>
                </a:uFill>
                <a:latin typeface="Arial"/>
              </a:rPr>
              <a:t>Purkinje cell</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i="1" lang="en-GB" sz="1200" spc="-1" strike="noStrike">
                <a:solidFill>
                  <a:srgbClr val="000000"/>
                </a:solidFill>
                <a:uFill>
                  <a:solidFill>
                    <a:srgbClr val="ffffff"/>
                  </a:solidFill>
                </a:uFill>
                <a:latin typeface="Arial"/>
              </a:rPr>
              <a:t>Steuber et al. (2011)</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1" lang="en-GB" sz="1200" spc="-1" strike="noStrike">
                <a:solidFill>
                  <a:srgbClr val="000000"/>
                </a:solidFill>
                <a:uFill>
                  <a:solidFill>
                    <a:srgbClr val="ffffff"/>
                  </a:solidFill>
                </a:uFill>
                <a:latin typeface="Arial"/>
              </a:rPr>
              <a:t>	</a:t>
            </a:r>
            <a:r>
              <a:rPr b="1" lang="en-GB" sz="1200" spc="-1" strike="noStrike">
                <a:solidFill>
                  <a:srgbClr val="000000"/>
                </a:solidFill>
                <a:uFill>
                  <a:solidFill>
                    <a:srgbClr val="ffffff"/>
                  </a:solidFill>
                </a:uFill>
                <a:latin typeface="Arial"/>
              </a:rPr>
              <a:t>Cerebellar nucleus </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1" lang="en-GB" sz="1200" spc="-1" strike="noStrike">
                <a:solidFill>
                  <a:srgbClr val="000000"/>
                </a:solidFill>
                <a:uFill>
                  <a:solidFill>
                    <a:srgbClr val="ffffff"/>
                  </a:solidFill>
                </a:uFill>
                <a:latin typeface="Arial"/>
              </a:rPr>
              <a:t>	</a:t>
            </a:r>
            <a:r>
              <a:rPr b="1" lang="en-GB" sz="1200" spc="-1" strike="noStrike">
                <a:solidFill>
                  <a:srgbClr val="000000"/>
                </a:solidFill>
                <a:uFill>
                  <a:solidFill>
                    <a:srgbClr val="ffffff"/>
                  </a:solidFill>
                </a:uFill>
                <a:latin typeface="Arial"/>
              </a:rPr>
              <a:t>neuron</a:t>
            </a:r>
            <a:endParaRPr b="0" lang="en-GB" sz="1800" spc="-1" strike="noStrike">
              <a:solidFill>
                <a:srgbClr val="000000"/>
              </a:solidFill>
              <a:uFill>
                <a:solidFill>
                  <a:srgbClr val="ffffff"/>
                </a:solidFill>
              </a:uFill>
              <a:latin typeface="Arial"/>
            </a:endParaRPr>
          </a:p>
          <a:p>
            <a:pPr marL="216000" indent="-216000" algn="ctr">
              <a:buClr>
                <a:srgbClr val="000000"/>
              </a:buClr>
              <a:buSzPct val="45000"/>
              <a:buFont typeface="Wingdings" charset="2"/>
              <a:buChar char=""/>
            </a:pPr>
            <a:r>
              <a:rPr b="0" lang="en-GB" sz="12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algn="ctr"/>
            <a:r>
              <a:rPr b="0" lang="en-GB" sz="1800" spc="-1" strike="noStrike">
                <a:solidFill>
                  <a:srgbClr val="cfe7e5"/>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algn="ctr"/>
            <a:r>
              <a:rPr b="0" lang="en-GB" sz="1800" spc="-1" strike="noStrike">
                <a:solidFill>
                  <a:srgbClr val="cfe7e5"/>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p:txBody>
      </p:sp>
      <p:sp>
        <p:nvSpPr>
          <p:cNvPr id="88" name="CustomShape 4"/>
          <p:cNvSpPr/>
          <p:nvPr/>
        </p:nvSpPr>
        <p:spPr>
          <a:xfrm>
            <a:off x="4033080" y="1723320"/>
            <a:ext cx="2717640" cy="755640"/>
          </a:xfrm>
          <a:custGeom>
            <a:avLst/>
            <a:gdLst/>
            <a:ahLst/>
            <a:rect l="0" t="0" r="r" b="b"/>
            <a:pathLst>
              <a:path w="7551" h="2101">
                <a:moveTo>
                  <a:pt x="90" y="0"/>
                </a:moveTo>
                <a:cubicBezTo>
                  <a:pt x="45" y="0"/>
                  <a:pt x="0" y="45"/>
                  <a:pt x="0" y="90"/>
                </a:cubicBezTo>
                <a:lnTo>
                  <a:pt x="0" y="2009"/>
                </a:lnTo>
                <a:cubicBezTo>
                  <a:pt x="0" y="2054"/>
                  <a:pt x="45" y="2100"/>
                  <a:pt x="90" y="2100"/>
                </a:cubicBezTo>
                <a:lnTo>
                  <a:pt x="7459" y="2100"/>
                </a:lnTo>
                <a:cubicBezTo>
                  <a:pt x="7504" y="2100"/>
                  <a:pt x="7550" y="2054"/>
                  <a:pt x="7550" y="2009"/>
                </a:cubicBezTo>
                <a:lnTo>
                  <a:pt x="7550" y="90"/>
                </a:lnTo>
                <a:cubicBezTo>
                  <a:pt x="7550" y="45"/>
                  <a:pt x="7504" y="0"/>
                  <a:pt x="7459" y="0"/>
                </a:cubicBezTo>
                <a:lnTo>
                  <a:pt x="90" y="0"/>
                </a:lnTo>
              </a:path>
            </a:pathLst>
          </a:custGeom>
          <a:solidFill>
            <a:srgbClr val="cfe7e5"/>
          </a:solidFill>
          <a:ln w="10800">
            <a:solidFill>
              <a:srgbClr val="808080"/>
            </a:solidFill>
            <a:miter/>
          </a:ln>
        </p:spPr>
        <p:style>
          <a:lnRef idx="0"/>
          <a:fillRef idx="0"/>
          <a:effectRef idx="0"/>
          <a:fontRef idx="minor"/>
        </p:style>
        <p:txBody>
          <a:bodyPr wrap="none" lIns="95400" rIns="95400" tIns="50400" bIns="50400"/>
          <a:p>
            <a:pPr algn="ctr"/>
            <a:r>
              <a:rPr b="1" lang="en-GB" sz="1400" spc="-1" strike="noStrike">
                <a:solidFill>
                  <a:srgbClr val="b80047"/>
                </a:solidFill>
                <a:uFill>
                  <a:solidFill>
                    <a:srgbClr val="ffffff"/>
                  </a:solidFill>
                </a:uFill>
                <a:latin typeface="Arial"/>
              </a:rPr>
              <a:t>Olfactory Bulb</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i="1" lang="en-GB" sz="1200" spc="-1" strike="noStrike">
                <a:solidFill>
                  <a:srgbClr val="000000"/>
                </a:solidFill>
                <a:uFill>
                  <a:solidFill>
                    <a:srgbClr val="ffffff"/>
                  </a:solidFill>
                </a:uFill>
                <a:latin typeface="Arial"/>
              </a:rPr>
              <a:t>Migliore et al (2014)</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1" lang="en-GB" sz="1200" spc="-1" strike="noStrike">
                <a:solidFill>
                  <a:srgbClr val="000000"/>
                </a:solidFill>
                <a:uFill>
                  <a:solidFill>
                    <a:srgbClr val="ffffff"/>
                  </a:solidFill>
                </a:uFill>
                <a:latin typeface="Arial"/>
              </a:rPr>
              <a:t>	</a:t>
            </a:r>
            <a:r>
              <a:rPr b="1" lang="en-GB" sz="1200" spc="-1" strike="noStrike">
                <a:solidFill>
                  <a:srgbClr val="000000"/>
                </a:solidFill>
                <a:uFill>
                  <a:solidFill>
                    <a:srgbClr val="ffffff"/>
                  </a:solidFill>
                </a:uFill>
                <a:latin typeface="Arial"/>
              </a:rPr>
              <a:t>Olf. Bulb network model</a:t>
            </a:r>
            <a:endParaRPr b="0" lang="en-GB" sz="1800" spc="-1" strike="noStrike">
              <a:solidFill>
                <a:srgbClr val="000000"/>
              </a:solidFill>
              <a:uFill>
                <a:solidFill>
                  <a:srgbClr val="ffffff"/>
                </a:solidFill>
              </a:uFill>
              <a:latin typeface="Arial"/>
            </a:endParaRPr>
          </a:p>
          <a:p>
            <a:pPr marL="216000" indent="-216000" algn="ctr">
              <a:buClr>
                <a:srgbClr val="000000"/>
              </a:buClr>
              <a:buSzPct val="45000"/>
              <a:buFont typeface="Wingdings" charset="2"/>
              <a:buChar char=""/>
            </a:pPr>
            <a:r>
              <a:rPr b="0" i="1" lang="en-GB" sz="12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marL="216000" indent="-216000" algn="ctr">
              <a:buClr>
                <a:srgbClr val="000000"/>
              </a:buClr>
              <a:buSzPct val="45000"/>
              <a:buFont typeface="Wingdings" charset="2"/>
              <a:buChar char=""/>
            </a:pPr>
            <a:r>
              <a:rPr b="0" i="1" lang="en-GB" sz="12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marL="216000" indent="-216000" algn="ctr">
              <a:buClr>
                <a:srgbClr val="000000"/>
              </a:buClr>
              <a:buSzPct val="45000"/>
              <a:buFont typeface="Wingdings" charset="2"/>
              <a:buChar char=""/>
            </a:pPr>
            <a:r>
              <a:rPr b="0" lang="en-GB" sz="12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algn="ctr"/>
            <a:r>
              <a:rPr b="0" lang="en-GB" sz="1800" spc="-1" strike="noStrike">
                <a:solidFill>
                  <a:srgbClr val="cfe7e5"/>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algn="ctr"/>
            <a:r>
              <a:rPr b="0" lang="en-GB" sz="1800" spc="-1" strike="noStrike">
                <a:solidFill>
                  <a:srgbClr val="cfe7e5"/>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p:txBody>
      </p:sp>
      <p:sp>
        <p:nvSpPr>
          <p:cNvPr id="89" name="CustomShape 5"/>
          <p:cNvSpPr/>
          <p:nvPr/>
        </p:nvSpPr>
        <p:spPr>
          <a:xfrm>
            <a:off x="2666160" y="6131520"/>
            <a:ext cx="3002040" cy="923760"/>
          </a:xfrm>
          <a:custGeom>
            <a:avLst/>
            <a:gdLst/>
            <a:ahLst/>
            <a:rect l="0" t="0" r="r" b="b"/>
            <a:pathLst>
              <a:path w="8341" h="2568">
                <a:moveTo>
                  <a:pt x="101" y="0"/>
                </a:moveTo>
                <a:cubicBezTo>
                  <a:pt x="50" y="0"/>
                  <a:pt x="0" y="50"/>
                  <a:pt x="0" y="101"/>
                </a:cubicBezTo>
                <a:lnTo>
                  <a:pt x="0" y="2465"/>
                </a:lnTo>
                <a:cubicBezTo>
                  <a:pt x="0" y="2516"/>
                  <a:pt x="50" y="2567"/>
                  <a:pt x="101" y="2567"/>
                </a:cubicBezTo>
                <a:lnTo>
                  <a:pt x="8238" y="2567"/>
                </a:lnTo>
                <a:cubicBezTo>
                  <a:pt x="8289" y="2567"/>
                  <a:pt x="8340" y="2516"/>
                  <a:pt x="8340" y="2465"/>
                </a:cubicBezTo>
                <a:lnTo>
                  <a:pt x="8340" y="101"/>
                </a:lnTo>
                <a:cubicBezTo>
                  <a:pt x="8340" y="50"/>
                  <a:pt x="8289" y="0"/>
                  <a:pt x="8238" y="0"/>
                </a:cubicBezTo>
                <a:lnTo>
                  <a:pt x="101" y="0"/>
                </a:lnTo>
              </a:path>
            </a:pathLst>
          </a:custGeom>
          <a:solidFill>
            <a:srgbClr val="cfe7e5"/>
          </a:solidFill>
          <a:ln w="10800">
            <a:solidFill>
              <a:srgbClr val="808080"/>
            </a:solidFill>
            <a:miter/>
          </a:ln>
        </p:spPr>
        <p:style>
          <a:lnRef idx="0"/>
          <a:fillRef idx="0"/>
          <a:effectRef idx="0"/>
          <a:fontRef idx="minor"/>
        </p:style>
        <p:txBody>
          <a:bodyPr wrap="none" lIns="95400" rIns="95400" tIns="50400" bIns="50400"/>
          <a:p>
            <a:pPr algn="ctr"/>
            <a:r>
              <a:rPr b="1" lang="en-GB" sz="1400" spc="-1" strike="noStrike">
                <a:solidFill>
                  <a:srgbClr val="b80047"/>
                </a:solidFill>
                <a:uFill>
                  <a:solidFill>
                    <a:srgbClr val="ffffff"/>
                  </a:solidFill>
                </a:uFill>
                <a:latin typeface="Arial"/>
              </a:rPr>
              <a:t>Thalamus</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i="1" lang="en-GB" sz="1200" spc="-1" strike="noStrike">
                <a:solidFill>
                  <a:srgbClr val="000000"/>
                </a:solidFill>
                <a:uFill>
                  <a:solidFill>
                    <a:srgbClr val="ffffff"/>
                  </a:solidFill>
                </a:uFill>
                <a:latin typeface="Arial"/>
              </a:rPr>
              <a:t>Traub et al. (2005)</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1" lang="en-GB" sz="1200" spc="-1" strike="noStrike">
                <a:solidFill>
                  <a:srgbClr val="000000"/>
                </a:solidFill>
                <a:uFill>
                  <a:solidFill>
                    <a:srgbClr val="ffffff"/>
                  </a:solidFill>
                </a:uFill>
                <a:latin typeface="Arial"/>
              </a:rPr>
              <a:t>	</a:t>
            </a:r>
            <a:r>
              <a:rPr b="1" lang="en-GB" sz="1200" spc="-1" strike="noStrike">
                <a:solidFill>
                  <a:srgbClr val="000000"/>
                </a:solidFill>
                <a:uFill>
                  <a:solidFill>
                    <a:srgbClr val="ffffff"/>
                  </a:solidFill>
                </a:uFill>
                <a:latin typeface="Arial"/>
              </a:rPr>
              <a:t>Thalamocortical relay cell,</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1" lang="en-GB" sz="1200" spc="-1" strike="noStrike">
                <a:solidFill>
                  <a:srgbClr val="000000"/>
                </a:solidFill>
                <a:uFill>
                  <a:solidFill>
                    <a:srgbClr val="ffffff"/>
                  </a:solidFill>
                </a:uFill>
                <a:latin typeface="Arial"/>
              </a:rPr>
              <a:t>	</a:t>
            </a:r>
            <a:r>
              <a:rPr b="1" lang="en-GB" sz="1200" spc="-1" strike="noStrike">
                <a:solidFill>
                  <a:srgbClr val="000000"/>
                </a:solidFill>
                <a:uFill>
                  <a:solidFill>
                    <a:srgbClr val="ffffff"/>
                  </a:solidFill>
                </a:uFill>
                <a:latin typeface="Arial"/>
              </a:rPr>
              <a:t>Nucleus reticularis thalami cell</a:t>
            </a:r>
            <a:endParaRPr b="0" lang="en-GB" sz="1800" spc="-1" strike="noStrike">
              <a:solidFill>
                <a:srgbClr val="000000"/>
              </a:solidFill>
              <a:uFill>
                <a:solidFill>
                  <a:srgbClr val="ffffff"/>
                </a:solidFill>
              </a:uFill>
              <a:latin typeface="Arial"/>
            </a:endParaRPr>
          </a:p>
          <a:p>
            <a:pPr marL="216000" indent="-216000" algn="ctr">
              <a:buClr>
                <a:srgbClr val="000000"/>
              </a:buClr>
              <a:buSzPct val="45000"/>
              <a:buFont typeface="Wingdings" charset="2"/>
              <a:buChar char=""/>
            </a:pPr>
            <a:r>
              <a:rPr b="1" lang="en-GB" sz="12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marL="216000" indent="-216000" algn="ctr">
              <a:buClr>
                <a:srgbClr val="000000"/>
              </a:buClr>
              <a:buSzPct val="45000"/>
              <a:buFont typeface="Wingdings" charset="2"/>
              <a:buChar char=""/>
            </a:pPr>
            <a:r>
              <a:rPr b="1" lang="en-GB" sz="1200" spc="-1" strike="noStrike">
                <a:solidFill>
                  <a:srgbClr val="000000"/>
                </a:solidFill>
                <a:uFill>
                  <a:solidFill>
                    <a:srgbClr val="ffffff"/>
                  </a:solidFill>
                </a:uFill>
                <a:latin typeface="Arial"/>
              </a:rPr>
              <a:t>	</a:t>
            </a:r>
            <a:r>
              <a:rPr b="1" lang="en-GB" sz="12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marL="216000" indent="-216000" algn="ctr">
              <a:buClr>
                <a:srgbClr val="000000"/>
              </a:buClr>
              <a:buSzPct val="45000"/>
              <a:buFont typeface="Wingdings" charset="2"/>
              <a:buChar char=""/>
            </a:pPr>
            <a:r>
              <a:rPr b="0" i="1" lang="en-GB" sz="12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marL="216000" indent="-216000" algn="ctr">
              <a:buClr>
                <a:srgbClr val="000000"/>
              </a:buClr>
              <a:buSzPct val="45000"/>
              <a:buFont typeface="Wingdings" charset="2"/>
              <a:buChar char=""/>
            </a:pPr>
            <a:r>
              <a:rPr b="0" lang="en-GB" sz="12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algn="ctr"/>
            <a:r>
              <a:rPr b="0" lang="en-GB" sz="1800" spc="-1" strike="noStrike">
                <a:solidFill>
                  <a:srgbClr val="cfe7e5"/>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algn="ctr"/>
            <a:r>
              <a:rPr b="0" lang="en-GB" sz="1800" spc="-1" strike="noStrike">
                <a:solidFill>
                  <a:srgbClr val="cfe7e5"/>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p:txBody>
      </p:sp>
      <p:sp>
        <p:nvSpPr>
          <p:cNvPr id="90" name="CustomShape 6"/>
          <p:cNvSpPr/>
          <p:nvPr/>
        </p:nvSpPr>
        <p:spPr>
          <a:xfrm>
            <a:off x="410400" y="5249160"/>
            <a:ext cx="2181600" cy="1158840"/>
          </a:xfrm>
          <a:custGeom>
            <a:avLst/>
            <a:gdLst/>
            <a:ahLst/>
            <a:rect l="0" t="0" r="r" b="b"/>
            <a:pathLst>
              <a:path w="6061" h="3221">
                <a:moveTo>
                  <a:pt x="127" y="0"/>
                </a:moveTo>
                <a:cubicBezTo>
                  <a:pt x="63" y="0"/>
                  <a:pt x="0" y="63"/>
                  <a:pt x="0" y="127"/>
                </a:cubicBezTo>
                <a:lnTo>
                  <a:pt x="0" y="3092"/>
                </a:lnTo>
                <a:cubicBezTo>
                  <a:pt x="0" y="3156"/>
                  <a:pt x="63" y="3220"/>
                  <a:pt x="127" y="3220"/>
                </a:cubicBezTo>
                <a:lnTo>
                  <a:pt x="5933" y="3220"/>
                </a:lnTo>
                <a:cubicBezTo>
                  <a:pt x="5996" y="3220"/>
                  <a:pt x="6060" y="3156"/>
                  <a:pt x="6060" y="3092"/>
                </a:cubicBezTo>
                <a:lnTo>
                  <a:pt x="6060" y="127"/>
                </a:lnTo>
                <a:cubicBezTo>
                  <a:pt x="6060" y="63"/>
                  <a:pt x="5996" y="0"/>
                  <a:pt x="5933" y="0"/>
                </a:cubicBezTo>
                <a:lnTo>
                  <a:pt x="127" y="0"/>
                </a:lnTo>
              </a:path>
            </a:pathLst>
          </a:custGeom>
          <a:solidFill>
            <a:srgbClr val="cfe7e5"/>
          </a:solidFill>
          <a:ln w="10800">
            <a:solidFill>
              <a:srgbClr val="808080"/>
            </a:solidFill>
            <a:miter/>
          </a:ln>
        </p:spPr>
        <p:style>
          <a:lnRef idx="0"/>
          <a:fillRef idx="0"/>
          <a:effectRef idx="0"/>
          <a:fontRef idx="minor"/>
        </p:style>
        <p:txBody>
          <a:bodyPr wrap="none" lIns="95400" rIns="95400" tIns="50400" bIns="50400"/>
          <a:p>
            <a:pPr algn="ctr"/>
            <a:r>
              <a:rPr b="1" lang="en-GB" sz="1400" spc="-1" strike="noStrike">
                <a:solidFill>
                  <a:srgbClr val="b80047"/>
                </a:solidFill>
                <a:uFill>
                  <a:solidFill>
                    <a:srgbClr val="ffffff"/>
                  </a:solidFill>
                </a:uFill>
                <a:latin typeface="Arial"/>
              </a:rPr>
              <a:t>Hippocampus</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i="1" lang="en-GB" sz="1200" spc="-1" strike="noStrike">
                <a:solidFill>
                  <a:srgbClr val="000000"/>
                </a:solidFill>
                <a:uFill>
                  <a:solidFill>
                    <a:srgbClr val="ffffff"/>
                  </a:solidFill>
                </a:uFill>
                <a:latin typeface="Arial"/>
              </a:rPr>
              <a:t>Migliore et al. (2005)</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1" lang="en-GB" sz="1200" spc="-1" strike="noStrike">
                <a:solidFill>
                  <a:srgbClr val="000000"/>
                </a:solidFill>
                <a:uFill>
                  <a:solidFill>
                    <a:srgbClr val="ffffff"/>
                  </a:solidFill>
                </a:uFill>
                <a:latin typeface="Arial"/>
              </a:rPr>
              <a:t>	</a:t>
            </a:r>
            <a:r>
              <a:rPr b="1" lang="en-GB" sz="1200" spc="-1" strike="noStrike">
                <a:solidFill>
                  <a:srgbClr val="000000"/>
                </a:solidFill>
                <a:uFill>
                  <a:solidFill>
                    <a:srgbClr val="ffffff"/>
                  </a:solidFill>
                </a:uFill>
                <a:latin typeface="Arial"/>
              </a:rPr>
              <a:t>CA1 Pyramidal cell</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i="1" lang="en-GB" sz="1200" spc="-1" strike="noStrike">
                <a:solidFill>
                  <a:srgbClr val="000000"/>
                </a:solidFill>
                <a:uFill>
                  <a:solidFill>
                    <a:srgbClr val="ffffff"/>
                  </a:solidFill>
                </a:uFill>
                <a:latin typeface="Arial"/>
              </a:rPr>
              <a:t>Bezaire et al (2017)</a:t>
            </a:r>
            <a:endParaRPr b="0" lang="en-GB" sz="1800" spc="-1" strike="noStrike">
              <a:solidFill>
                <a:srgbClr val="000000"/>
              </a:solidFill>
              <a:uFill>
                <a:solidFill>
                  <a:srgbClr val="ffffff"/>
                </a:solidFill>
              </a:uFill>
              <a:latin typeface="Arial"/>
            </a:endParaRPr>
          </a:p>
          <a:p>
            <a:pPr lvl="2" marL="648000" indent="-216000">
              <a:buClr>
                <a:srgbClr val="000000"/>
              </a:buClr>
              <a:buSzPct val="45000"/>
              <a:buFont typeface="Wingdings" charset="2"/>
              <a:buChar char=""/>
            </a:pPr>
            <a:r>
              <a:rPr b="1" lang="en-GB" sz="1200" spc="-1" strike="noStrike">
                <a:solidFill>
                  <a:srgbClr val="000000"/>
                </a:solidFill>
                <a:uFill>
                  <a:solidFill>
                    <a:srgbClr val="ffffff"/>
                  </a:solidFill>
                </a:uFill>
                <a:latin typeface="Arial"/>
              </a:rPr>
              <a:t>Full scale CA1</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1" lang="en-GB" sz="12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marL="216000" indent="-216000" algn="ctr">
              <a:buClr>
                <a:srgbClr val="000000"/>
              </a:buClr>
              <a:buSzPct val="45000"/>
              <a:buFont typeface="Wingdings" charset="2"/>
              <a:buChar char=""/>
            </a:pPr>
            <a:r>
              <a:rPr b="1" lang="en-GB" sz="1200" spc="-1" strike="noStrike">
                <a:solidFill>
                  <a:srgbClr val="000000"/>
                </a:solidFill>
                <a:uFill>
                  <a:solidFill>
                    <a:srgbClr val="ffffff"/>
                  </a:solidFill>
                </a:uFill>
                <a:latin typeface="Arial"/>
              </a:rPr>
              <a:t>	</a:t>
            </a:r>
            <a:r>
              <a:rPr b="1" lang="en-GB" sz="12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marL="216000" indent="-216000" algn="ctr">
              <a:buClr>
                <a:srgbClr val="000000"/>
              </a:buClr>
              <a:buSzPct val="45000"/>
              <a:buFont typeface="Wingdings" charset="2"/>
              <a:buChar char=""/>
            </a:pPr>
            <a:r>
              <a:rPr b="0" i="1" lang="en-GB" sz="12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marL="216000" indent="-216000" algn="ctr">
              <a:buClr>
                <a:srgbClr val="000000"/>
              </a:buClr>
              <a:buSzPct val="45000"/>
              <a:buFont typeface="Wingdings" charset="2"/>
              <a:buChar char=""/>
            </a:pPr>
            <a:r>
              <a:rPr b="0" lang="en-GB" sz="12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algn="ctr"/>
            <a:r>
              <a:rPr b="0" lang="en-GB" sz="1800" spc="-1" strike="noStrike">
                <a:solidFill>
                  <a:srgbClr val="cfe7e5"/>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algn="ctr"/>
            <a:r>
              <a:rPr b="0" lang="en-GB" sz="1800" spc="-1" strike="noStrike">
                <a:solidFill>
                  <a:srgbClr val="cfe7e5"/>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p:txBody>
      </p:sp>
      <p:sp>
        <p:nvSpPr>
          <p:cNvPr id="91" name="CustomShape 7"/>
          <p:cNvSpPr/>
          <p:nvPr/>
        </p:nvSpPr>
        <p:spPr>
          <a:xfrm>
            <a:off x="3071160" y="3542760"/>
            <a:ext cx="1184040" cy="115920"/>
          </a:xfrm>
          <a:custGeom>
            <a:avLst/>
            <a:gdLst/>
            <a:ahLst/>
            <a:rect l="l" t="t" r="r" b="b"/>
            <a:pathLst>
              <a:path w="3287" h="321">
                <a:moveTo>
                  <a:pt x="0" y="321"/>
                </a:moveTo>
                <a:lnTo>
                  <a:pt x="3287" y="0"/>
                </a:lnTo>
              </a:path>
            </a:pathLst>
          </a:custGeom>
          <a:noFill/>
          <a:ln w="36000">
            <a:solidFill>
              <a:srgbClr val="800000"/>
            </a:solidFill>
            <a:round/>
            <a:tailEnd len="med" type="triangle" w="med"/>
          </a:ln>
        </p:spPr>
        <p:style>
          <a:lnRef idx="0"/>
          <a:fillRef idx="0"/>
          <a:effectRef idx="0"/>
          <a:fontRef idx="minor"/>
        </p:style>
      </p:sp>
      <p:sp>
        <p:nvSpPr>
          <p:cNvPr id="92" name="CustomShape 8"/>
          <p:cNvSpPr/>
          <p:nvPr/>
        </p:nvSpPr>
        <p:spPr>
          <a:xfrm>
            <a:off x="5064840" y="2453760"/>
            <a:ext cx="387360" cy="871560"/>
          </a:xfrm>
          <a:custGeom>
            <a:avLst/>
            <a:gdLst/>
            <a:ahLst/>
            <a:rect l="l" t="t" r="r" b="b"/>
            <a:pathLst>
              <a:path w="2459" h="3661">
                <a:moveTo>
                  <a:pt x="2459" y="0"/>
                </a:moveTo>
                <a:lnTo>
                  <a:pt x="0" y="3661"/>
                </a:lnTo>
              </a:path>
            </a:pathLst>
          </a:custGeom>
          <a:noFill/>
          <a:ln w="36000">
            <a:solidFill>
              <a:srgbClr val="800000"/>
            </a:solidFill>
            <a:round/>
            <a:tailEnd len="med" type="triangle" w="med"/>
          </a:ln>
        </p:spPr>
        <p:style>
          <a:lnRef idx="0"/>
          <a:fillRef idx="0"/>
          <a:effectRef idx="0"/>
          <a:fontRef idx="minor"/>
        </p:style>
      </p:sp>
      <p:sp>
        <p:nvSpPr>
          <p:cNvPr id="93" name="CustomShape 9"/>
          <p:cNvSpPr/>
          <p:nvPr/>
        </p:nvSpPr>
        <p:spPr>
          <a:xfrm>
            <a:off x="2520000" y="4476240"/>
            <a:ext cx="1609920" cy="851760"/>
          </a:xfrm>
          <a:custGeom>
            <a:avLst/>
            <a:gdLst/>
            <a:ahLst/>
            <a:rect l="l" t="t" r="r" b="b"/>
            <a:pathLst>
              <a:path w="6441" h="3394">
                <a:moveTo>
                  <a:pt x="0" y="3394"/>
                </a:moveTo>
                <a:lnTo>
                  <a:pt x="6441" y="0"/>
                </a:lnTo>
              </a:path>
            </a:pathLst>
          </a:custGeom>
          <a:noFill/>
          <a:ln w="36000">
            <a:solidFill>
              <a:srgbClr val="800000"/>
            </a:solidFill>
            <a:round/>
            <a:tailEnd len="med" type="triangle" w="med"/>
          </a:ln>
        </p:spPr>
        <p:style>
          <a:lnRef idx="0"/>
          <a:fillRef idx="0"/>
          <a:effectRef idx="0"/>
          <a:fontRef idx="minor"/>
        </p:style>
      </p:sp>
      <p:sp>
        <p:nvSpPr>
          <p:cNvPr id="94" name="CustomShape 10"/>
          <p:cNvSpPr/>
          <p:nvPr/>
        </p:nvSpPr>
        <p:spPr>
          <a:xfrm>
            <a:off x="3672000" y="4907880"/>
            <a:ext cx="961200" cy="1284120"/>
          </a:xfrm>
          <a:custGeom>
            <a:avLst/>
            <a:gdLst/>
            <a:ahLst/>
            <a:rect l="l" t="t" r="r" b="b"/>
            <a:pathLst>
              <a:path w="1577" h="4918">
                <a:moveTo>
                  <a:pt x="0" y="4918"/>
                </a:moveTo>
                <a:lnTo>
                  <a:pt x="1577" y="0"/>
                </a:lnTo>
              </a:path>
            </a:pathLst>
          </a:custGeom>
          <a:noFill/>
          <a:ln w="36000">
            <a:solidFill>
              <a:srgbClr val="800000"/>
            </a:solidFill>
            <a:round/>
            <a:tailEnd len="med" type="triangle" w="med"/>
          </a:ln>
        </p:spPr>
        <p:style>
          <a:lnRef idx="0"/>
          <a:fillRef idx="0"/>
          <a:effectRef idx="0"/>
          <a:fontRef idx="minor"/>
        </p:style>
      </p:sp>
      <p:sp>
        <p:nvSpPr>
          <p:cNvPr id="95" name="CustomShape 11"/>
          <p:cNvSpPr/>
          <p:nvPr/>
        </p:nvSpPr>
        <p:spPr>
          <a:xfrm>
            <a:off x="5569920" y="3887280"/>
            <a:ext cx="1531800" cy="438120"/>
          </a:xfrm>
          <a:custGeom>
            <a:avLst/>
            <a:gdLst/>
            <a:ahLst/>
            <a:rect l="l" t="t" r="r" b="b"/>
            <a:pathLst>
              <a:path w="4089" h="214">
                <a:moveTo>
                  <a:pt x="4089" y="0"/>
                </a:moveTo>
                <a:lnTo>
                  <a:pt x="0" y="214"/>
                </a:lnTo>
              </a:path>
            </a:pathLst>
          </a:custGeom>
          <a:noFill/>
          <a:ln w="36000">
            <a:solidFill>
              <a:srgbClr val="800000"/>
            </a:solidFill>
            <a:round/>
            <a:tailEnd len="med" type="triangle" w="med"/>
          </a:ln>
        </p:spPr>
        <p:style>
          <a:lnRef idx="0"/>
          <a:fillRef idx="0"/>
          <a:effectRef idx="0"/>
          <a:fontRef idx="minor"/>
        </p:style>
      </p:sp>
      <p:sp>
        <p:nvSpPr>
          <p:cNvPr id="96" name="CustomShape 12"/>
          <p:cNvSpPr/>
          <p:nvPr/>
        </p:nvSpPr>
        <p:spPr>
          <a:xfrm>
            <a:off x="6597000" y="5063400"/>
            <a:ext cx="2733480" cy="916200"/>
          </a:xfrm>
          <a:custGeom>
            <a:avLst/>
            <a:gdLst/>
            <a:ahLst/>
            <a:rect l="0" t="0" r="r" b="b"/>
            <a:pathLst>
              <a:path w="7595" h="2547">
                <a:moveTo>
                  <a:pt x="109" y="0"/>
                </a:moveTo>
                <a:cubicBezTo>
                  <a:pt x="54" y="0"/>
                  <a:pt x="0" y="54"/>
                  <a:pt x="0" y="109"/>
                </a:cubicBezTo>
                <a:lnTo>
                  <a:pt x="0" y="2436"/>
                </a:lnTo>
                <a:cubicBezTo>
                  <a:pt x="0" y="2491"/>
                  <a:pt x="54" y="2546"/>
                  <a:pt x="109" y="2546"/>
                </a:cubicBezTo>
                <a:lnTo>
                  <a:pt x="7484" y="2546"/>
                </a:lnTo>
                <a:cubicBezTo>
                  <a:pt x="7539" y="2546"/>
                  <a:pt x="7594" y="2491"/>
                  <a:pt x="7594" y="2436"/>
                </a:cubicBezTo>
                <a:lnTo>
                  <a:pt x="7594" y="109"/>
                </a:lnTo>
                <a:cubicBezTo>
                  <a:pt x="7594" y="54"/>
                  <a:pt x="7539" y="0"/>
                  <a:pt x="7484" y="0"/>
                </a:cubicBezTo>
                <a:lnTo>
                  <a:pt x="109" y="0"/>
                </a:lnTo>
              </a:path>
            </a:pathLst>
          </a:custGeom>
          <a:solidFill>
            <a:srgbClr val="cfe7e5"/>
          </a:solidFill>
          <a:ln w="10800">
            <a:solidFill>
              <a:srgbClr val="808080"/>
            </a:solidFill>
            <a:miter/>
          </a:ln>
        </p:spPr>
        <p:style>
          <a:lnRef idx="0"/>
          <a:fillRef idx="0"/>
          <a:effectRef idx="0"/>
          <a:fontRef idx="minor"/>
        </p:style>
        <p:txBody>
          <a:bodyPr wrap="none" lIns="95400" rIns="95400" tIns="50400" bIns="50400"/>
          <a:p>
            <a:pPr algn="ctr"/>
            <a:r>
              <a:rPr b="1" lang="en-GB" sz="1400" spc="-1" strike="noStrike">
                <a:solidFill>
                  <a:srgbClr val="b80047"/>
                </a:solidFill>
                <a:uFill>
                  <a:solidFill>
                    <a:srgbClr val="ffffff"/>
                  </a:solidFill>
                </a:uFill>
                <a:latin typeface="Arial"/>
              </a:rPr>
              <a:t>Abstract neuron models</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i="1" lang="en-GB" sz="1200" spc="-1" strike="noStrike">
                <a:solidFill>
                  <a:srgbClr val="000000"/>
                </a:solidFill>
                <a:uFill>
                  <a:solidFill>
                    <a:srgbClr val="ffffff"/>
                  </a:solidFill>
                </a:uFill>
                <a:latin typeface="Arial"/>
              </a:rPr>
              <a:t>Izhikevich (2003)</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i="1" lang="en-GB" sz="1200" spc="-1" strike="noStrike">
                <a:solidFill>
                  <a:srgbClr val="000000"/>
                </a:solidFill>
                <a:uFill>
                  <a:solidFill>
                    <a:srgbClr val="ffffff"/>
                  </a:solidFill>
                </a:uFill>
                <a:latin typeface="Arial"/>
              </a:rPr>
              <a:t>Morris &amp; Lecar (1981)</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i="1" lang="en-GB" sz="1200" spc="-1" strike="noStrike">
                <a:solidFill>
                  <a:srgbClr val="000000"/>
                </a:solidFill>
                <a:uFill>
                  <a:solidFill>
                    <a:srgbClr val="ffffff"/>
                  </a:solidFill>
                </a:uFill>
                <a:latin typeface="Arial"/>
              </a:rPr>
              <a:t>FitzHugh &amp; Nagumo (1969)</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i="1" lang="en-GB" sz="12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marL="216000" indent="-216000" algn="ctr">
              <a:buClr>
                <a:srgbClr val="000000"/>
              </a:buClr>
              <a:buSzPct val="45000"/>
              <a:buFont typeface="Wingdings" charset="2"/>
              <a:buChar char=""/>
            </a:pPr>
            <a:r>
              <a:rPr b="0" i="1" lang="en-GB" sz="12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marL="216000" indent="-216000" algn="ctr">
              <a:buClr>
                <a:srgbClr val="000000"/>
              </a:buClr>
              <a:buSzPct val="45000"/>
              <a:buFont typeface="Wingdings" charset="2"/>
              <a:buChar char=""/>
            </a:pPr>
            <a:r>
              <a:rPr b="0" lang="en-GB" sz="12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algn="ctr"/>
            <a:r>
              <a:rPr b="0" lang="en-GB" sz="1800" spc="-1" strike="noStrike">
                <a:solidFill>
                  <a:srgbClr val="cfe7e5"/>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algn="ctr"/>
            <a:r>
              <a:rPr b="0" lang="en-GB" sz="1800" spc="-1" strike="noStrike">
                <a:solidFill>
                  <a:srgbClr val="cfe7e5"/>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p:txBody>
      </p:sp>
      <p:sp>
        <p:nvSpPr>
          <p:cNvPr id="97" name="CustomShape 13"/>
          <p:cNvSpPr/>
          <p:nvPr/>
        </p:nvSpPr>
        <p:spPr>
          <a:xfrm flipH="1">
            <a:off x="5445000" y="4644360"/>
            <a:ext cx="1189080" cy="550800"/>
          </a:xfrm>
          <a:custGeom>
            <a:avLst/>
            <a:gdLst/>
            <a:ahLst/>
            <a:rect l="l" t="t" r="r" b="b"/>
            <a:pathLst>
              <a:path w="1577" h="4918">
                <a:moveTo>
                  <a:pt x="0" y="4918"/>
                </a:moveTo>
                <a:lnTo>
                  <a:pt x="1577" y="0"/>
                </a:lnTo>
              </a:path>
            </a:pathLst>
          </a:custGeom>
          <a:noFill/>
          <a:ln w="36000">
            <a:solidFill>
              <a:srgbClr val="800000"/>
            </a:solidFill>
            <a:round/>
            <a:tailEnd len="med" type="triangle" w="med"/>
          </a:ln>
        </p:spPr>
        <p:style>
          <a:lnRef idx="0"/>
          <a:fillRef idx="0"/>
          <a:effectRef idx="0"/>
          <a:fontRef idx="minor"/>
        </p:style>
      </p:sp>
      <p:sp>
        <p:nvSpPr>
          <p:cNvPr id="98" name="CustomShape 14"/>
          <p:cNvSpPr/>
          <p:nvPr/>
        </p:nvSpPr>
        <p:spPr>
          <a:xfrm>
            <a:off x="6144480" y="6277680"/>
            <a:ext cx="2970360" cy="755640"/>
          </a:xfrm>
          <a:custGeom>
            <a:avLst/>
            <a:gdLst/>
            <a:ahLst/>
            <a:rect l="0" t="0" r="r" b="b"/>
            <a:pathLst>
              <a:path w="8253" h="2101">
                <a:moveTo>
                  <a:pt x="90" y="0"/>
                </a:moveTo>
                <a:cubicBezTo>
                  <a:pt x="45" y="0"/>
                  <a:pt x="0" y="45"/>
                  <a:pt x="0" y="90"/>
                </a:cubicBezTo>
                <a:lnTo>
                  <a:pt x="0" y="2009"/>
                </a:lnTo>
                <a:cubicBezTo>
                  <a:pt x="0" y="2054"/>
                  <a:pt x="45" y="2100"/>
                  <a:pt x="90" y="2100"/>
                </a:cubicBezTo>
                <a:lnTo>
                  <a:pt x="8161" y="2100"/>
                </a:lnTo>
                <a:cubicBezTo>
                  <a:pt x="8206" y="2100"/>
                  <a:pt x="8252" y="2054"/>
                  <a:pt x="8252" y="2009"/>
                </a:cubicBezTo>
                <a:lnTo>
                  <a:pt x="8252" y="90"/>
                </a:lnTo>
                <a:cubicBezTo>
                  <a:pt x="8252" y="45"/>
                  <a:pt x="8206" y="0"/>
                  <a:pt x="8161" y="0"/>
                </a:cubicBezTo>
                <a:lnTo>
                  <a:pt x="90" y="0"/>
                </a:lnTo>
              </a:path>
            </a:pathLst>
          </a:custGeom>
          <a:solidFill>
            <a:srgbClr val="cfe7e5"/>
          </a:solidFill>
          <a:ln w="10800">
            <a:solidFill>
              <a:srgbClr val="808080"/>
            </a:solidFill>
            <a:miter/>
          </a:ln>
        </p:spPr>
        <p:style>
          <a:lnRef idx="0"/>
          <a:fillRef idx="0"/>
          <a:effectRef idx="0"/>
          <a:fontRef idx="minor"/>
        </p:style>
        <p:txBody>
          <a:bodyPr wrap="none" lIns="95400" rIns="95400" tIns="50400" bIns="50400"/>
          <a:p>
            <a:pPr algn="ctr"/>
            <a:r>
              <a:rPr b="1" lang="en-GB" sz="1400" spc="-1" strike="noStrike">
                <a:solidFill>
                  <a:srgbClr val="b80047"/>
                </a:solidFill>
                <a:uFill>
                  <a:solidFill>
                    <a:srgbClr val="ffffff"/>
                  </a:solidFill>
                </a:uFill>
                <a:latin typeface="Arial"/>
              </a:rPr>
              <a:t>C elegans</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i="1" lang="en-GB" sz="1200" spc="-1" strike="noStrike">
                <a:solidFill>
                  <a:srgbClr val="000000"/>
                </a:solidFill>
                <a:uFill>
                  <a:solidFill>
                    <a:srgbClr val="ffffff"/>
                  </a:solidFill>
                </a:uFill>
                <a:latin typeface="Arial"/>
              </a:rPr>
              <a:t>OpenWorm project</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1" lang="en-GB" sz="1200" spc="-1" strike="noStrike">
                <a:solidFill>
                  <a:srgbClr val="000000"/>
                </a:solidFill>
                <a:uFill>
                  <a:solidFill>
                    <a:srgbClr val="ffffff"/>
                  </a:solidFill>
                </a:uFill>
                <a:latin typeface="Arial"/>
              </a:rPr>
              <a:t>302 cell connectome</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i="1" lang="en-GB" sz="12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i="1" lang="en-GB" sz="12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marL="216000" indent="-216000" algn="ctr">
              <a:buClr>
                <a:srgbClr val="000000"/>
              </a:buClr>
              <a:buSzPct val="45000"/>
              <a:buFont typeface="Wingdings" charset="2"/>
              <a:buChar char=""/>
            </a:pPr>
            <a:r>
              <a:rPr b="0" lang="en-GB" sz="12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algn="ctr"/>
            <a:r>
              <a:rPr b="0" lang="en-GB" sz="1800" spc="-1" strike="noStrike">
                <a:solidFill>
                  <a:srgbClr val="cfe7e5"/>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algn="ctr"/>
            <a:r>
              <a:rPr b="0" lang="en-GB" sz="1800" spc="-1" strike="noStrike">
                <a:solidFill>
                  <a:srgbClr val="cfe7e5"/>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p:txBody>
      </p:sp>
      <p:sp>
        <p:nvSpPr>
          <p:cNvPr id="99" name="CustomShape 15"/>
          <p:cNvSpPr/>
          <p:nvPr/>
        </p:nvSpPr>
        <p:spPr>
          <a:xfrm flipH="1">
            <a:off x="5058000" y="4801680"/>
            <a:ext cx="1238040" cy="1501560"/>
          </a:xfrm>
          <a:custGeom>
            <a:avLst/>
            <a:gdLst/>
            <a:ahLst/>
            <a:rect l="l" t="t" r="r" b="b"/>
            <a:pathLst>
              <a:path w="1577" h="4918">
                <a:moveTo>
                  <a:pt x="0" y="4918"/>
                </a:moveTo>
                <a:lnTo>
                  <a:pt x="1577" y="0"/>
                </a:lnTo>
              </a:path>
            </a:pathLst>
          </a:custGeom>
          <a:noFill/>
          <a:ln w="36000">
            <a:solidFill>
              <a:srgbClr val="800000"/>
            </a:solidFill>
            <a:round/>
            <a:tailEnd len="med" type="triangle" w="med"/>
          </a:ln>
        </p:spPr>
        <p:style>
          <a:lnRef idx="0"/>
          <a:fillRef idx="0"/>
          <a:effectRef idx="0"/>
          <a:fontRef idx="minor"/>
        </p:style>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0" name="" descr=""/>
          <p:cNvPicPr/>
          <p:nvPr/>
        </p:nvPicPr>
        <p:blipFill>
          <a:blip r:embed="rId1"/>
          <a:stretch/>
        </p:blipFill>
        <p:spPr>
          <a:xfrm>
            <a:off x="0" y="4165200"/>
            <a:ext cx="5013000" cy="2638440"/>
          </a:xfrm>
          <a:prstGeom prst="rect">
            <a:avLst/>
          </a:prstGeom>
          <a:ln>
            <a:noFill/>
          </a:ln>
        </p:spPr>
      </p:pic>
      <p:pic>
        <p:nvPicPr>
          <p:cNvPr id="101" name="" descr=""/>
          <p:cNvPicPr/>
          <p:nvPr/>
        </p:nvPicPr>
        <p:blipFill>
          <a:blip r:embed="rId2"/>
          <a:stretch/>
        </p:blipFill>
        <p:spPr>
          <a:xfrm>
            <a:off x="0" y="0"/>
            <a:ext cx="5040000" cy="3529440"/>
          </a:xfrm>
          <a:prstGeom prst="rect">
            <a:avLst/>
          </a:prstGeom>
          <a:ln>
            <a:noFill/>
          </a:ln>
        </p:spPr>
      </p:pic>
      <p:pic>
        <p:nvPicPr>
          <p:cNvPr id="102" name="" descr=""/>
          <p:cNvPicPr/>
          <p:nvPr/>
        </p:nvPicPr>
        <p:blipFill>
          <a:blip r:embed="rId3"/>
          <a:stretch/>
        </p:blipFill>
        <p:spPr>
          <a:xfrm>
            <a:off x="5076720" y="-19800"/>
            <a:ext cx="5004000" cy="3619800"/>
          </a:xfrm>
          <a:prstGeom prst="rect">
            <a:avLst/>
          </a:prstGeom>
          <a:ln>
            <a:noFill/>
          </a:ln>
        </p:spPr>
      </p:pic>
      <p:pic>
        <p:nvPicPr>
          <p:cNvPr id="103" name="" descr=""/>
          <p:cNvPicPr/>
          <p:nvPr/>
        </p:nvPicPr>
        <p:blipFill>
          <a:blip r:embed="rId4"/>
          <a:stretch/>
        </p:blipFill>
        <p:spPr>
          <a:xfrm>
            <a:off x="5106960" y="3816000"/>
            <a:ext cx="4959720" cy="37652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58</TotalTime>
  <Application>LibreOffice/5.1.6.2$Linux_X86_64 LibreOffice_project/10m0$Build-2</Application>
  <Words>94</Words>
  <Paragraphs>25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2017-05-31T14:58:21Z</dcterms:created>
  <dc:creator/>
  <dc:description/>
  <dc:language>en-GB</dc:language>
  <cp:lastModifiedBy/>
  <cp:lastPrinted>1601-01-01T00:00:00Z</cp:lastPrinted>
  <dcterms:modified xsi:type="dcterms:W3CDTF">2017-07-12T10:37:24Z</dcterms:modified>
  <cp:revision>19</cp:revision>
  <dc:subject/>
  <dc:title>&lt;Your resource title&gt;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15.0033</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4</vt:i4>
  </property>
</Properties>
</file>