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60" r:id="rId4"/>
    <p:sldId id="261" r:id="rId5"/>
    <p:sldId id="262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017"/>
  </p:normalViewPr>
  <p:slideViewPr>
    <p:cSldViewPr snapToGrid="0" snapToObjects="1">
      <p:cViewPr varScale="1">
        <p:scale>
          <a:sx n="81" d="100"/>
          <a:sy n="81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8B047E-14CA-496D-B79D-1ABC3C2A7A33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519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A37F2EB-DD12-4D3D-A2E8-7B5A58EDB8D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B8B047E-14CA-496D-B79D-1ABC3C2A7A33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90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Neuroinformatics</a:t>
            </a:r>
            <a:r>
              <a:rPr lang="en-US" baseline="0" dirty="0" smtClean="0"/>
              <a:t> Platform - </a:t>
            </a:r>
            <a:r>
              <a:rPr lang="en-US" dirty="0" smtClean="0"/>
              <a:t>Objective: to organize and standardize a vast array of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neuroscience data </a:t>
            </a:r>
            <a:r>
              <a:rPr lang="en-US" dirty="0" smtClean="0"/>
              <a:t>types to ensure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accessibility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discoverability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though brain atlases and other specialized databases.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Brain Simulation</a:t>
            </a:r>
            <a:r>
              <a:rPr lang="en-US" baseline="0" dirty="0" smtClean="0"/>
              <a:t> Platform - </a:t>
            </a:r>
            <a:r>
              <a:rPr lang="en-US" dirty="0" smtClean="0"/>
              <a:t>Objective: to develop apps, APIs, and Foundation Software to support productive collaborations to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build, simulate, analyze, validate </a:t>
            </a:r>
            <a:r>
              <a:rPr lang="en-US" dirty="0" smtClean="0"/>
              <a:t>and disseminate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data-driven brain models </a:t>
            </a:r>
            <a:r>
              <a:rPr lang="en-US" dirty="0" smtClean="0"/>
              <a:t>at many scales.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Medical Informatics</a:t>
            </a:r>
            <a:r>
              <a:rPr lang="en-US" baseline="0" dirty="0" smtClean="0"/>
              <a:t> Platform - </a:t>
            </a:r>
            <a:r>
              <a:rPr lang="en-GB" dirty="0" smtClean="0"/>
              <a:t>Objective: to provide the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/>
              <a:t>to the experts to effectively analyse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research</a:t>
            </a:r>
            <a:r>
              <a:rPr lang="en-GB" dirty="0" smtClean="0"/>
              <a:t> and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clinical data</a:t>
            </a:r>
            <a:r>
              <a:rPr lang="en-GB" dirty="0" smtClean="0"/>
              <a:t> and advance more rapidly in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understanding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/>
              <a:t>neurological and psychiatric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diseases</a:t>
            </a:r>
            <a:r>
              <a:rPr lang="en-GB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High Performance Analytics and Computing (HPAC) Platform- </a:t>
            </a:r>
            <a:r>
              <a:rPr lang="en-US" dirty="0" smtClean="0"/>
              <a:t>Objective: to enable the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computationally intensive analysis, model building and simulation </a:t>
            </a:r>
            <a:r>
              <a:rPr lang="en-US" dirty="0" smtClean="0"/>
              <a:t>workflows of cutting edge neuroscience in the HBP and beyond.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/>
              <a:t>Neuromorphic</a:t>
            </a:r>
            <a:r>
              <a:rPr lang="en-US" sz="1200" i="1" dirty="0" smtClean="0"/>
              <a:t> Computing Platform - </a:t>
            </a:r>
            <a:r>
              <a:rPr lang="en-US" dirty="0" smtClean="0"/>
              <a:t>Objective: Develop, operate and maintain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custom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complementary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neuromorphic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machines </a:t>
            </a:r>
            <a:r>
              <a:rPr lang="en-US" dirty="0" smtClean="0"/>
              <a:t>for modelling neural microcircuits and applying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brain-like principles in machine learning and cognitive computing.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/>
              <a:t>Neurorobotics</a:t>
            </a:r>
            <a:r>
              <a:rPr lang="en-US" sz="1100" i="1" dirty="0" smtClean="0"/>
              <a:t> </a:t>
            </a:r>
            <a:r>
              <a:rPr lang="en-US" sz="1100" i="1" baseline="0" dirty="0" smtClean="0"/>
              <a:t>Platform - </a:t>
            </a:r>
            <a:r>
              <a:rPr lang="en-US" dirty="0" smtClean="0"/>
              <a:t>Objective: To develop and operate a suite of powerful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web-based applications </a:t>
            </a:r>
            <a:r>
              <a:rPr lang="en-US" dirty="0" smtClean="0"/>
              <a:t>for performing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complex neuro-robotics experiments</a:t>
            </a:r>
            <a:r>
              <a:rPr lang="en-US" dirty="0" smtClean="0"/>
              <a:t>. It provides a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Robot Designer</a:t>
            </a:r>
            <a:r>
              <a:rPr lang="en-US" dirty="0" smtClean="0"/>
              <a:t>, an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Environment Designer</a:t>
            </a:r>
            <a:r>
              <a:rPr lang="en-US" dirty="0" smtClean="0"/>
              <a:t>, and </a:t>
            </a:r>
            <a:r>
              <a:rPr lang="en-US" i="1" dirty="0" smtClean="0"/>
              <a:t>Designers </a:t>
            </a:r>
            <a:r>
              <a:rPr lang="en-US" dirty="0" smtClean="0"/>
              <a:t>for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Experiments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Brain Interfaces and Body integrators (BIBI)</a:t>
            </a:r>
            <a:r>
              <a:rPr lang="en-US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B8B047E-14CA-496D-B79D-1ABC3C2A7A33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4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B8B047E-14CA-496D-B79D-1ABC3C2A7A33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43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3A736-8DFA-7A45-A29E-2DADACEF879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080625" cy="7041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2"/>
          </a:p>
        </p:txBody>
      </p:sp>
    </p:spTree>
    <p:extLst>
      <p:ext uri="{BB962C8B-B14F-4D97-AF65-F5344CB8AC3E}">
        <p14:creationId xmlns:p14="http://schemas.microsoft.com/office/powerpoint/2010/main" val="131519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C9DFDB9-CF15-46AE-B4A7-CEA86E813DC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2844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D6BAEF02-3973-42E0-A7D7-08E42F9271F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brainproject.eu/en/hbp-platforms/getting-access/" TargetMode="External"/><Relationship Id="rId4" Type="http://schemas.openxmlformats.org/officeDocument/2006/relationships/hyperlink" Target="mailto:HBP%20Collaboratory:%20%20Browse%20Platform%20collabs%20Browse%20HBP%20Collaboratory%20public%20collabs%20Add%20files%20to%20public%20collabs%20where%20the%20user%20is%20a%20member%20Create%20public%20collabs%20and%20populate%20them%20with%20content%20Create%20public%20Jupyter%20notebooks%20and%20edit%20them%20Ca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1827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/>
            <a:r>
              <a:rPr lang="en-GB" sz="4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GB" sz="44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HBP </a:t>
            </a:r>
            <a:r>
              <a:rPr lang="en-GB" sz="4400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Collaboratory</a:t>
            </a:r>
            <a:r>
              <a:rPr lang="en-GB" sz="44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https://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collab.humanbrainproject.eu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US" dirty="0"/>
              <a:t>The HBP </a:t>
            </a:r>
            <a:r>
              <a:rPr lang="en-US" dirty="0" err="1"/>
              <a:t>Collaboratory</a:t>
            </a:r>
            <a:r>
              <a:rPr lang="en-US" dirty="0"/>
              <a:t> collects tools from the HBP Platforms in one place and allows you to organize them into your own collaborative workspace or </a:t>
            </a:r>
            <a:r>
              <a:rPr lang="en-US" i="1" dirty="0" err="1"/>
              <a:t>collab</a:t>
            </a:r>
            <a:r>
              <a:rPr lang="en-US" dirty="0"/>
              <a:t>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264360" y="7020000"/>
            <a:ext cx="36000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1.8 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38131" y="6872119"/>
            <a:ext cx="385618" cy="332124"/>
          </a:xfrm>
          <a:prstGeom prst="rect">
            <a:avLst/>
          </a:prstGeom>
        </p:spPr>
        <p:txBody>
          <a:bodyPr/>
          <a:lstStyle/>
          <a:p>
            <a:fld id="{5373A736-8DFA-7A45-A29E-2DADACEF879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3872" y="996428"/>
            <a:ext cx="8400520" cy="59555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442"/>
              <a:t>Explore, Work, Collaborate, Organize</a:t>
            </a:r>
            <a:endParaRPr lang="en-US" sz="2442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46063" y="1740305"/>
            <a:ext cx="4297775" cy="48341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66700" indent="-2667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3400" indent="-2667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+mn-ea"/>
                <a:cs typeface="Trebuchet MS"/>
              </a:defRPr>
            </a:lvl2pPr>
            <a:lvl3pPr marL="53340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Lucida Grande"/>
              <a:buNone/>
              <a:tabLst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49" b="1" dirty="0"/>
              <a:t>Explore</a:t>
            </a:r>
            <a:r>
              <a:rPr lang="en-US" sz="2849" dirty="0"/>
              <a:t> the HBP Platform ecosystem</a:t>
            </a:r>
          </a:p>
          <a:p>
            <a:r>
              <a:rPr lang="en-US" sz="2849" b="1" dirty="0"/>
              <a:t>Work</a:t>
            </a:r>
            <a:r>
              <a:rPr lang="en-US" sz="2849" dirty="0"/>
              <a:t> with integrated web accessible scientific tools to analyze, visualize and share data.</a:t>
            </a:r>
          </a:p>
          <a:p>
            <a:r>
              <a:rPr lang="en-US" sz="2849" b="1" dirty="0"/>
              <a:t>Collaborate</a:t>
            </a:r>
            <a:r>
              <a:rPr lang="en-US" sz="2849" dirty="0"/>
              <a:t> by adding team members to your </a:t>
            </a:r>
            <a:r>
              <a:rPr lang="en-US" sz="2849" dirty="0" err="1"/>
              <a:t>collab</a:t>
            </a:r>
            <a:r>
              <a:rPr lang="en-US" sz="2849" dirty="0"/>
              <a:t> to gain insights outside your areas of expertise</a:t>
            </a:r>
          </a:p>
          <a:p>
            <a:r>
              <a:rPr lang="en-US" sz="2849" b="1" dirty="0"/>
              <a:t>Organize </a:t>
            </a:r>
            <a:r>
              <a:rPr lang="en-US" sz="2849" dirty="0"/>
              <a:t>your work with tools from the  HBP Platforms integrated in the Collaboratory</a:t>
            </a:r>
          </a:p>
          <a:p>
            <a:endParaRPr lang="en-US" sz="2849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3" y="1682577"/>
            <a:ext cx="7304790" cy="468031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22800" y="511369"/>
            <a:ext cx="8400520" cy="595558"/>
          </a:xfrm>
          <a:prstGeom prst="rect">
            <a:avLst/>
          </a:prstGeom>
        </p:spPr>
        <p:txBody>
          <a:bodyPr vert="horz" lIns="74944" tIns="37472" rIns="74944" bIns="37472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58" dirty="0"/>
              <a:t>The HBP Collaboratory is your virtual lab bench</a:t>
            </a:r>
          </a:p>
        </p:txBody>
      </p:sp>
    </p:spTree>
    <p:extLst>
      <p:ext uri="{BB962C8B-B14F-4D97-AF65-F5344CB8AC3E}">
        <p14:creationId xmlns:p14="http://schemas.microsoft.com/office/powerpoint/2010/main" val="189979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3A736-8DFA-7A45-A29E-2DADACEF879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8943" y="607250"/>
            <a:ext cx="8812927" cy="44119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4477" b="1" i="1" dirty="0"/>
              <a:t>Explore </a:t>
            </a:r>
            <a:r>
              <a:rPr lang="en-US" sz="4477" dirty="0"/>
              <a:t>and </a:t>
            </a:r>
            <a:r>
              <a:rPr lang="en-US" sz="4477" b="1" i="1" dirty="0"/>
              <a:t>Use</a:t>
            </a:r>
            <a:r>
              <a:rPr lang="en-US" sz="4477" dirty="0"/>
              <a:t> the HBP Platform Ecosystem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16400" y="3938401"/>
            <a:ext cx="2633633" cy="489415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3400" indent="-2667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+mn-ea"/>
                <a:cs typeface="Trebuchet MS"/>
              </a:defRPr>
            </a:lvl2pPr>
            <a:lvl3pPr marL="53340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Lucida Grande"/>
              <a:buNone/>
              <a:tabLst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25" i="1" dirty="0"/>
              <a:t>High Performance Analytics and Computing (HPAC)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746634" y="3924487"/>
            <a:ext cx="2090726" cy="5283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5439"/>
            <a:r>
              <a:rPr lang="en-US" sz="1425" i="1" dirty="0"/>
              <a:t>Neuromorphic Computing</a:t>
            </a:r>
          </a:p>
          <a:p>
            <a:pPr algn="ctr" defTabSz="625439"/>
            <a:endParaRPr lang="en-US" sz="1425" i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54132" y="1165306"/>
            <a:ext cx="8884190" cy="55603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25439"/>
            <a:r>
              <a:rPr lang="en-US" sz="1832" dirty="0"/>
              <a:t>Federated across Europe, the HBP Platforms provide strategic tools in: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93116" y="1673200"/>
            <a:ext cx="1721966" cy="28700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5439"/>
            <a:r>
              <a:rPr lang="en-US" sz="1628" i="1" dirty="0" err="1"/>
              <a:t>Neuroinformatics</a:t>
            </a:r>
            <a:endParaRPr lang="en-US" sz="1628" i="1" dirty="0"/>
          </a:p>
        </p:txBody>
      </p:sp>
      <p:sp>
        <p:nvSpPr>
          <p:cNvPr id="8" name="Rectangle 7"/>
          <p:cNvSpPr/>
          <p:nvPr/>
        </p:nvSpPr>
        <p:spPr>
          <a:xfrm>
            <a:off x="7307966" y="4062357"/>
            <a:ext cx="1390162" cy="317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25439"/>
            <a:r>
              <a:rPr lang="en-US" sz="1425" i="1" dirty="0" err="1"/>
              <a:t>Neurorobotics</a:t>
            </a:r>
            <a:r>
              <a:rPr lang="en-US" sz="1368" i="1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79" y="2071293"/>
            <a:ext cx="2564233" cy="1558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0" y="2031207"/>
            <a:ext cx="2921342" cy="1658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03" y="2106743"/>
            <a:ext cx="2315178" cy="1732797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083746" y="1675251"/>
            <a:ext cx="1721966" cy="28700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5439"/>
            <a:r>
              <a:rPr lang="en-US" sz="1628" i="1" dirty="0"/>
              <a:t>Brain Simulation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992370" y="1703447"/>
            <a:ext cx="1820788" cy="292209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5439"/>
            <a:r>
              <a:rPr lang="en-US" sz="1628" i="1" dirty="0"/>
              <a:t>Medical Informatics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1" y="4601166"/>
            <a:ext cx="2619670" cy="17491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30" y="4538904"/>
            <a:ext cx="2566730" cy="18283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8" y="4538903"/>
            <a:ext cx="3414935" cy="18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5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8943" y="607250"/>
            <a:ext cx="8812927" cy="44119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4477" b="1" dirty="0" smtClean="0"/>
              <a:t>Getting Access</a:t>
            </a:r>
            <a:endParaRPr lang="en-US" sz="4477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45378" y="1470445"/>
            <a:ext cx="8189868" cy="572113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3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  <a:lvl2pPr marL="2857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2pPr>
            <a:lvl3pPr marL="465138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3pPr>
            <a:lvl4pPr marL="633412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4pPr>
            <a:lvl5pPr marL="801687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MS PGothic" pitchFamily="34" charset="-128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25439"/>
            <a:r>
              <a:rPr lang="en-US" sz="1832" dirty="0" smtClean="0"/>
              <a:t>To access the HBP </a:t>
            </a:r>
            <a:r>
              <a:rPr lang="en-US" sz="1832" dirty="0" err="1"/>
              <a:t>C</a:t>
            </a:r>
            <a:r>
              <a:rPr lang="en-US" sz="1832" dirty="0" err="1" smtClean="0"/>
              <a:t>ollaboratory</a:t>
            </a:r>
            <a:r>
              <a:rPr lang="en-US" sz="1832" dirty="0" smtClean="0"/>
              <a:t> you need an </a:t>
            </a:r>
            <a:r>
              <a:rPr lang="en-US" sz="1832" b="1" dirty="0" smtClean="0"/>
              <a:t>HBP Identity account</a:t>
            </a:r>
            <a:r>
              <a:rPr lang="en-US" sz="1832" dirty="0" smtClean="0"/>
              <a:t>.</a:t>
            </a:r>
          </a:p>
          <a:p>
            <a:pPr defTabSz="625439"/>
            <a:r>
              <a:rPr lang="en-US" sz="1832" dirty="0"/>
              <a:t>Information on how to request an account can be found here:</a:t>
            </a:r>
            <a:br>
              <a:rPr lang="en-US" sz="1832" dirty="0"/>
            </a:br>
            <a:r>
              <a:rPr lang="en-US" sz="1832" dirty="0">
                <a:hlinkClick r:id="rId3"/>
              </a:rPr>
              <a:t>https://www.humanbrainproject.eu/en/hbp-platforms/getting-access</a:t>
            </a:r>
            <a:r>
              <a:rPr lang="en-US" sz="1832" dirty="0" smtClean="0">
                <a:hlinkClick r:id="rId3"/>
              </a:rPr>
              <a:t>/</a:t>
            </a:r>
            <a:endParaRPr lang="en-US" sz="1832" dirty="0" smtClean="0"/>
          </a:p>
          <a:p>
            <a:pPr marL="342900" indent="-342900">
              <a:buFont typeface="Arial" charset="0"/>
              <a:buChar char="•"/>
            </a:pPr>
            <a:endParaRPr lang="en-US" sz="1832" dirty="0"/>
          </a:p>
          <a:p>
            <a:r>
              <a:rPr lang="en-US" sz="1832" dirty="0" smtClean="0"/>
              <a:t>With a basic HBP Identity Account you can access: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HBP </a:t>
            </a:r>
            <a:r>
              <a:rPr lang="en-US" sz="1800" dirty="0" err="1"/>
              <a:t>Collaboratory</a:t>
            </a:r>
            <a:r>
              <a:rPr lang="en-US" sz="1800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Browse Platform </a:t>
            </a:r>
            <a:r>
              <a:rPr lang="en-US" sz="1800" dirty="0" err="1"/>
              <a:t>collabs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Browse HBP </a:t>
            </a:r>
            <a:r>
              <a:rPr lang="en-US" sz="1800" dirty="0" err="1"/>
              <a:t>Collaboratory</a:t>
            </a:r>
            <a:r>
              <a:rPr lang="en-US" sz="1800" dirty="0"/>
              <a:t> public </a:t>
            </a:r>
            <a:r>
              <a:rPr lang="en-US" sz="1800" dirty="0" err="1"/>
              <a:t>collabs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Add files to public </a:t>
            </a:r>
            <a:r>
              <a:rPr lang="en-US" sz="1800" dirty="0" err="1"/>
              <a:t>collabs</a:t>
            </a:r>
            <a:r>
              <a:rPr lang="en-US" sz="1800" dirty="0"/>
              <a:t> where the user is a member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Create public </a:t>
            </a:r>
            <a:r>
              <a:rPr lang="en-US" sz="1800" b="1" dirty="0" err="1"/>
              <a:t>collabs</a:t>
            </a:r>
            <a:r>
              <a:rPr lang="en-US" sz="1800" dirty="0"/>
              <a:t> and populate them with 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Create public </a:t>
            </a:r>
            <a:r>
              <a:rPr lang="en-US" sz="1800" b="1" dirty="0" err="1"/>
              <a:t>Jupyter</a:t>
            </a:r>
            <a:r>
              <a:rPr lang="en-US" sz="1800" b="1" dirty="0"/>
              <a:t> notebooks</a:t>
            </a:r>
            <a:r>
              <a:rPr lang="en-US" sz="1800" dirty="0"/>
              <a:t> and edit them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Can be added to private </a:t>
            </a:r>
            <a:r>
              <a:rPr lang="en-US" sz="1800" dirty="0" err="1"/>
              <a:t>collabs</a:t>
            </a:r>
            <a:r>
              <a:rPr lang="en-US" sz="1800" dirty="0"/>
              <a:t> by </a:t>
            </a:r>
            <a:r>
              <a:rPr lang="en-US" sz="1800" dirty="0" err="1"/>
              <a:t>collab</a:t>
            </a:r>
            <a:r>
              <a:rPr lang="en-US" sz="1800" dirty="0"/>
              <a:t> </a:t>
            </a:r>
            <a:r>
              <a:rPr lang="en-US" sz="1800" dirty="0" smtClean="0"/>
              <a:t>owners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pPr algn="ctr"/>
            <a:r>
              <a:rPr lang="en-US" sz="1800" dirty="0" err="1" smtClean="0">
                <a:hlinkClick r:id="rId4"/>
              </a:rPr>
              <a:t>platform@humanbrainproject.eu</a:t>
            </a:r>
            <a:endParaRPr lang="en-US" sz="1800" dirty="0"/>
          </a:p>
          <a:p>
            <a:pPr defTabSz="625439"/>
            <a:endParaRPr lang="en-US" sz="1832" dirty="0"/>
          </a:p>
          <a:p>
            <a:pPr defTabSz="625439"/>
            <a:endParaRPr lang="en-US" sz="1832" dirty="0"/>
          </a:p>
          <a:p>
            <a:pPr defTabSz="625439"/>
            <a:endParaRPr lang="en-US" sz="1832" dirty="0"/>
          </a:p>
          <a:p>
            <a:pPr defTabSz="625439"/>
            <a:endParaRPr lang="en-US" sz="1832" dirty="0"/>
          </a:p>
        </p:txBody>
      </p:sp>
    </p:spTree>
    <p:extLst>
      <p:ext uri="{BB962C8B-B14F-4D97-AF65-F5344CB8AC3E}">
        <p14:creationId xmlns:p14="http://schemas.microsoft.com/office/powerpoint/2010/main" val="53195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370</Words>
  <Application>Microsoft Macintosh PowerPoint</Application>
  <PresentationFormat>Custom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DejaVu Sans</vt:lpstr>
      <vt:lpstr>MS PGothic</vt:lpstr>
      <vt:lpstr>Noto Sans CJK SC Regular</vt:lpstr>
      <vt:lpstr>Symbol</vt:lpstr>
      <vt:lpstr>Tahoma</vt:lpstr>
      <vt:lpstr>Times New Roman</vt:lpstr>
      <vt:lpstr>Trebuchet MS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22</cp:revision>
  <cp:lastPrinted>1601-01-01T00:00:00Z</cp:lastPrinted>
  <dcterms:created xsi:type="dcterms:W3CDTF">2017-05-31T14:58:21Z</dcterms:created>
  <dcterms:modified xsi:type="dcterms:W3CDTF">2017-07-10T14:42:14Z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