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7"/>
    <p:restoredTop sz="94603"/>
  </p:normalViewPr>
  <p:slideViewPr>
    <p:cSldViewPr snapToGrid="0" snapToObjects="1">
      <p:cViewPr>
        <p:scale>
          <a:sx n="140" d="100"/>
          <a:sy n="140" d="100"/>
        </p:scale>
        <p:origin x="175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B6A301C-AE15-49A1-BEA0-EAA80756C62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78240" y="10156680"/>
            <a:ext cx="3278520" cy="5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BA15B7F-21C8-40DA-A42C-EE5979E1EA94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A43D039-B329-4282-86F1-097C9A3FDA9D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278240" y="10156680"/>
            <a:ext cx="3278160" cy="5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0E06851D-8A95-4140-96F0-0CB6FEC00BFA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920" cy="481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503640" y="3098880"/>
            <a:ext cx="2159640" cy="17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4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43833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82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8680"/>
            <a:ext cx="105372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2159640" cy="209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2360" y="1768680"/>
            <a:ext cx="2159640" cy="4383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cg.neurotheory.ox.ac.u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hyperlink" Target="https://elifesciences.org/articles/22152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3280" y="1474920"/>
            <a:ext cx="906984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IonChannelGenealogy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3280" y="3059280"/>
            <a:ext cx="9069840" cy="6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https://icg.neurotheory.ox.ac.uk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216000" y="7020000"/>
            <a:ext cx="28785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1295280" y="4932360"/>
            <a:ext cx="7487280" cy="124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ICG database provides a comprehensive and quantitative assay of ion channel models currently available in the neuroscientific modeling community, all browsable in interactive visualizations.  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6408720" y="7020000"/>
            <a:ext cx="345492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7960" y="6050160"/>
            <a:ext cx="9863280" cy="85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93000"/>
              </a:lnSpc>
            </a:pP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7"/>
          <p:cNvPicPr/>
          <p:nvPr/>
        </p:nvPicPr>
        <p:blipFill>
          <a:blip r:embed="rId3"/>
          <a:stretch/>
        </p:blipFill>
        <p:spPr>
          <a:xfrm>
            <a:off x="-100080" y="504000"/>
            <a:ext cx="10179720" cy="602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41760" y="1248480"/>
            <a:ext cx="6364080" cy="6109560"/>
          </a:xfrm>
          <a:prstGeom prst="rect">
            <a:avLst/>
          </a:prstGeom>
          <a:ln>
            <a:noFill/>
          </a:ln>
        </p:spPr>
      </p:pic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6283440" y="1306440"/>
            <a:ext cx="3747600" cy="43185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46600" y="873720"/>
            <a:ext cx="5380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 Browse database through four interactive views: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75320" y="178920"/>
            <a:ext cx="29451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ICG website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306480" y="595080"/>
            <a:ext cx="37040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 Compare ion channel metadata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kinetics side by side: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614280" y="6135480"/>
            <a:ext cx="3085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more details on methods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analyses, refer to our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p</a:t>
            </a:r>
            <a:r>
              <a:rPr lang="en-GB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ublication in </a:t>
            </a:r>
            <a:r>
              <a:rPr lang="en-GB" sz="1800" b="0" i="1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eLife</a:t>
            </a: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!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860"/>
            <a:ext cx="10058400" cy="613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84"/>
          <p:cNvPicPr/>
          <p:nvPr/>
        </p:nvPicPr>
        <p:blipFill>
          <a:blip r:embed="rId3"/>
          <a:stretch/>
        </p:blipFill>
        <p:spPr>
          <a:xfrm>
            <a:off x="649080" y="5886720"/>
            <a:ext cx="4896720" cy="13046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277560" y="4978440"/>
            <a:ext cx="40158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Generalisation of the database and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visualisation software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58840" y="203040"/>
            <a:ext cx="42285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and future work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35960" y="1500840"/>
            <a:ext cx="39153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Integration with existing resources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(ModelDB, NeuroML, etc.)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56840" y="464760"/>
            <a:ext cx="387288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 of models in other programming languages &amp; channel types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5911560" y="2322360"/>
            <a:ext cx="37634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Extension to combinations of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ion channel models, morphology,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and other neuroscience datasets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6"/>
          <p:cNvPicPr/>
          <p:nvPr/>
        </p:nvPicPr>
        <p:blipFill>
          <a:blip r:embed="rId4"/>
          <a:stretch/>
        </p:blipFill>
        <p:spPr>
          <a:xfrm>
            <a:off x="6031080" y="6070320"/>
            <a:ext cx="3816360" cy="1440720"/>
          </a:xfrm>
          <a:prstGeom prst="rect">
            <a:avLst/>
          </a:prstGeom>
          <a:ln>
            <a:noFill/>
          </a:ln>
        </p:spPr>
      </p:pic>
      <p:pic>
        <p:nvPicPr>
          <p:cNvPr id="135" name="Picture 10"/>
          <p:cNvPicPr/>
          <p:nvPr/>
        </p:nvPicPr>
        <p:blipFill>
          <a:blip r:embed="rId5"/>
          <a:stretch/>
        </p:blipFill>
        <p:spPr>
          <a:xfrm>
            <a:off x="558360" y="1965600"/>
            <a:ext cx="4158000" cy="2672640"/>
          </a:xfrm>
          <a:prstGeom prst="rect">
            <a:avLst/>
          </a:prstGeom>
          <a:ln>
            <a:noFill/>
          </a:ln>
        </p:spPr>
      </p:pic>
      <p:sp>
        <p:nvSpPr>
          <p:cNvPr id="136" name="CustomShape 6"/>
          <p:cNvSpPr/>
          <p:nvPr/>
        </p:nvSpPr>
        <p:spPr>
          <a:xfrm>
            <a:off x="5853600" y="5562720"/>
            <a:ext cx="3319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Continued support thanks to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funding from the BBSRC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346320" y="1261080"/>
            <a:ext cx="4776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of database with new models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&amp; collection of experimental traces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Picture 8"/>
          <p:cNvPicPr/>
          <p:nvPr/>
        </p:nvPicPr>
        <p:blipFill>
          <a:blip r:embed="rId6"/>
          <a:stretch/>
        </p:blipFill>
        <p:spPr>
          <a:xfrm>
            <a:off x="5892480" y="3218760"/>
            <a:ext cx="4228560" cy="206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153</Words>
  <Application>Microsoft Macintosh PowerPoint</Application>
  <PresentationFormat>Custom</PresentationFormat>
  <Paragraphs>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Microsoft Office User</cp:lastModifiedBy>
  <cp:revision>33</cp:revision>
  <dcterms:modified xsi:type="dcterms:W3CDTF">2017-07-14T16:40:14Z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