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1C835DD-5748-401A-A097-30897079ECC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0812F23-EBC9-47F7-ADAC-F89B0F89AEDE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nsgportal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8182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Neuroscience Gateway (NSG)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267984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http://www.nsgportal.org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4560" y="406620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 facilitates access and use of High Performance Computing resources freely and openly for the neuroscience community via web-based and programmatic (RESTful API) access. Various computational neuroscience tools, libraries, pipelines and data processing software are made available on HPC resources.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6264360" y="7020000"/>
            <a:ext cx="35996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1.6 Computing infrastructure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68480" y="420120"/>
            <a:ext cx="9743040" cy="83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</a:t>
            </a:r>
            <a:r>
              <a:rPr lang="en-GB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- Portal and Programmatic Access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3640" y="1176120"/>
            <a:ext cx="9491400" cy="41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360">
              <a:lnSpc>
                <a:spcPct val="93000"/>
              </a:lnSpc>
            </a:pPr>
            <a:r>
              <a:rPr lang="en-GB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 Portal: Simple and easy to use web interface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lang="en-GB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NSG–R: Programmatic access through RESTful services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14"/>
          <p:cNvPicPr/>
          <p:nvPr/>
        </p:nvPicPr>
        <p:blipFill>
          <a:blip r:embed="rId2"/>
          <a:stretch/>
        </p:blipFill>
        <p:spPr>
          <a:xfrm>
            <a:off x="948600" y="2603880"/>
            <a:ext cx="924120" cy="91620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5712120" y="2772000"/>
            <a:ext cx="1259280" cy="6714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5796360" y="2772000"/>
            <a:ext cx="109116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Browser interface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96360" y="5123880"/>
            <a:ext cx="1259280" cy="1050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5796360" y="5123880"/>
            <a:ext cx="12592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RESTful web services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712120" y="3947760"/>
            <a:ext cx="1259280" cy="503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5796360" y="3947760"/>
            <a:ext cx="109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NSG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384240" y="4451760"/>
            <a:ext cx="360" cy="67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6384240" y="34437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4956480" y="5963760"/>
            <a:ext cx="83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2"/>
          <p:cNvSpPr/>
          <p:nvPr/>
        </p:nvSpPr>
        <p:spPr>
          <a:xfrm flipV="1">
            <a:off x="1890360" y="3107160"/>
            <a:ext cx="382104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1596600" y="4367880"/>
            <a:ext cx="75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1596600" y="3863880"/>
            <a:ext cx="75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1596600" y="5207760"/>
            <a:ext cx="75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1596600" y="5871960"/>
            <a:ext cx="7552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7"/>
          <p:cNvSpPr/>
          <p:nvPr/>
        </p:nvSpPr>
        <p:spPr>
          <a:xfrm flipV="1">
            <a:off x="1596600" y="3520080"/>
            <a:ext cx="360" cy="235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7224120" y="2855880"/>
            <a:ext cx="1343160" cy="560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HPC resource 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7476120" y="3947760"/>
            <a:ext cx="1259280" cy="595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0"/>
          <p:cNvSpPr/>
          <p:nvPr/>
        </p:nvSpPr>
        <p:spPr>
          <a:xfrm>
            <a:off x="7475040" y="3958920"/>
            <a:ext cx="126036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HPC resource 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7476120" y="5123880"/>
            <a:ext cx="1259280" cy="5799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7475040" y="5147280"/>
            <a:ext cx="1260360" cy="5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HPC resource3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3"/>
          <p:cNvSpPr/>
          <p:nvPr/>
        </p:nvSpPr>
        <p:spPr>
          <a:xfrm flipV="1">
            <a:off x="6972120" y="3443040"/>
            <a:ext cx="503280" cy="54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972120" y="4367880"/>
            <a:ext cx="503280" cy="75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5"/>
          <p:cNvSpPr/>
          <p:nvPr/>
        </p:nvSpPr>
        <p:spPr>
          <a:xfrm>
            <a:off x="6972120" y="4199760"/>
            <a:ext cx="503280" cy="4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Picture 36"/>
          <p:cNvPicPr/>
          <p:nvPr/>
        </p:nvPicPr>
        <p:blipFill>
          <a:blip r:embed="rId3"/>
          <a:stretch/>
        </p:blipFill>
        <p:spPr>
          <a:xfrm>
            <a:off x="2435760" y="4227120"/>
            <a:ext cx="2436120" cy="475920"/>
          </a:xfrm>
          <a:prstGeom prst="rect">
            <a:avLst/>
          </a:prstGeom>
          <a:ln>
            <a:noFill/>
          </a:ln>
        </p:spPr>
      </p:pic>
      <p:pic>
        <p:nvPicPr>
          <p:cNvPr id="110" name="Picture 37"/>
          <p:cNvPicPr/>
          <p:nvPr/>
        </p:nvPicPr>
        <p:blipFill>
          <a:blip r:embed="rId4"/>
          <a:stretch/>
        </p:blipFill>
        <p:spPr>
          <a:xfrm>
            <a:off x="2352600" y="3647520"/>
            <a:ext cx="2267280" cy="467640"/>
          </a:xfrm>
          <a:prstGeom prst="rect">
            <a:avLst/>
          </a:prstGeom>
          <a:ln>
            <a:noFill/>
          </a:ln>
        </p:spPr>
      </p:pic>
      <p:pic>
        <p:nvPicPr>
          <p:cNvPr id="111" name="Picture 38"/>
          <p:cNvPicPr/>
          <p:nvPr/>
        </p:nvPicPr>
        <p:blipFill>
          <a:blip r:embed="rId5"/>
          <a:stretch/>
        </p:blipFill>
        <p:spPr>
          <a:xfrm>
            <a:off x="2561490" y="4787640"/>
            <a:ext cx="1343880" cy="689040"/>
          </a:xfrm>
          <a:prstGeom prst="rect">
            <a:avLst/>
          </a:prstGeom>
          <a:ln>
            <a:noFill/>
          </a:ln>
        </p:spPr>
      </p:pic>
      <p:sp>
        <p:nvSpPr>
          <p:cNvPr id="112" name="CustomShape 26"/>
          <p:cNvSpPr/>
          <p:nvPr/>
        </p:nvSpPr>
        <p:spPr>
          <a:xfrm>
            <a:off x="2436480" y="2775960"/>
            <a:ext cx="302328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NSG user interface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6"/>
          <p:cNvPicPr/>
          <p:nvPr/>
        </p:nvPicPr>
        <p:blipFill>
          <a:blip r:embed="rId6"/>
          <a:stretch/>
        </p:blipFill>
        <p:spPr>
          <a:xfrm>
            <a:off x="2893410" y="5569290"/>
            <a:ext cx="805860" cy="811800"/>
          </a:xfrm>
          <a:prstGeom prst="rect">
            <a:avLst/>
          </a:prstGeom>
          <a:ln>
            <a:noFill/>
          </a:ln>
        </p:spPr>
      </p:pic>
      <p:sp>
        <p:nvSpPr>
          <p:cNvPr id="114" name="CustomShape 27"/>
          <p:cNvSpPr/>
          <p:nvPr/>
        </p:nvSpPr>
        <p:spPr>
          <a:xfrm flipH="1" flipV="1">
            <a:off x="1931760" y="3442320"/>
            <a:ext cx="3443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8"/>
          <p:cNvSpPr/>
          <p:nvPr/>
        </p:nvSpPr>
        <p:spPr>
          <a:xfrm>
            <a:off x="2100600" y="3104640"/>
            <a:ext cx="302328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550" b="1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Programmatic access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2352600" y="4199760"/>
            <a:ext cx="2603160" cy="23511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0"/>
          <p:cNvSpPr/>
          <p:nvPr/>
        </p:nvSpPr>
        <p:spPr>
          <a:xfrm rot="16200000">
            <a:off x="3375945" y="4937805"/>
            <a:ext cx="2592000" cy="634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Other Neuroscience community projects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 rot="16200000" flipH="1">
            <a:off x="4542120" y="4290840"/>
            <a:ext cx="2086200" cy="419400"/>
          </a:xfrm>
          <a:prstGeom prst="bentConnector2">
            <a:avLst/>
          </a:prstGeom>
          <a:noFill/>
          <a:ln w="28440">
            <a:solidFill>
              <a:srgbClr val="00B050"/>
            </a:solidFill>
            <a:round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280" y="301680"/>
            <a:ext cx="9068760" cy="5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Currently available tools/software/pipelines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3280" y="971640"/>
            <a:ext cx="9068760" cy="51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360">
              <a:lnSpc>
                <a:spcPct val="93000"/>
              </a:lnSpc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tools are added continuously based on request from users, researchers, and developers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861480" y="1823040"/>
          <a:ext cx="8352720" cy="5004000"/>
        </p:xfrm>
        <a:graphic>
          <a:graphicData uri="http://schemas.openxmlformats.org/drawingml/2006/table">
            <a:tbl>
              <a:tblPr/>
              <a:tblGrid>
                <a:gridCol w="4176360"/>
                <a:gridCol w="4176360"/>
              </a:tblGrid>
              <a:tr h="3560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Current ( July, 2017) tools, libraries, software, pipelines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BluePyOpt, Michele Migliore et al, National Research Council, Italy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PyMoose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BRIAN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NEST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CARLsim, Jeffrey Krichmar, UC Irvine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NEURON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7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The Virtual Brain Personalized Medicine Pipeline, Petre Ritter, Humboldt University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Parameter Search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Dieter Jaeger, Emory University 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FreeSurfer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PyNN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Large Scale Neural Simulator 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Antonio Ulloa, Neural 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Python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Matlab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TensorFlow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Octave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GENESIS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87720" y="523440"/>
            <a:ext cx="7306920" cy="3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 usage growing – since 2013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3"/>
          <p:cNvPicPr/>
          <p:nvPr/>
        </p:nvPicPr>
        <p:blipFill>
          <a:blip r:embed="rId2"/>
          <a:stretch/>
        </p:blipFill>
        <p:spPr>
          <a:xfrm>
            <a:off x="4421880" y="5543640"/>
            <a:ext cx="479160" cy="315360"/>
          </a:xfrm>
          <a:prstGeom prst="rect">
            <a:avLst/>
          </a:prstGeom>
          <a:ln>
            <a:noFill/>
          </a:ln>
        </p:spPr>
      </p:pic>
      <p:pic>
        <p:nvPicPr>
          <p:cNvPr id="124" name="Picture 9"/>
          <p:cNvPicPr/>
          <p:nvPr/>
        </p:nvPicPr>
        <p:blipFill>
          <a:blip r:embed="rId3"/>
          <a:stretch/>
        </p:blipFill>
        <p:spPr>
          <a:xfrm>
            <a:off x="489240" y="3947400"/>
            <a:ext cx="4660920" cy="292788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4"/>
          <a:stretch/>
        </p:blipFill>
        <p:spPr>
          <a:xfrm>
            <a:off x="5325480" y="3840840"/>
            <a:ext cx="4350240" cy="2950920"/>
          </a:xfrm>
          <a:prstGeom prst="rect">
            <a:avLst/>
          </a:prstGeom>
          <a:ln>
            <a:noFill/>
          </a:ln>
        </p:spPr>
      </p:pic>
      <p:pic>
        <p:nvPicPr>
          <p:cNvPr id="126" name="Picture 4"/>
          <p:cNvPicPr/>
          <p:nvPr/>
        </p:nvPicPr>
        <p:blipFill>
          <a:blip r:embed="rId2"/>
          <a:stretch/>
        </p:blipFill>
        <p:spPr>
          <a:xfrm>
            <a:off x="720000" y="1043640"/>
            <a:ext cx="4160160" cy="2738520"/>
          </a:xfrm>
          <a:prstGeom prst="rect">
            <a:avLst/>
          </a:prstGeom>
          <a:ln>
            <a:noFill/>
          </a:ln>
        </p:spPr>
      </p:pic>
      <p:pic>
        <p:nvPicPr>
          <p:cNvPr id="127" name="Picture 5"/>
          <p:cNvPicPr/>
          <p:nvPr/>
        </p:nvPicPr>
        <p:blipFill>
          <a:blip r:embed="rId5"/>
          <a:stretch/>
        </p:blipFill>
        <p:spPr>
          <a:xfrm>
            <a:off x="4962960" y="1123200"/>
            <a:ext cx="4590720" cy="263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202</Words>
  <Application>Microsoft Macintosh PowerPoint</Application>
  <PresentationFormat>Custom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Calibri</vt:lpstr>
      <vt:lpstr>DejaVu Sans</vt:lpstr>
      <vt:lpstr>MS PGothic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>amajumdar</dc:creator>
  <dc:description/>
  <cp:lastModifiedBy>Microsoft Office User</cp:lastModifiedBy>
  <cp:revision>26</cp:revision>
  <cp:lastPrinted>1601-01-01T00:00:00Z</cp:lastPrinted>
  <dcterms:created xsi:type="dcterms:W3CDTF">2017-05-31T14:58:21Z</dcterms:created>
  <dcterms:modified xsi:type="dcterms:W3CDTF">2017-07-14T16:17:42Z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