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64AA289-23A8-4F2A-804B-3AFB33DC521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99643DA-B067-4E47-8A0F-1F526C902AF9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2D079F1-1001-4A75-9B64-C31C38589CFE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9BBCA63-7CAF-42FF-A342-464C83A90E54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Master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4FC86AD-88DC-4D7C-B54C-634403802F8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93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rIns="0" tIns="2844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rIns="0" tIns="0" bIns="0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F4A2A4C-0EA9-4854-AA8E-91DFCBA91C1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neuroelectro.org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NeuroElectro.org: a window to the world’s intrinsic electrophysiology data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1"/>
              </a:rPr>
              <a:t>http://neuroelectro.org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>
              <a:lnSpc>
                <a:spcPct val="93000"/>
              </a:lnSpc>
            </a:pPr>
            <a:r>
              <a:rPr b="1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goal of the NeuroElectro Project is to extract information about the intrinsic electrophysiological properties of diverse neuron types from the neuroscience literature and place it into a centralized database for widespread comparison, reuse, and reanalysis.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6408720" y="7020000"/>
            <a:ext cx="34556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5640" bIns="0" anchor="ctr"/>
          <a:p>
            <a:pPr algn="r">
              <a:lnSpc>
                <a:spcPct val="93000"/>
              </a:lnSpc>
            </a:pPr>
            <a:r>
              <a:rPr b="0" lang="en-GB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1.2 Structured data from literature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016000" y="11160"/>
            <a:ext cx="48963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Database population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4" descr=""/>
          <p:cNvPicPr/>
          <p:nvPr/>
        </p:nvPicPr>
        <p:blipFill>
          <a:blip r:embed="rId1"/>
          <a:stretch/>
        </p:blipFill>
        <p:spPr>
          <a:xfrm>
            <a:off x="287640" y="755640"/>
            <a:ext cx="6372000" cy="2592000"/>
          </a:xfrm>
          <a:prstGeom prst="rect">
            <a:avLst/>
          </a:prstGeom>
          <a:ln>
            <a:noFill/>
          </a:ln>
        </p:spPr>
      </p:pic>
      <p:pic>
        <p:nvPicPr>
          <p:cNvPr id="91" name="Picture 6" descr=""/>
          <p:cNvPicPr/>
          <p:nvPr/>
        </p:nvPicPr>
        <p:blipFill>
          <a:blip r:embed="rId2"/>
          <a:stretch/>
        </p:blipFill>
        <p:spPr>
          <a:xfrm>
            <a:off x="7632720" y="611640"/>
            <a:ext cx="2231640" cy="27849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7488720" y="0"/>
            <a:ext cx="25200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Visualization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00000" y="4500000"/>
            <a:ext cx="72003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Methodology-based normalization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575640" y="3347640"/>
            <a:ext cx="48963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968 curated articles from ~100 neuron types recorded under control conditions (as of 2016)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71640" y="4500000"/>
            <a:ext cx="30240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search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5640" y="5292000"/>
            <a:ext cx="26640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i="1" lang="en-GB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“</a:t>
            </a:r>
            <a:r>
              <a:rPr b="0" i="1" lang="en-GB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layer 2-3 fast-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b="0" i="1" lang="en-GB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spiking cell”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7"/>
          <p:cNvSpPr/>
          <p:nvPr/>
        </p:nvSpPr>
        <p:spPr>
          <a:xfrm>
            <a:off x="35640" y="6804000"/>
            <a:ext cx="266400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 algn="ctr">
              <a:lnSpc>
                <a:spcPct val="93000"/>
              </a:lnSpc>
            </a:pPr>
            <a:r>
              <a:rPr b="0" i="1" lang="en-GB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32 hits from 19 articles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1368000" y="601200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bg2">
                <a:lumMod val="75000"/>
              </a:schemeClr>
            </a:solidFill>
            <a:tailEnd len="med" type="arrow" w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/>
        </p:style>
      </p:sp>
      <p:pic>
        <p:nvPicPr>
          <p:cNvPr id="99" name="Picture 26" descr=""/>
          <p:cNvPicPr/>
          <p:nvPr/>
        </p:nvPicPr>
        <p:blipFill>
          <a:blip r:embed="rId3"/>
          <a:stretch/>
        </p:blipFill>
        <p:spPr>
          <a:xfrm>
            <a:off x="3312000" y="5292000"/>
            <a:ext cx="6666840" cy="1872000"/>
          </a:xfrm>
          <a:prstGeom prst="rect">
            <a:avLst/>
          </a:prstGeom>
          <a:ln>
            <a:noFill/>
          </a:ln>
        </p:spPr>
      </p:pic>
      <p:sp>
        <p:nvSpPr>
          <p:cNvPr id="100" name="Line 9"/>
          <p:cNvSpPr/>
          <p:nvPr/>
        </p:nvSpPr>
        <p:spPr>
          <a:xfrm>
            <a:off x="143640" y="4283640"/>
            <a:ext cx="9721080" cy="360"/>
          </a:xfrm>
          <a:prstGeom prst="line">
            <a:avLst/>
          </a:prstGeom>
          <a:ln w="381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0"/>
          <p:cNvSpPr/>
          <p:nvPr/>
        </p:nvSpPr>
        <p:spPr>
          <a:xfrm>
            <a:off x="7128360" y="179280"/>
            <a:ext cx="360" cy="3888360"/>
          </a:xfrm>
          <a:prstGeom prst="line">
            <a:avLst/>
          </a:prstGeom>
          <a:ln w="381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1"/>
          <p:cNvSpPr/>
          <p:nvPr/>
        </p:nvSpPr>
        <p:spPr>
          <a:xfrm>
            <a:off x="3096000" y="4499640"/>
            <a:ext cx="360" cy="2880360"/>
          </a:xfrm>
          <a:prstGeom prst="line">
            <a:avLst/>
          </a:prstGeom>
          <a:ln w="381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87640" y="217800"/>
            <a:ext cx="90007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REST API for Applications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87640" y="1475640"/>
            <a:ext cx="720036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3"/>
          <p:cNvSpPr/>
          <p:nvPr/>
        </p:nvSpPr>
        <p:spPr>
          <a:xfrm>
            <a:off x="322560" y="1322280"/>
            <a:ext cx="5051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Documentation: http://neuroelectro.org/api/docs/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306360" y="890280"/>
            <a:ext cx="8912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URL Request -&gt; JSON containing a statistical summary of a neuron’s ephys properties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215640" y="2267640"/>
            <a:ext cx="90007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Used to create data-driven tests for model development and validation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1" descr=""/>
          <p:cNvPicPr/>
          <p:nvPr/>
        </p:nvPicPr>
        <p:blipFill>
          <a:blip r:embed="rId1"/>
          <a:stretch/>
        </p:blipFill>
        <p:spPr>
          <a:xfrm>
            <a:off x="503640" y="3636000"/>
            <a:ext cx="4104000" cy="804960"/>
          </a:xfrm>
          <a:prstGeom prst="rect">
            <a:avLst/>
          </a:prstGeom>
          <a:ln>
            <a:noFill/>
          </a:ln>
        </p:spPr>
      </p:pic>
      <p:sp>
        <p:nvSpPr>
          <p:cNvPr id="109" name="Line 6"/>
          <p:cNvSpPr/>
          <p:nvPr/>
        </p:nvSpPr>
        <p:spPr>
          <a:xfrm flipV="1">
            <a:off x="215640" y="1979280"/>
            <a:ext cx="9577080" cy="72360"/>
          </a:xfrm>
          <a:prstGeom prst="line">
            <a:avLst/>
          </a:prstGeom>
          <a:ln w="381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7"/>
          <p:cNvSpPr/>
          <p:nvPr/>
        </p:nvSpPr>
        <p:spPr>
          <a:xfrm>
            <a:off x="215640" y="5003640"/>
            <a:ext cx="9577080" cy="360"/>
          </a:xfrm>
          <a:prstGeom prst="line">
            <a:avLst/>
          </a:prstGeom>
          <a:ln w="38160">
            <a:solidFill>
              <a:schemeClr val="bg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Picture 24" descr=""/>
          <p:cNvPicPr/>
          <p:nvPr/>
        </p:nvPicPr>
        <p:blipFill>
          <a:blip r:embed="rId2"/>
          <a:stretch/>
        </p:blipFill>
        <p:spPr>
          <a:xfrm>
            <a:off x="4824360" y="3347640"/>
            <a:ext cx="4315320" cy="1432800"/>
          </a:xfrm>
          <a:prstGeom prst="rect">
            <a:avLst/>
          </a:prstGeom>
          <a:ln>
            <a:noFill/>
          </a:ln>
        </p:spPr>
      </p:pic>
      <p:pic>
        <p:nvPicPr>
          <p:cNvPr id="112" name="Picture 29" descr=""/>
          <p:cNvPicPr/>
          <p:nvPr/>
        </p:nvPicPr>
        <p:blipFill>
          <a:blip r:embed="rId3"/>
          <a:stretch/>
        </p:blipFill>
        <p:spPr>
          <a:xfrm>
            <a:off x="3744000" y="6012000"/>
            <a:ext cx="2775240" cy="1442160"/>
          </a:xfrm>
          <a:prstGeom prst="rect">
            <a:avLst/>
          </a:prstGeom>
          <a:ln>
            <a:noFill/>
          </a:ln>
        </p:spPr>
      </p:pic>
      <p:pic>
        <p:nvPicPr>
          <p:cNvPr id="113" name="Picture 30" descr=""/>
          <p:cNvPicPr/>
          <p:nvPr/>
        </p:nvPicPr>
        <p:blipFill>
          <a:blip r:embed="rId4"/>
          <a:stretch/>
        </p:blipFill>
        <p:spPr>
          <a:xfrm>
            <a:off x="359640" y="5940000"/>
            <a:ext cx="2927880" cy="1480680"/>
          </a:xfrm>
          <a:prstGeom prst="rect">
            <a:avLst/>
          </a:prstGeom>
          <a:ln>
            <a:noFill/>
          </a:ln>
        </p:spPr>
      </p:pic>
      <p:pic>
        <p:nvPicPr>
          <p:cNvPr id="114" name="Picture 4095" descr=""/>
          <p:cNvPicPr/>
          <p:nvPr/>
        </p:nvPicPr>
        <p:blipFill>
          <a:blip r:embed="rId5"/>
          <a:stretch/>
        </p:blipFill>
        <p:spPr>
          <a:xfrm>
            <a:off x="7128720" y="5940000"/>
            <a:ext cx="1872000" cy="1475280"/>
          </a:xfrm>
          <a:prstGeom prst="rect">
            <a:avLst/>
          </a:prstGeom>
          <a:ln>
            <a:noFill/>
          </a:ln>
        </p:spPr>
      </p:pic>
      <p:sp>
        <p:nvSpPr>
          <p:cNvPr id="115" name="CustomShape 8"/>
          <p:cNvSpPr/>
          <p:nvPr/>
        </p:nvSpPr>
        <p:spPr>
          <a:xfrm>
            <a:off x="359640" y="5292000"/>
            <a:ext cx="9000720" cy="38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/>
          <a:p>
            <a:pPr>
              <a:lnSpc>
                <a:spcPct val="93000"/>
              </a:lnSpc>
            </a:pP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How do academic lineage, experimental conditions, and gene expression determine reported physiological properties?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Application>LibreOffice/5.1.6.2$Linux_X86_64 LibreOffice_project/10m0$Build-2</Application>
  <Words>147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2017-05-31T14:58:21Z</dcterms:created>
  <dc:creator/>
  <dc:description/>
  <dc:language>en-GB</dc:language>
  <cp:lastModifiedBy/>
  <cp:lastPrinted>1601-01-01T00:00:00Z</cp:lastPrinted>
  <dcterms:modified xsi:type="dcterms:W3CDTF">2017-07-03T12:17:20Z</dcterms:modified>
  <cp:revision>26</cp:revision>
  <dc:subject/>
  <dc:title>&lt;Your resource title&gt;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