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0.tif" ContentType="image/tiff"/>
  <Override PartName="/ppt/media/image19.tif" ContentType="image/tiff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21.tif" ContentType="image/tiff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notes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5FAD6E6-073B-4D29-B9F9-A69A1C15F6FB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6BE9511C-D121-42B3-9DC5-DD592F2766A0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E92C212B-9B0C-4EBE-B93D-0D76323A22D8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517F244A-507F-4ECE-A68F-4898CBD56568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3280" y="301680"/>
            <a:ext cx="9069120" cy="584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280" y="301680"/>
            <a:ext cx="9069120" cy="584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Click to edit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Master title style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50328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3560" cy="51876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D15B7FA8-BE7C-49EE-B6CF-02B1825B5037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Click to edit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Master title style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2844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Second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Third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Fourth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Fifth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Sixth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Seventh Outline LevelClick to edit Master text styles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Second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Third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Fourth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Fifth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328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3560" cy="51876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9330DAD1-8450-4CAE-8A7C-BD019C216969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slideLayout" Target="../slideLayouts/slideLayout13.xml"/><Relationship Id="rId16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9.tif"/><Relationship Id="rId2" Type="http://schemas.openxmlformats.org/officeDocument/2006/relationships/image" Target="../media/image20.tif"/><Relationship Id="rId3" Type="http://schemas.openxmlformats.org/officeDocument/2006/relationships/image" Target="../media/image21.tif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3280" y="147492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3924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: 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 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-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 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 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 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 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u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 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y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 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rt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 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 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 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 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u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
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3280" y="3059280"/>
            <a:ext cx="9070560" cy="64908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 anchor="ctr"/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ht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tp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://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hi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e.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or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216000" y="7020000"/>
            <a:ext cx="28792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ctr"/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 tutorial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1295280" y="4932360"/>
            <a:ext cx="748800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Hippocampome.org is a resource that combines approximately 21,000 pieces of experimental evidence about neuron types in the rodent hippocampus into a unified database. Analyzing these data has revealed about 10,500 different neuron properties and has identified over one hundred different neuron types.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Line 5"/>
          <p:cNvSpPr/>
          <p:nvPr/>
        </p:nvSpPr>
        <p:spPr>
          <a:xfrm>
            <a:off x="0" y="6927840"/>
            <a:ext cx="10080360" cy="360"/>
          </a:xfrm>
          <a:prstGeom prst="line">
            <a:avLst/>
          </a:prstGeom>
          <a:ln w="1584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6"/>
          <p:cNvSpPr/>
          <p:nvPr/>
        </p:nvSpPr>
        <p:spPr>
          <a:xfrm>
            <a:off x="6408720" y="7020000"/>
            <a:ext cx="345564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ctr"/>
          <a:p>
            <a:pPr algn="r">
              <a:lnSpc>
                <a:spcPct val="93000"/>
              </a:lnSpc>
            </a:pPr>
            <a:r>
              <a:rPr b="0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1.2 Structured data from literature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158" descr=""/>
          <p:cNvPicPr/>
          <p:nvPr/>
        </p:nvPicPr>
        <p:blipFill>
          <a:blip r:embed="rId1"/>
          <a:stretch/>
        </p:blipFill>
        <p:spPr>
          <a:xfrm>
            <a:off x="0" y="282600"/>
            <a:ext cx="2833560" cy="1599120"/>
          </a:xfrm>
          <a:prstGeom prst="rect">
            <a:avLst/>
          </a:prstGeom>
          <a:ln>
            <a:noFill/>
          </a:ln>
        </p:spPr>
      </p:pic>
      <p:pic>
        <p:nvPicPr>
          <p:cNvPr id="90" name="Picture 159" descr=""/>
          <p:cNvPicPr/>
          <p:nvPr/>
        </p:nvPicPr>
        <p:blipFill>
          <a:blip r:embed="rId2"/>
          <a:stretch/>
        </p:blipFill>
        <p:spPr>
          <a:xfrm>
            <a:off x="2833920" y="295560"/>
            <a:ext cx="857160" cy="158436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4042080" y="2732040"/>
            <a:ext cx="2149920" cy="4287600"/>
          </a:xfrm>
          <a:prstGeom prst="snip1Rect">
            <a:avLst>
              <a:gd name="adj" fmla="val 16667"/>
            </a:avLst>
          </a:prstGeom>
          <a:solidFill>
            <a:srgbClr val="deebf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7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 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159440" y="2742120"/>
            <a:ext cx="2032560" cy="4119840"/>
          </a:xfrm>
          <a:prstGeom prst="rect">
            <a:avLst/>
          </a:prstGeom>
          <a:blipFill>
            <a:blip r:embed="rId3"/>
            <a:stretch>
              <a:fillRect l="0" t="0" r="0" b="-3543"/>
            </a:stretch>
          </a:blip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 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9096840" y="3960"/>
            <a:ext cx="746280" cy="746280"/>
          </a:xfrm>
          <a:prstGeom prst="ellipse">
            <a:avLst/>
          </a:prstGeom>
          <a:solidFill>
            <a:srgbClr val="82c836">
              <a:alpha val="50000"/>
            </a:srgb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Fuentealba</a:t>
            </a: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
</a:t>
            </a: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6505560" y="498960"/>
            <a:ext cx="3504960" cy="1495080"/>
          </a:xfrm>
          <a:prstGeom prst="rect">
            <a:avLst/>
          </a:prstGeom>
          <a:noFill/>
          <a:ln w="648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p>
            <a:pPr algn="ctr">
              <a:lnSpc>
                <a:spcPct val="107000"/>
              </a:lnSpc>
            </a:pPr>
            <a:r>
              <a:rPr b="1" lang="en-GB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Year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b="1" lang="en-GB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Journal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b="1" lang="en-GB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Neuron Types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8960" indent="-138600">
              <a:lnSpc>
                <a:spcPct val="107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 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7221960" y="133200"/>
            <a:ext cx="19522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Search by author/PMID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6" name="Table 6"/>
          <p:cNvGraphicFramePr/>
          <p:nvPr/>
        </p:nvGraphicFramePr>
        <p:xfrm>
          <a:off x="6336360" y="498960"/>
          <a:ext cx="3730680" cy="1696320"/>
        </p:xfrm>
        <a:graphic>
          <a:graphicData uri="http://schemas.openxmlformats.org/drawingml/2006/table">
            <a:tbl>
              <a:tblPr/>
              <a:tblGrid>
                <a:gridCol w="610200"/>
                <a:gridCol w="914040"/>
                <a:gridCol w="2206440"/>
              </a:tblGrid>
              <a:tr h="274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Year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Journal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Neuron Types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228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2005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J Neurosci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900" spc="-1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Schaffer Collateral-Associated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28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2007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J Neurosci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900" spc="-1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CA1 Trilaminar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5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2008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Neuron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marL="138960" indent="-138600">
                        <a:lnSpc>
                          <a:spcPct val="107000"/>
                        </a:lnSpc>
                      </a:pPr>
                      <a:r>
                        <a:rPr b="0" lang="en-GB" sz="900" spc="-1" strike="noStrike" u="sng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CA1 Neurogliaform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38960" indent="-138600">
                        <a:lnSpc>
                          <a:spcPct val="107000"/>
                        </a:lnSpc>
                      </a:pPr>
                      <a:r>
                        <a:rPr b="1" lang="en-GB" sz="900" spc="-1" strike="noStrike" u="sng">
                          <a:solidFill>
                            <a:srgbClr val="7030a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CA1 Neurogliaform Proj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28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2008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J Neurosci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900" spc="-1" strike="noStrike" u="sng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CA1 Hippocampo-Subicular Proj ENK+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22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2010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J Neurosci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marL="138960" indent="-138600">
                        <a:lnSpc>
                          <a:spcPct val="107000"/>
                        </a:lnSpc>
                      </a:pPr>
                      <a:r>
                        <a:rPr b="0" lang="en-GB" sz="900" spc="-1" strike="noStrike" u="sng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CA1 Pyramidal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38960" indent="-138600">
                        <a:lnSpc>
                          <a:spcPct val="107000"/>
                        </a:lnSpc>
                      </a:pPr>
                      <a:r>
                        <a:rPr b="0" lang="en-GB" sz="900" spc="-1" strike="noStrike" u="sng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CA1 Neurogliaform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38960" indent="-138600">
                        <a:lnSpc>
                          <a:spcPct val="107000"/>
                        </a:lnSpc>
                      </a:pPr>
                      <a:r>
                        <a:rPr b="1" lang="en-GB" sz="900" spc="-1" strike="noStrike" u="sng">
                          <a:solidFill>
                            <a:srgbClr val="7030a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CA1 Neurogliaform Proj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7" name="CustomShape 7"/>
          <p:cNvSpPr/>
          <p:nvPr/>
        </p:nvSpPr>
        <p:spPr>
          <a:xfrm>
            <a:off x="3916800" y="133200"/>
            <a:ext cx="177120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Search by property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8"/>
          <p:cNvSpPr/>
          <p:nvPr/>
        </p:nvSpPr>
        <p:spPr>
          <a:xfrm>
            <a:off x="3703320" y="1325160"/>
            <a:ext cx="605880" cy="605880"/>
          </a:xfrm>
          <a:prstGeom prst="ellipse">
            <a:avLst/>
          </a:prstGeom>
          <a:solidFill>
            <a:srgbClr val="ff0000">
              <a:alpha val="68000"/>
            </a:srgbClr>
          </a:solidFill>
          <a:ln>
            <a:solidFill>
              <a:srgbClr val="ffffff"/>
            </a:solidFill>
          </a:ln>
        </p:spPr>
        <p:style>
          <a:lnRef idx="2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Axon</a:t>
            </a: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
</a:t>
            </a: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in DG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9"/>
          <p:cNvSpPr/>
          <p:nvPr/>
        </p:nvSpPr>
        <p:spPr>
          <a:xfrm>
            <a:off x="3922200" y="1703880"/>
            <a:ext cx="605880" cy="605880"/>
          </a:xfrm>
          <a:prstGeom prst="ellipse">
            <a:avLst/>
          </a:prstGeom>
          <a:solidFill>
            <a:srgbClr val="002060">
              <a:alpha val="31000"/>
            </a:srgbClr>
          </a:solidFill>
          <a:ln>
            <a:solidFill>
              <a:srgbClr val="ffffff"/>
            </a:solidFill>
          </a:ln>
        </p:spPr>
        <p:style>
          <a:lnRef idx="2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  </a:t>
            </a: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PV–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10"/>
          <p:cNvSpPr/>
          <p:nvPr/>
        </p:nvSpPr>
        <p:spPr>
          <a:xfrm>
            <a:off x="3484800" y="1703880"/>
            <a:ext cx="605880" cy="60588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solidFill>
              <a:srgbClr val="ffffff"/>
            </a:solidFill>
          </a:ln>
        </p:spPr>
        <p:style>
          <a:lnRef idx="2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V</a:t>
            </a:r>
            <a:r>
              <a:rPr b="0" lang="en-GB" sz="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thresh</a:t>
            </a: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&gt; 20mV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01" name="Table 11"/>
          <p:cNvGraphicFramePr/>
          <p:nvPr/>
        </p:nvGraphicFramePr>
        <p:xfrm>
          <a:off x="4176360" y="434520"/>
          <a:ext cx="1925640" cy="1245240"/>
        </p:xfrm>
        <a:graphic>
          <a:graphicData uri="http://schemas.openxmlformats.org/drawingml/2006/table">
            <a:tbl>
              <a:tblPr/>
              <a:tblGrid>
                <a:gridCol w="421200"/>
                <a:gridCol w="1504800"/>
              </a:tblGrid>
              <a:tr h="274320"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Neuron Types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228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DG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900" spc="-1" strike="noStrike" u="sng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Granule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28960"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900" spc="-1" strike="noStrike" u="sng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Mossy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28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CA3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900" spc="-1" strike="noStrike" u="sng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Spiny Lucidum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28960">
                <a:tc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900" spc="-1" strike="noStrike" u="sng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Mossy Fiber-Associated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28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CA1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900" spc="-1" strike="noStrike" u="sng">
                          <a:solidFill>
                            <a:srgbClr val="7030a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CA1 Neurogliaform Proj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02" name="Picture 132" descr=""/>
          <p:cNvPicPr/>
          <p:nvPr/>
        </p:nvPicPr>
        <p:blipFill>
          <a:blip r:embed="rId4"/>
          <a:srcRect l="4734" t="0" r="2626" b="5298"/>
          <a:stretch/>
        </p:blipFill>
        <p:spPr>
          <a:xfrm>
            <a:off x="4287960" y="4339080"/>
            <a:ext cx="1716480" cy="993960"/>
          </a:xfrm>
          <a:prstGeom prst="rect">
            <a:avLst/>
          </a:prstGeom>
          <a:ln w="9360">
            <a:solidFill>
              <a:srgbClr val="0070c0"/>
            </a:solidFill>
            <a:round/>
          </a:ln>
        </p:spPr>
      </p:pic>
      <p:sp>
        <p:nvSpPr>
          <p:cNvPr id="103" name="CustomShape 12"/>
          <p:cNvSpPr/>
          <p:nvPr/>
        </p:nvSpPr>
        <p:spPr>
          <a:xfrm>
            <a:off x="5910120" y="4520160"/>
            <a:ext cx="85320" cy="95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3"/>
          <p:cNvSpPr/>
          <p:nvPr/>
        </p:nvSpPr>
        <p:spPr>
          <a:xfrm>
            <a:off x="5906520" y="4691520"/>
            <a:ext cx="85320" cy="95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14"/>
          <p:cNvSpPr/>
          <p:nvPr/>
        </p:nvSpPr>
        <p:spPr>
          <a:xfrm>
            <a:off x="5650200" y="4453560"/>
            <a:ext cx="369720" cy="219240"/>
          </a:xfrm>
          <a:prstGeom prst="rect">
            <a:avLst/>
          </a:prstGeom>
          <a:noFill/>
          <a:ln w="648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p>
            <a:pPr algn="r">
              <a:lnSpc>
                <a:spcPct val="107000"/>
              </a:lnSpc>
            </a:pPr>
            <a:r>
              <a:rPr b="0" lang="en-GB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SMo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15"/>
          <p:cNvSpPr/>
          <p:nvPr/>
        </p:nvSpPr>
        <p:spPr>
          <a:xfrm>
            <a:off x="5623920" y="4710600"/>
            <a:ext cx="416880" cy="241200"/>
          </a:xfrm>
          <a:prstGeom prst="rect">
            <a:avLst/>
          </a:prstGeom>
          <a:noFill/>
          <a:ln w="648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p>
            <a:pPr algn="r">
              <a:lnSpc>
                <a:spcPct val="107000"/>
              </a:lnSpc>
            </a:pPr>
            <a:r>
              <a:rPr b="0" lang="en-GB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SLM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16"/>
          <p:cNvSpPr/>
          <p:nvPr/>
        </p:nvSpPr>
        <p:spPr>
          <a:xfrm>
            <a:off x="4221360" y="5024880"/>
            <a:ext cx="914040" cy="338760"/>
          </a:xfrm>
          <a:prstGeom prst="rect">
            <a:avLst/>
          </a:prstGeom>
          <a:noFill/>
          <a:ln w="648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p>
            <a:pPr>
              <a:lnSpc>
                <a:spcPct val="107000"/>
              </a:lnSpc>
            </a:pP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(Price et al.,</a:t>
            </a: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
</a:t>
            </a: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2005)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17"/>
          <p:cNvSpPr/>
          <p:nvPr/>
        </p:nvSpPr>
        <p:spPr>
          <a:xfrm>
            <a:off x="4331880" y="2419560"/>
            <a:ext cx="15206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Neuron type page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18"/>
          <p:cNvSpPr/>
          <p:nvPr/>
        </p:nvSpPr>
        <p:spPr>
          <a:xfrm flipH="1" flipV="1" rot="19476600">
            <a:off x="5578560" y="2059560"/>
            <a:ext cx="547560" cy="514800"/>
          </a:xfrm>
          <a:prstGeom prst="swooshArrow">
            <a:avLst>
              <a:gd name="adj1" fmla="val 20493"/>
              <a:gd name="adj2" fmla="val 25000"/>
            </a:avLst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9"/>
          <p:cNvSpPr/>
          <p:nvPr/>
        </p:nvSpPr>
        <p:spPr>
          <a:xfrm rot="2812200">
            <a:off x="5998320" y="2247480"/>
            <a:ext cx="226440" cy="6487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20"/>
          <p:cNvSpPr/>
          <p:nvPr/>
        </p:nvSpPr>
        <p:spPr>
          <a:xfrm>
            <a:off x="6535440" y="2701440"/>
            <a:ext cx="2142720" cy="301896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2600">
            <a:solidFill>
              <a:schemeClr val="tx1"/>
            </a:solidFill>
            <a:miter/>
          </a:ln>
          <a:scene3d>
            <a:camera prst="orthographicFront"/>
            <a:lightRig rig="threePt" dir="t"/>
          </a:scene3d>
          <a:sp3d extrusionH="254000" contourW="19050">
            <a:bevelT prst="angle" w="82550" h="44450"/>
            <a:bevelB prst="angle" w="82550" h="44450"/>
            <a:contourClr>
              <a:srgbClr val="ffffff"/>
            </a:contourClr>
          </a:sp3d>
        </p:spPr>
        <p:style>
          <a:lnRef idx="0"/>
          <a:fillRef idx="0"/>
          <a:effectRef idx="0"/>
          <a:fontRef idx="minor"/>
        </p:style>
        <p:txBody>
          <a:bodyPr lIns="58320" rIns="58320" tIns="29160" bIns="29160"/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 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1"/>
          <p:cNvSpPr/>
          <p:nvPr/>
        </p:nvSpPr>
        <p:spPr>
          <a:xfrm>
            <a:off x="6563880" y="2711160"/>
            <a:ext cx="2123640" cy="2990520"/>
          </a:xfrm>
          <a:prstGeom prst="rect">
            <a:avLst/>
          </a:prstGeom>
          <a:noFill/>
          <a:ln w="648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GB" sz="1000" spc="-1" strike="noStrike" u="sng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CA1 Neurogliaform Proj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V</a:t>
            </a:r>
            <a:r>
              <a:rPr b="1" lang="en-GB" sz="9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thresh</a:t>
            </a:r>
            <a:r>
              <a:rPr b="1" lang="en-GB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Evidence Page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Interpretation:</a:t>
            </a: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r>
              <a:rPr b="0" lang="en-GB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V</a:t>
            </a:r>
            <a:r>
              <a:rPr b="0" lang="en-GB" sz="9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thresh</a:t>
            </a:r>
            <a:r>
              <a:rPr b="0" lang="en-GB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= 32.0 mV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Protocol:</a:t>
            </a: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patch clamp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Source</a:t>
            </a: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: </a:t>
            </a:r>
            <a:r>
              <a:rPr b="0" lang="en-GB" sz="800" spc="-1" strike="noStrike" u="sng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Price CJ</a:t>
            </a: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</a:t>
            </a:r>
            <a:r>
              <a:rPr b="0" lang="en-GB" sz="800" spc="-1" strike="noStrike" u="sng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Cauli B</a:t>
            </a: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</a:t>
            </a:r>
            <a:r>
              <a:rPr b="0" lang="en-GB" sz="800" spc="-1" strike="noStrike" u="sng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Kovacs ER</a:t>
            </a: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</a:t>
            </a:r>
            <a:r>
              <a:rPr b="0" lang="en-GB" sz="800" spc="-1" strike="noStrike" u="sng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Kulik A</a:t>
            </a: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</a:t>
            </a:r>
            <a:r>
              <a:rPr b="0" lang="en-GB" sz="800" spc="-1" strike="noStrike" u="sng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Lambolez B</a:t>
            </a: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</a:t>
            </a:r>
            <a:r>
              <a:rPr b="0" lang="en-GB" sz="800" spc="-1" strike="noStrike" u="sng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Shigemoto R</a:t>
            </a: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</a:t>
            </a:r>
            <a:r>
              <a:rPr b="0" lang="en-GB" sz="800" spc="-1" strike="noStrike" u="sng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Capogna M</a:t>
            </a:r>
            <a:r>
              <a:rPr b="0" i="1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. </a:t>
            </a: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Neurogliaform neurons form a novel inhibitory network in the hippocampal CA1 area. </a:t>
            </a:r>
            <a:r>
              <a:rPr b="0" i="1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J Neurosci</a:t>
            </a: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2005, 25 (29), pages 6775-6786. PMID: </a:t>
            </a:r>
            <a:r>
              <a:rPr b="0" lang="en-GB" sz="800" spc="-1" strike="noStrike" u="sng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16033887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Page location: p6780, Figure 3A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r>
              <a:rPr b="1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Linking PMID:</a:t>
            </a: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r>
              <a:rPr b="0" lang="en-GB" sz="800" spc="-1" strike="noStrike" u="sng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16033887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r>
              <a:rPr b="1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Linking quote:</a:t>
            </a: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All necessary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Picture 160" descr=""/>
          <p:cNvPicPr/>
          <p:nvPr/>
        </p:nvPicPr>
        <p:blipFill>
          <a:blip r:embed="rId5"/>
          <a:stretch/>
        </p:blipFill>
        <p:spPr>
          <a:xfrm>
            <a:off x="6735600" y="4543200"/>
            <a:ext cx="1234800" cy="74844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14" name="CustomShape 22"/>
          <p:cNvSpPr/>
          <p:nvPr/>
        </p:nvSpPr>
        <p:spPr>
          <a:xfrm>
            <a:off x="9156600" y="2655720"/>
            <a:ext cx="91980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Evidence </a:t>
            </a:r>
            <a:r>
              <a:rPr b="1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
</a:t>
            </a:r>
            <a:r>
              <a:rPr b="1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pages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3"/>
          <p:cNvSpPr/>
          <p:nvPr/>
        </p:nvSpPr>
        <p:spPr>
          <a:xfrm>
            <a:off x="7236360" y="3054960"/>
            <a:ext cx="2142720" cy="299052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2600">
            <a:solidFill>
              <a:schemeClr val="tx1"/>
            </a:solidFill>
            <a:miter/>
          </a:ln>
          <a:scene3d>
            <a:camera prst="orthographicFront"/>
            <a:lightRig rig="threePt" dir="t"/>
          </a:scene3d>
          <a:sp3d extrusionH="254000" contourW="19050">
            <a:bevelT prst="angle" w="82550" h="44450"/>
            <a:bevelB prst="angle" w="82550" h="44450"/>
            <a:contourClr>
              <a:srgbClr val="ffffff"/>
            </a:contourClr>
          </a:sp3d>
        </p:spPr>
        <p:style>
          <a:lnRef idx="0"/>
          <a:fillRef idx="0"/>
          <a:effectRef idx="0"/>
          <a:fontRef idx="minor"/>
        </p:style>
        <p:txBody>
          <a:bodyPr lIns="58320" rIns="58320" tIns="29160" bIns="29160"/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 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4"/>
          <p:cNvSpPr/>
          <p:nvPr/>
        </p:nvSpPr>
        <p:spPr>
          <a:xfrm>
            <a:off x="7255440" y="3044520"/>
            <a:ext cx="2133360" cy="3000600"/>
          </a:xfrm>
          <a:prstGeom prst="rect">
            <a:avLst/>
          </a:prstGeom>
          <a:noFill/>
          <a:ln w="648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GB" sz="1000" spc="-1" strike="noStrike" u="sng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CA1 Neurogliaform Proj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PV Evidence Page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Interpretation: </a:t>
            </a: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PV negative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Protocol:</a:t>
            </a: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mRNA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Source</a:t>
            </a: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: </a:t>
            </a:r>
            <a:r>
              <a:rPr b="0" lang="en-GB" sz="800" spc="-1" strike="noStrike" u="sng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Price CJ</a:t>
            </a: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</a:t>
            </a:r>
            <a:r>
              <a:rPr b="0" lang="en-GB" sz="800" spc="-1" strike="noStrike" u="sng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Cauli B</a:t>
            </a: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</a:t>
            </a:r>
            <a:r>
              <a:rPr b="0" lang="en-GB" sz="800" spc="-1" strike="noStrike" u="sng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Kovacs ER</a:t>
            </a: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</a:t>
            </a:r>
            <a:r>
              <a:rPr b="0" lang="en-GB" sz="800" spc="-1" strike="noStrike" u="sng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Kulik A</a:t>
            </a: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</a:t>
            </a:r>
            <a:r>
              <a:rPr b="0" lang="en-GB" sz="800" spc="-1" strike="noStrike" u="sng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Lambolez B</a:t>
            </a: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</a:t>
            </a:r>
            <a:r>
              <a:rPr b="0" lang="en-GB" sz="800" spc="-1" strike="noStrike" u="sng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Shigemoto R</a:t>
            </a: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</a:t>
            </a:r>
            <a:r>
              <a:rPr b="0" lang="en-GB" sz="800" spc="-1" strike="noStrike" u="sng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Capogna M</a:t>
            </a:r>
            <a:r>
              <a:rPr b="0" i="1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. </a:t>
            </a: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Neurogliaform neurons form a novel inhibitory network in the hippocampal CA1 area. </a:t>
            </a:r>
            <a:r>
              <a:rPr b="0" i="1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J Neurosci</a:t>
            </a: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2005, 25 (29), pages: 6775-6786. PMID: </a:t>
            </a:r>
            <a:r>
              <a:rPr b="0" lang="en-GB" sz="800" spc="-1" strike="noStrike" u="sng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16033887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Page location: p6779, Table 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r>
              <a:rPr b="1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Linking PMID:</a:t>
            </a: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r>
              <a:rPr b="0" lang="en-GB" sz="800" spc="-1" strike="noStrike" u="sng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16033887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r>
              <a:rPr b="1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Linking quote:</a:t>
            </a: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All necessary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Picture 156" descr=""/>
          <p:cNvPicPr/>
          <p:nvPr/>
        </p:nvPicPr>
        <p:blipFill>
          <a:blip r:embed="rId6"/>
          <a:srcRect l="0" t="0" r="0" b="32654"/>
          <a:stretch/>
        </p:blipFill>
        <p:spPr>
          <a:xfrm>
            <a:off x="7464960" y="4860000"/>
            <a:ext cx="1402920" cy="770400"/>
          </a:xfrm>
          <a:prstGeom prst="rect">
            <a:avLst/>
          </a:prstGeom>
          <a:ln w="9360">
            <a:solidFill>
              <a:srgbClr val="0070c0"/>
            </a:solidFill>
            <a:round/>
          </a:ln>
          <a:scene3d>
            <a:camera prst="orthographicFront"/>
            <a:lightRig rig="threePt" dir="t"/>
          </a:scene3d>
          <a:sp3d>
            <a:extrusionClr>
              <a:srgbClr val="ffffff"/>
            </a:extrusionClr>
            <a:contourClr>
              <a:srgbClr val="ffffff"/>
            </a:contourClr>
          </a:sp3d>
        </p:spPr>
      </p:pic>
      <p:sp>
        <p:nvSpPr>
          <p:cNvPr id="118" name="CustomShape 25"/>
          <p:cNvSpPr/>
          <p:nvPr/>
        </p:nvSpPr>
        <p:spPr>
          <a:xfrm>
            <a:off x="6261120" y="6427800"/>
            <a:ext cx="3699000" cy="552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"Axodendritic distribution and molecular profile of neurogliaform cells recorded in vivo. ... B, Partial reconstruction of the neurogliaform cell (T126c). Top: soma and dendrites complete (orange), axonal arborization (yellow) only from 5 coronal sections (60 μm). Note the dendrites biased to [SLM]."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6"/>
          <p:cNvSpPr/>
          <p:nvPr/>
        </p:nvSpPr>
        <p:spPr>
          <a:xfrm>
            <a:off x="7937640" y="3390480"/>
            <a:ext cx="2142720" cy="295128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2600">
            <a:solidFill>
              <a:schemeClr val="tx1"/>
            </a:solidFill>
            <a:miter/>
          </a:ln>
          <a:scene3d>
            <a:camera prst="orthographicFront"/>
            <a:lightRig rig="threePt" dir="t"/>
          </a:scene3d>
          <a:sp3d extrusionH="254000" contourW="19050">
            <a:bevelT prst="angle" w="82550" h="44450"/>
            <a:bevelB prst="angle" w="82550" h="44450"/>
            <a:contourClr>
              <a:srgbClr val="ffffff"/>
            </a:contourClr>
          </a:sp3d>
        </p:spPr>
        <p:style>
          <a:lnRef idx="0"/>
          <a:fillRef idx="0"/>
          <a:effectRef idx="0"/>
          <a:fontRef idx="minor"/>
        </p:style>
        <p:txBody>
          <a:bodyPr lIns="58320" rIns="58320" tIns="29160" bIns="29160"/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 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7"/>
          <p:cNvSpPr/>
          <p:nvPr/>
        </p:nvSpPr>
        <p:spPr>
          <a:xfrm>
            <a:off x="7956720" y="3379680"/>
            <a:ext cx="2123640" cy="2616840"/>
          </a:xfrm>
          <a:prstGeom prst="rect">
            <a:avLst/>
          </a:prstGeom>
          <a:noFill/>
          <a:ln w="648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GB" sz="1000" spc="-1" strike="noStrike" u="sng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CA1 Neurogliaform Proj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Axon Evidence Page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Interpretation: </a:t>
            </a: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Axons in DG SMo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Source</a:t>
            </a: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: </a:t>
            </a:r>
            <a:r>
              <a:rPr b="0" lang="en-GB" sz="800" spc="-1" strike="noStrike" u="sng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Fuentealba P</a:t>
            </a: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</a:t>
            </a:r>
            <a:r>
              <a:rPr b="0" lang="en-GB" sz="800" spc="-1" strike="noStrike" u="sng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Klausberger T</a:t>
            </a: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</a:t>
            </a:r>
            <a:r>
              <a:rPr b="0" lang="en-GB" sz="800" spc="-1" strike="noStrike" u="sng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Karayannis T</a:t>
            </a: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</a:t>
            </a:r>
            <a:r>
              <a:rPr b="0" lang="en-GB" sz="800" spc="-1" strike="noStrike" u="sng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Suen WY</a:t>
            </a: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</a:t>
            </a:r>
            <a:r>
              <a:rPr b="0" lang="en-GB" sz="800" spc="-1" strike="noStrike" u="sng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Huck J</a:t>
            </a: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</a:t>
            </a:r>
            <a:r>
              <a:rPr b="0" lang="en-GB" sz="800" spc="-1" strike="noStrike" u="sng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Tomioka R</a:t>
            </a: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</a:t>
            </a:r>
            <a:r>
              <a:rPr b="0" lang="en-GB" sz="800" spc="-1" strike="noStrike" u="sng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Rockland K</a:t>
            </a: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</a:t>
            </a:r>
            <a:r>
              <a:rPr b="0" lang="en-GB" sz="800" spc="-1" strike="noStrike" u="sng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Capogna M</a:t>
            </a: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</a:t>
            </a:r>
            <a:r>
              <a:rPr b="0" lang="en-GB" sz="800" spc="-1" strike="noStrike" u="sng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Studer M</a:t>
            </a: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</a:t>
            </a:r>
            <a:r>
              <a:rPr b="0" lang="en-GB" sz="800" spc="-1" strike="noStrike" u="sng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Morales M</a:t>
            </a: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</a:t>
            </a:r>
            <a:r>
              <a:rPr b="0" lang="en-GB" sz="800" spc="-1" strike="noStrike" u="sng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Somogyi P</a:t>
            </a: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. Expression of COUP-TFII nuclear receptor in restricted GABAergic neuronal populations in the adult rat hippocampus. </a:t>
            </a:r>
            <a:r>
              <a:rPr b="0" i="1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J Neurosci</a:t>
            </a: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2010, 30 (5), pages: 1595-1609. PMID: </a:t>
            </a:r>
            <a:r>
              <a:rPr b="0" lang="en-GB" sz="800" spc="-1" strike="noStrike" u="sng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20130170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 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Page location: p1602, Figure 6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
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Picture 148" descr=""/>
          <p:cNvPicPr/>
          <p:nvPr/>
        </p:nvPicPr>
        <p:blipFill>
          <a:blip r:embed="rId7"/>
          <a:srcRect l="2207" t="0" r="0" b="0"/>
          <a:stretch/>
        </p:blipFill>
        <p:spPr>
          <a:xfrm>
            <a:off x="8175600" y="5276160"/>
            <a:ext cx="1694880" cy="951120"/>
          </a:xfrm>
          <a:prstGeom prst="rect">
            <a:avLst/>
          </a:prstGeom>
          <a:ln>
            <a:noFill/>
          </a:ln>
        </p:spPr>
      </p:pic>
      <p:sp>
        <p:nvSpPr>
          <p:cNvPr id="122" name="CustomShape 28"/>
          <p:cNvSpPr/>
          <p:nvPr/>
        </p:nvSpPr>
        <p:spPr>
          <a:xfrm>
            <a:off x="9051840" y="5714640"/>
            <a:ext cx="716760" cy="315000"/>
          </a:xfrm>
          <a:prstGeom prst="rect">
            <a:avLst/>
          </a:prstGeom>
          <a:noFill/>
          <a:ln w="648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p>
            <a:pPr algn="r">
              <a:lnSpc>
                <a:spcPct val="107000"/>
              </a:lnSpc>
            </a:pPr>
            <a:r>
              <a:rPr b="0" lang="en-GB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CA1 SLM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9"/>
          <p:cNvSpPr/>
          <p:nvPr/>
        </p:nvSpPr>
        <p:spPr>
          <a:xfrm>
            <a:off x="8099280" y="6058080"/>
            <a:ext cx="752040" cy="313920"/>
          </a:xfrm>
          <a:prstGeom prst="rect">
            <a:avLst/>
          </a:prstGeom>
          <a:noFill/>
          <a:ln w="648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p>
            <a:pPr>
              <a:lnSpc>
                <a:spcPct val="107000"/>
              </a:lnSpc>
            </a:pPr>
            <a:r>
              <a:rPr b="0" lang="en-GB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CA1 SR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0"/>
          <p:cNvSpPr/>
          <p:nvPr/>
        </p:nvSpPr>
        <p:spPr>
          <a:xfrm>
            <a:off x="9337680" y="5256360"/>
            <a:ext cx="571320" cy="300240"/>
          </a:xfrm>
          <a:prstGeom prst="rect">
            <a:avLst/>
          </a:prstGeom>
          <a:noFill/>
          <a:ln w="648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p>
            <a:pPr>
              <a:lnSpc>
                <a:spcPct val="107000"/>
              </a:lnSpc>
            </a:pPr>
            <a:r>
              <a:rPr b="0" lang="en-GB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DG SMo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1"/>
          <p:cNvSpPr/>
          <p:nvPr/>
        </p:nvSpPr>
        <p:spPr>
          <a:xfrm>
            <a:off x="9443160" y="5882400"/>
            <a:ext cx="256320" cy="179640"/>
          </a:xfrm>
          <a:prstGeom prst="rect">
            <a:avLst/>
          </a:prstGeom>
          <a:solidFill>
            <a:srgbClr val="130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32"/>
          <p:cNvSpPr/>
          <p:nvPr/>
        </p:nvSpPr>
        <p:spPr>
          <a:xfrm flipV="1" rot="5400000">
            <a:off x="7718760" y="5980680"/>
            <a:ext cx="475920" cy="450000"/>
          </a:xfrm>
          <a:prstGeom prst="swooshArrow">
            <a:avLst>
              <a:gd name="adj1" fmla="val 26447"/>
              <a:gd name="adj2" fmla="val 25000"/>
            </a:avLst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3"/>
          <p:cNvSpPr/>
          <p:nvPr/>
        </p:nvSpPr>
        <p:spPr>
          <a:xfrm>
            <a:off x="6081840" y="3834720"/>
            <a:ext cx="481680" cy="2282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34"/>
          <p:cNvSpPr/>
          <p:nvPr/>
        </p:nvSpPr>
        <p:spPr>
          <a:xfrm>
            <a:off x="0" y="16200"/>
            <a:ext cx="2222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Browse by morphology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5"/>
          <p:cNvSpPr/>
          <p:nvPr/>
        </p:nvSpPr>
        <p:spPr>
          <a:xfrm>
            <a:off x="1944000" y="1619640"/>
            <a:ext cx="278640" cy="260280"/>
          </a:xfrm>
          <a:prstGeom prst="ellipse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0" name="Picture 160" descr=""/>
          <p:cNvPicPr/>
          <p:nvPr/>
        </p:nvPicPr>
        <p:blipFill>
          <a:blip r:embed="rId8"/>
          <a:stretch/>
        </p:blipFill>
        <p:spPr>
          <a:xfrm>
            <a:off x="-360" y="3057840"/>
            <a:ext cx="2779920" cy="1792440"/>
          </a:xfrm>
          <a:prstGeom prst="rect">
            <a:avLst/>
          </a:prstGeom>
          <a:ln>
            <a:noFill/>
          </a:ln>
        </p:spPr>
      </p:pic>
      <p:pic>
        <p:nvPicPr>
          <p:cNvPr id="131" name="Picture 161" descr=""/>
          <p:cNvPicPr/>
          <p:nvPr/>
        </p:nvPicPr>
        <p:blipFill>
          <a:blip r:embed="rId9"/>
          <a:stretch/>
        </p:blipFill>
        <p:spPr>
          <a:xfrm>
            <a:off x="2760480" y="3059280"/>
            <a:ext cx="246240" cy="1800360"/>
          </a:xfrm>
          <a:prstGeom prst="rect">
            <a:avLst/>
          </a:prstGeom>
          <a:ln>
            <a:noFill/>
          </a:ln>
        </p:spPr>
      </p:pic>
      <p:pic>
        <p:nvPicPr>
          <p:cNvPr id="132" name="Picture 162" descr=""/>
          <p:cNvPicPr/>
          <p:nvPr/>
        </p:nvPicPr>
        <p:blipFill>
          <a:blip r:embed="rId10"/>
          <a:stretch/>
        </p:blipFill>
        <p:spPr>
          <a:xfrm>
            <a:off x="3007080" y="3059280"/>
            <a:ext cx="254520" cy="1800360"/>
          </a:xfrm>
          <a:prstGeom prst="rect">
            <a:avLst/>
          </a:prstGeom>
          <a:ln>
            <a:noFill/>
          </a:ln>
        </p:spPr>
      </p:pic>
      <p:pic>
        <p:nvPicPr>
          <p:cNvPr id="133" name="Picture 163" descr=""/>
          <p:cNvPicPr/>
          <p:nvPr/>
        </p:nvPicPr>
        <p:blipFill>
          <a:blip r:embed="rId11"/>
          <a:stretch/>
        </p:blipFill>
        <p:spPr>
          <a:xfrm>
            <a:off x="3244320" y="3049920"/>
            <a:ext cx="230040" cy="1808640"/>
          </a:xfrm>
          <a:prstGeom prst="rect">
            <a:avLst/>
          </a:prstGeom>
          <a:ln>
            <a:noFill/>
          </a:ln>
        </p:spPr>
      </p:pic>
      <p:pic>
        <p:nvPicPr>
          <p:cNvPr id="134" name="Picture 164" descr=""/>
          <p:cNvPicPr/>
          <p:nvPr/>
        </p:nvPicPr>
        <p:blipFill>
          <a:blip r:embed="rId12"/>
          <a:stretch/>
        </p:blipFill>
        <p:spPr>
          <a:xfrm>
            <a:off x="3474720" y="3053880"/>
            <a:ext cx="205200" cy="1800360"/>
          </a:xfrm>
          <a:prstGeom prst="rect">
            <a:avLst/>
          </a:prstGeom>
          <a:ln>
            <a:noFill/>
          </a:ln>
        </p:spPr>
      </p:pic>
      <p:pic>
        <p:nvPicPr>
          <p:cNvPr id="135" name="Picture 166" descr=""/>
          <p:cNvPicPr/>
          <p:nvPr/>
        </p:nvPicPr>
        <p:blipFill>
          <a:blip r:embed="rId13"/>
          <a:stretch/>
        </p:blipFill>
        <p:spPr>
          <a:xfrm>
            <a:off x="3680280" y="3074040"/>
            <a:ext cx="221760" cy="1784160"/>
          </a:xfrm>
          <a:prstGeom prst="rect">
            <a:avLst/>
          </a:prstGeom>
          <a:ln>
            <a:noFill/>
          </a:ln>
        </p:spPr>
      </p:pic>
      <p:sp>
        <p:nvSpPr>
          <p:cNvPr id="136" name="CustomShape 36"/>
          <p:cNvSpPr/>
          <p:nvPr/>
        </p:nvSpPr>
        <p:spPr>
          <a:xfrm flipV="1">
            <a:off x="1974240" y="1908000"/>
            <a:ext cx="1985760" cy="1136160"/>
          </a:xfrm>
          <a:prstGeom prst="bentArrow">
            <a:avLst>
              <a:gd name="adj1" fmla="val 25000"/>
              <a:gd name="adj2" fmla="val 21309"/>
              <a:gd name="adj3" fmla="val 25000"/>
              <a:gd name="adj4" fmla="val 43750"/>
            </a:avLst>
          </a:prstGeom>
          <a:solidFill>
            <a:srgbClr val="5b9bd5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37"/>
          <p:cNvSpPr/>
          <p:nvPr/>
        </p:nvSpPr>
        <p:spPr>
          <a:xfrm>
            <a:off x="2529000" y="4599360"/>
            <a:ext cx="278640" cy="260280"/>
          </a:xfrm>
          <a:prstGeom prst="ellipse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38"/>
          <p:cNvSpPr/>
          <p:nvPr/>
        </p:nvSpPr>
        <p:spPr>
          <a:xfrm flipV="1">
            <a:off x="2592000" y="4933080"/>
            <a:ext cx="1315080" cy="574560"/>
          </a:xfrm>
          <a:prstGeom prst="bentArrow">
            <a:avLst>
              <a:gd name="adj1" fmla="val 25000"/>
              <a:gd name="adj2" fmla="val 21309"/>
              <a:gd name="adj3" fmla="val 25000"/>
              <a:gd name="adj4" fmla="val 43750"/>
            </a:avLst>
          </a:prstGeom>
          <a:solidFill>
            <a:srgbClr val="5b9bd5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39"/>
          <p:cNvSpPr/>
          <p:nvPr/>
        </p:nvSpPr>
        <p:spPr>
          <a:xfrm>
            <a:off x="0" y="2768040"/>
            <a:ext cx="2222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Browse by biomarker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Picture 167" descr=""/>
          <p:cNvPicPr/>
          <p:nvPr/>
        </p:nvPicPr>
        <p:blipFill>
          <a:blip r:embed="rId14"/>
          <a:stretch/>
        </p:blipFill>
        <p:spPr>
          <a:xfrm>
            <a:off x="-360" y="5983560"/>
            <a:ext cx="3947040" cy="1034280"/>
          </a:xfrm>
          <a:prstGeom prst="rect">
            <a:avLst/>
          </a:prstGeom>
          <a:ln>
            <a:noFill/>
          </a:ln>
        </p:spPr>
      </p:pic>
      <p:sp>
        <p:nvSpPr>
          <p:cNvPr id="141" name="CustomShape 40"/>
          <p:cNvSpPr/>
          <p:nvPr/>
        </p:nvSpPr>
        <p:spPr>
          <a:xfrm>
            <a:off x="3484440" y="6816600"/>
            <a:ext cx="278640" cy="260280"/>
          </a:xfrm>
          <a:prstGeom prst="ellipse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41"/>
          <p:cNvSpPr/>
          <p:nvPr/>
        </p:nvSpPr>
        <p:spPr>
          <a:xfrm>
            <a:off x="0" y="5724000"/>
            <a:ext cx="24742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Browse by electrophysiology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42"/>
          <p:cNvSpPr/>
          <p:nvPr/>
        </p:nvSpPr>
        <p:spPr>
          <a:xfrm>
            <a:off x="72000" y="1908000"/>
            <a:ext cx="143280" cy="143280"/>
          </a:xfrm>
          <a:prstGeom prst="rect">
            <a:avLst/>
          </a:prstGeom>
          <a:solidFill>
            <a:srgbClr val="ff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43"/>
          <p:cNvSpPr/>
          <p:nvPr/>
        </p:nvSpPr>
        <p:spPr>
          <a:xfrm>
            <a:off x="72000" y="1979640"/>
            <a:ext cx="143640" cy="360"/>
          </a:xfrm>
          <a:prstGeom prst="line">
            <a:avLst/>
          </a:prstGeom>
          <a:ln w="2556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44"/>
          <p:cNvSpPr/>
          <p:nvPr/>
        </p:nvSpPr>
        <p:spPr>
          <a:xfrm>
            <a:off x="72000" y="2132280"/>
            <a:ext cx="143280" cy="143280"/>
          </a:xfrm>
          <a:prstGeom prst="rect">
            <a:avLst/>
          </a:prstGeom>
          <a:solidFill>
            <a:srgbClr val="80008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45"/>
          <p:cNvSpPr/>
          <p:nvPr/>
        </p:nvSpPr>
        <p:spPr>
          <a:xfrm>
            <a:off x="72000" y="2203920"/>
            <a:ext cx="143640" cy="360"/>
          </a:xfrm>
          <a:prstGeom prst="line">
            <a:avLst/>
          </a:prstGeom>
          <a:ln w="2556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46"/>
          <p:cNvSpPr/>
          <p:nvPr/>
        </p:nvSpPr>
        <p:spPr>
          <a:xfrm>
            <a:off x="144000" y="2131920"/>
            <a:ext cx="360" cy="144000"/>
          </a:xfrm>
          <a:prstGeom prst="line">
            <a:avLst/>
          </a:prstGeom>
          <a:ln w="2556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47"/>
          <p:cNvSpPr/>
          <p:nvPr/>
        </p:nvSpPr>
        <p:spPr>
          <a:xfrm>
            <a:off x="108000" y="2352960"/>
            <a:ext cx="71640" cy="716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48"/>
          <p:cNvSpPr/>
          <p:nvPr/>
        </p:nvSpPr>
        <p:spPr>
          <a:xfrm>
            <a:off x="196560" y="1866960"/>
            <a:ext cx="78300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Axon present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49"/>
          <p:cNvSpPr/>
          <p:nvPr/>
        </p:nvSpPr>
        <p:spPr>
          <a:xfrm>
            <a:off x="199440" y="2096280"/>
            <a:ext cx="12934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Axon &amp; Dendrite present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50"/>
          <p:cNvSpPr/>
          <p:nvPr/>
        </p:nvSpPr>
        <p:spPr>
          <a:xfrm>
            <a:off x="197280" y="2268360"/>
            <a:ext cx="136512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Possible somata locations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51"/>
          <p:cNvSpPr/>
          <p:nvPr/>
        </p:nvSpPr>
        <p:spPr>
          <a:xfrm rot="5400000">
            <a:off x="-3960" y="4914000"/>
            <a:ext cx="145800" cy="75600"/>
          </a:xfrm>
          <a:prstGeom prst="triangle">
            <a:avLst>
              <a:gd name="adj" fmla="val 50000"/>
            </a:avLst>
          </a:prstGeom>
          <a:solidFill>
            <a:srgbClr val="00ff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52"/>
          <p:cNvSpPr/>
          <p:nvPr/>
        </p:nvSpPr>
        <p:spPr>
          <a:xfrm rot="16200000">
            <a:off x="68760" y="5093640"/>
            <a:ext cx="145800" cy="75600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53"/>
          <p:cNvSpPr/>
          <p:nvPr/>
        </p:nvSpPr>
        <p:spPr>
          <a:xfrm rot="5400000">
            <a:off x="3960" y="5280480"/>
            <a:ext cx="145800" cy="75600"/>
          </a:xfrm>
          <a:prstGeom prst="triangle">
            <a:avLst>
              <a:gd name="adj" fmla="val 50000"/>
            </a:avLst>
          </a:prstGeom>
          <a:solidFill>
            <a:srgbClr val="00ff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54"/>
          <p:cNvSpPr/>
          <p:nvPr/>
        </p:nvSpPr>
        <p:spPr>
          <a:xfrm rot="16200000">
            <a:off x="68760" y="5280840"/>
            <a:ext cx="145800" cy="75600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55"/>
          <p:cNvSpPr/>
          <p:nvPr/>
        </p:nvSpPr>
        <p:spPr>
          <a:xfrm>
            <a:off x="193680" y="4850640"/>
            <a:ext cx="54072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Positive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56"/>
          <p:cNvSpPr/>
          <p:nvPr/>
        </p:nvSpPr>
        <p:spPr>
          <a:xfrm>
            <a:off x="195480" y="5026320"/>
            <a:ext cx="58356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Negative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57"/>
          <p:cNvSpPr/>
          <p:nvPr/>
        </p:nvSpPr>
        <p:spPr>
          <a:xfrm>
            <a:off x="198000" y="5204520"/>
            <a:ext cx="14824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Positive-Negative (subtypes)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58"/>
          <p:cNvSpPr/>
          <p:nvPr/>
        </p:nvSpPr>
        <p:spPr>
          <a:xfrm>
            <a:off x="985320" y="4886640"/>
            <a:ext cx="143280" cy="14328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59"/>
          <p:cNvSpPr/>
          <p:nvPr/>
        </p:nvSpPr>
        <p:spPr>
          <a:xfrm>
            <a:off x="985320" y="5072400"/>
            <a:ext cx="143280" cy="143280"/>
          </a:xfrm>
          <a:prstGeom prst="rect">
            <a:avLst/>
          </a:prstGeom>
          <a:noFill/>
          <a:ln w="64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60"/>
          <p:cNvSpPr/>
          <p:nvPr/>
        </p:nvSpPr>
        <p:spPr>
          <a:xfrm>
            <a:off x="1135800" y="4858200"/>
            <a:ext cx="82116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No data found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61"/>
          <p:cNvSpPr/>
          <p:nvPr/>
        </p:nvSpPr>
        <p:spPr>
          <a:xfrm>
            <a:off x="1131480" y="5036400"/>
            <a:ext cx="102708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Search incomplete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62"/>
          <p:cNvSpPr/>
          <p:nvPr/>
        </p:nvSpPr>
        <p:spPr>
          <a:xfrm rot="16200000">
            <a:off x="3875040" y="6736320"/>
            <a:ext cx="197280" cy="3704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11160"/>
            <a:ext cx="5725800" cy="3540240"/>
          </a:xfrm>
          <a:prstGeom prst="roundRect">
            <a:avLst>
              <a:gd name="adj" fmla="val 16667"/>
            </a:avLst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"/>
          <p:cNvSpPr/>
          <p:nvPr/>
        </p:nvSpPr>
        <p:spPr>
          <a:xfrm>
            <a:off x="1714680" y="22680"/>
            <a:ext cx="2296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519162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Neuron Term Portal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109800" y="392040"/>
            <a:ext cx="650880" cy="3034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Initial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829800" y="392040"/>
            <a:ext cx="4752000" cy="3034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Neuron Term - Selector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5"/>
          <p:cNvSpPr/>
          <p:nvPr/>
        </p:nvSpPr>
        <p:spPr>
          <a:xfrm>
            <a:off x="109800" y="743400"/>
            <a:ext cx="650880" cy="303480"/>
          </a:xfrm>
          <a:prstGeom prst="rect">
            <a:avLst/>
          </a:prstGeom>
          <a:solidFill>
            <a:srgbClr val="ffcccc"/>
          </a:solidFill>
          <a:ln w="38160">
            <a:solidFill>
              <a:schemeClr val="bg1">
                <a:lumMod val="6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6"/>
          <p:cNvSpPr/>
          <p:nvPr/>
        </p:nvSpPr>
        <p:spPr>
          <a:xfrm>
            <a:off x="829800" y="743400"/>
            <a:ext cx="4752000" cy="303480"/>
          </a:xfrm>
          <a:prstGeom prst="rect">
            <a:avLst/>
          </a:prstGeom>
          <a:solidFill>
            <a:srgbClr val="ffcccc"/>
          </a:solidFill>
          <a:ln w="38160">
            <a:solidFill>
              <a:schemeClr val="bg1">
                <a:lumMod val="6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soma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7"/>
          <p:cNvSpPr/>
          <p:nvPr/>
        </p:nvSpPr>
        <p:spPr>
          <a:xfrm>
            <a:off x="475560" y="785880"/>
            <a:ext cx="209880" cy="20988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Line 8"/>
          <p:cNvSpPr/>
          <p:nvPr/>
        </p:nvSpPr>
        <p:spPr>
          <a:xfrm flipH="1" flipV="1">
            <a:off x="489240" y="855720"/>
            <a:ext cx="93960" cy="9432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Line 9"/>
          <p:cNvSpPr/>
          <p:nvPr/>
        </p:nvSpPr>
        <p:spPr>
          <a:xfrm flipH="1">
            <a:off x="577440" y="855720"/>
            <a:ext cx="94320" cy="9432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0"/>
          <p:cNvSpPr/>
          <p:nvPr/>
        </p:nvSpPr>
        <p:spPr>
          <a:xfrm>
            <a:off x="5294160" y="785880"/>
            <a:ext cx="209880" cy="20988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Line 11"/>
          <p:cNvSpPr/>
          <p:nvPr/>
        </p:nvSpPr>
        <p:spPr>
          <a:xfrm flipH="1" flipV="1">
            <a:off x="5307840" y="855720"/>
            <a:ext cx="94320" cy="9432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Line 12"/>
          <p:cNvSpPr/>
          <p:nvPr/>
        </p:nvSpPr>
        <p:spPr>
          <a:xfrm flipH="1">
            <a:off x="5396400" y="855720"/>
            <a:ext cx="93960" cy="9432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3"/>
          <p:cNvSpPr/>
          <p:nvPr/>
        </p:nvSpPr>
        <p:spPr>
          <a:xfrm>
            <a:off x="109800" y="1155600"/>
            <a:ext cx="1007640" cy="30348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Resource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14"/>
          <p:cNvSpPr/>
          <p:nvPr/>
        </p:nvSpPr>
        <p:spPr>
          <a:xfrm>
            <a:off x="1167840" y="1155600"/>
            <a:ext cx="4413960" cy="30348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Definition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15"/>
          <p:cNvSpPr/>
          <p:nvPr/>
        </p:nvSpPr>
        <p:spPr>
          <a:xfrm>
            <a:off x="1167840" y="1512000"/>
            <a:ext cx="4413960" cy="516600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The portion of a neuron that includes the nucleus, but excludes cell projections such as axons &amp; dendrites.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6"/>
          <p:cNvSpPr/>
          <p:nvPr/>
        </p:nvSpPr>
        <p:spPr>
          <a:xfrm>
            <a:off x="109800" y="1512000"/>
            <a:ext cx="1007640" cy="50472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7"/>
          <p:cNvSpPr/>
          <p:nvPr/>
        </p:nvSpPr>
        <p:spPr>
          <a:xfrm>
            <a:off x="109800" y="1600560"/>
            <a:ext cx="1007640" cy="303840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Neurolex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18"/>
          <p:cNvSpPr/>
          <p:nvPr/>
        </p:nvSpPr>
        <p:spPr>
          <a:xfrm>
            <a:off x="109800" y="2088360"/>
            <a:ext cx="1007640" cy="303840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CRISP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19"/>
          <p:cNvSpPr/>
          <p:nvPr/>
        </p:nvSpPr>
        <p:spPr>
          <a:xfrm>
            <a:off x="1167840" y="2088360"/>
            <a:ext cx="4413960" cy="303840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The cell body of a neuron.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0"/>
          <p:cNvSpPr/>
          <p:nvPr/>
        </p:nvSpPr>
        <p:spPr>
          <a:xfrm>
            <a:off x="1167840" y="2452320"/>
            <a:ext cx="4413960" cy="729720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The portion of a cell bearing surface projections such as axons, dendrites, cilia, or flagella that includes the nucleus, but excludes all cell projections.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1"/>
          <p:cNvSpPr/>
          <p:nvPr/>
        </p:nvSpPr>
        <p:spPr>
          <a:xfrm>
            <a:off x="104040" y="2452320"/>
            <a:ext cx="1007640" cy="73836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22"/>
          <p:cNvSpPr/>
          <p:nvPr/>
        </p:nvSpPr>
        <p:spPr>
          <a:xfrm>
            <a:off x="104040" y="2546280"/>
            <a:ext cx="1007640" cy="516960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Gene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Ontology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6" name="Picture 87" descr=""/>
          <p:cNvPicPr/>
          <p:nvPr/>
        </p:nvPicPr>
        <p:blipFill>
          <a:blip r:embed="rId1"/>
          <a:stretch/>
        </p:blipFill>
        <p:spPr>
          <a:xfrm>
            <a:off x="685800" y="3965040"/>
            <a:ext cx="4328280" cy="3582000"/>
          </a:xfrm>
          <a:prstGeom prst="rect">
            <a:avLst/>
          </a:prstGeom>
          <a:ln>
            <a:noFill/>
          </a:ln>
        </p:spPr>
      </p:pic>
      <p:sp>
        <p:nvSpPr>
          <p:cNvPr id="187" name="CustomShape 23"/>
          <p:cNvSpPr/>
          <p:nvPr/>
        </p:nvSpPr>
        <p:spPr>
          <a:xfrm>
            <a:off x="956160" y="3539520"/>
            <a:ext cx="3812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519162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Interactive connectivity navigator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4"/>
          <p:cNvSpPr/>
          <p:nvPr/>
        </p:nvSpPr>
        <p:spPr>
          <a:xfrm>
            <a:off x="749160" y="7360560"/>
            <a:ext cx="2160000" cy="143640"/>
          </a:xfrm>
          <a:prstGeom prst="rect">
            <a:avLst/>
          </a:prstGeom>
          <a:solidFill>
            <a:srgbClr val="eeeee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25"/>
          <p:cNvSpPr/>
          <p:nvPr/>
        </p:nvSpPr>
        <p:spPr>
          <a:xfrm>
            <a:off x="0" y="3551760"/>
            <a:ext cx="5725800" cy="3960000"/>
          </a:xfrm>
          <a:prstGeom prst="roundRect">
            <a:avLst>
              <a:gd name="adj" fmla="val 16667"/>
            </a:avLst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26"/>
          <p:cNvSpPr/>
          <p:nvPr/>
        </p:nvSpPr>
        <p:spPr>
          <a:xfrm>
            <a:off x="704880" y="3984480"/>
            <a:ext cx="1077120" cy="791280"/>
          </a:xfrm>
          <a:prstGeom prst="rect">
            <a:avLst/>
          </a:prstGeom>
          <a:solidFill>
            <a:srgbClr val="eeeee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27"/>
          <p:cNvSpPr/>
          <p:nvPr/>
        </p:nvSpPr>
        <p:spPr>
          <a:xfrm>
            <a:off x="704880" y="3983760"/>
            <a:ext cx="229572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DG MOLAX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32 In-degree connections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17 Out-degree connections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8"/>
          <p:cNvSpPr/>
          <p:nvPr/>
        </p:nvSpPr>
        <p:spPr>
          <a:xfrm>
            <a:off x="936720" y="4487760"/>
            <a:ext cx="91080" cy="91080"/>
          </a:xfrm>
          <a:prstGeom prst="ellipse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29"/>
          <p:cNvSpPr/>
          <p:nvPr/>
        </p:nvSpPr>
        <p:spPr>
          <a:xfrm>
            <a:off x="936720" y="4640040"/>
            <a:ext cx="91080" cy="91080"/>
          </a:xfrm>
          <a:prstGeom prst="ellipse">
            <a:avLst/>
          </a:prstGeom>
          <a:noFill/>
          <a:ln w="38160">
            <a:solidFill>
              <a:schemeClr val="bg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30"/>
          <p:cNvSpPr/>
          <p:nvPr/>
        </p:nvSpPr>
        <p:spPr>
          <a:xfrm>
            <a:off x="936720" y="4792680"/>
            <a:ext cx="91080" cy="91080"/>
          </a:xfrm>
          <a:prstGeom prst="ellipse">
            <a:avLst/>
          </a:prstGeom>
          <a:noFill/>
          <a:ln w="38160">
            <a:solidFill>
              <a:schemeClr val="bg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31"/>
          <p:cNvSpPr/>
          <p:nvPr/>
        </p:nvSpPr>
        <p:spPr>
          <a:xfrm>
            <a:off x="900360" y="4745880"/>
            <a:ext cx="164160" cy="164160"/>
          </a:xfrm>
          <a:prstGeom prst="ellipse">
            <a:avLst/>
          </a:prstGeom>
          <a:noFill/>
          <a:ln w="9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32"/>
          <p:cNvSpPr/>
          <p:nvPr/>
        </p:nvSpPr>
        <p:spPr>
          <a:xfrm>
            <a:off x="757800" y="4431960"/>
            <a:ext cx="150300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Glutamatergic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GABAergic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Self-connection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Line 33"/>
          <p:cNvSpPr/>
          <p:nvPr/>
        </p:nvSpPr>
        <p:spPr>
          <a:xfrm>
            <a:off x="1909800" y="4559760"/>
            <a:ext cx="2880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Line 34"/>
          <p:cNvSpPr/>
          <p:nvPr/>
        </p:nvSpPr>
        <p:spPr>
          <a:xfrm>
            <a:off x="1909800" y="4685760"/>
            <a:ext cx="288000" cy="360"/>
          </a:xfrm>
          <a:prstGeom prst="line">
            <a:avLst/>
          </a:prstGeom>
          <a:ln w="9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99" name="Picture 7" descr=""/>
          <p:cNvPicPr/>
          <p:nvPr/>
        </p:nvPicPr>
        <p:blipFill>
          <a:blip r:embed="rId2"/>
          <a:stretch/>
        </p:blipFill>
        <p:spPr>
          <a:xfrm>
            <a:off x="5856840" y="1535400"/>
            <a:ext cx="1728000" cy="1721160"/>
          </a:xfrm>
          <a:prstGeom prst="rect">
            <a:avLst/>
          </a:prstGeom>
          <a:ln>
            <a:noFill/>
          </a:ln>
        </p:spPr>
      </p:pic>
      <p:pic>
        <p:nvPicPr>
          <p:cNvPr id="200" name="Picture 8" descr=""/>
          <p:cNvPicPr/>
          <p:nvPr/>
        </p:nvPicPr>
        <p:blipFill>
          <a:blip r:embed="rId3"/>
          <a:stretch/>
        </p:blipFill>
        <p:spPr>
          <a:xfrm>
            <a:off x="7713360" y="1535400"/>
            <a:ext cx="1938600" cy="1136160"/>
          </a:xfrm>
          <a:prstGeom prst="rect">
            <a:avLst/>
          </a:prstGeom>
          <a:ln>
            <a:noFill/>
          </a:ln>
        </p:spPr>
      </p:pic>
      <p:sp>
        <p:nvSpPr>
          <p:cNvPr id="201" name="CustomShape 35"/>
          <p:cNvSpPr/>
          <p:nvPr/>
        </p:nvSpPr>
        <p:spPr>
          <a:xfrm>
            <a:off x="5724360" y="7920"/>
            <a:ext cx="4342680" cy="3528000"/>
          </a:xfrm>
          <a:prstGeom prst="roundRect">
            <a:avLst>
              <a:gd name="adj" fmla="val 16667"/>
            </a:avLst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36"/>
          <p:cNvSpPr/>
          <p:nvPr/>
        </p:nvSpPr>
        <p:spPr>
          <a:xfrm>
            <a:off x="6234840" y="8280"/>
            <a:ext cx="3322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519162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Allen Mouse Brain Atlas data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37"/>
          <p:cNvSpPr/>
          <p:nvPr/>
        </p:nvSpPr>
        <p:spPr>
          <a:xfrm>
            <a:off x="5726160" y="295920"/>
            <a:ext cx="4341240" cy="11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222120" indent="-221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Focus on principal cell layers of DG, CA3, CA2, CA1.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2120" indent="-221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Mouse in situ hybridization data.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2120" indent="-221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Increases the biomarker pieces of knowledge (PoK) from ~1100 to more than ~6800.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38"/>
          <p:cNvSpPr/>
          <p:nvPr/>
        </p:nvSpPr>
        <p:spPr>
          <a:xfrm>
            <a:off x="7593120" y="2668320"/>
            <a:ext cx="229572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Acetylcholinesterase (Ache) is expressed in CA3c Pyramidal cells and not expressed in DG Granule cells.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39"/>
          <p:cNvSpPr/>
          <p:nvPr/>
        </p:nvSpPr>
        <p:spPr>
          <a:xfrm>
            <a:off x="5724360" y="3551760"/>
            <a:ext cx="4342680" cy="3972240"/>
          </a:xfrm>
          <a:prstGeom prst="roundRect">
            <a:avLst>
              <a:gd name="adj" fmla="val 16667"/>
            </a:avLst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40"/>
          <p:cNvSpPr/>
          <p:nvPr/>
        </p:nvSpPr>
        <p:spPr>
          <a:xfrm>
            <a:off x="6565320" y="3551760"/>
            <a:ext cx="2662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519162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Forthcoming additions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41"/>
          <p:cNvSpPr/>
          <p:nvPr/>
        </p:nvSpPr>
        <p:spPr>
          <a:xfrm>
            <a:off x="5726160" y="4097520"/>
            <a:ext cx="434124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222120" indent="-221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Relational expression inferences supplement direct expression evidence.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2120" indent="-221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Contrapositive inferences.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42"/>
          <p:cNvSpPr/>
          <p:nvPr/>
        </p:nvSpPr>
        <p:spPr>
          <a:xfrm>
            <a:off x="6262920" y="3816000"/>
            <a:ext cx="32673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1600" spc="-1" strike="noStrike">
                <a:solidFill>
                  <a:srgbClr val="519162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Biomolecular marker inferences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43"/>
          <p:cNvSpPr/>
          <p:nvPr/>
        </p:nvSpPr>
        <p:spPr>
          <a:xfrm>
            <a:off x="5726160" y="5715000"/>
            <a:ext cx="43412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222120" indent="-221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Firing patterns simulated using Izhikevich models (IEEE Trans Neural Netw 14:1569-1572 (2003)).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44"/>
          <p:cNvSpPr/>
          <p:nvPr/>
        </p:nvSpPr>
        <p:spPr>
          <a:xfrm>
            <a:off x="6652080" y="5433480"/>
            <a:ext cx="24868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1600" spc="-1" strike="noStrike">
                <a:solidFill>
                  <a:srgbClr val="519162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Modeling firing patterns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45"/>
          <p:cNvSpPr/>
          <p:nvPr/>
        </p:nvSpPr>
        <p:spPr>
          <a:xfrm>
            <a:off x="5712840" y="6503760"/>
            <a:ext cx="434124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222120" indent="-221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Splitting of CA1 Pyramidal cells into Superficial and Deep types.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2120" indent="-221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Inclusion of Adult-Born Immature Granule cells.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46"/>
          <p:cNvSpPr/>
          <p:nvPr/>
        </p:nvSpPr>
        <p:spPr>
          <a:xfrm>
            <a:off x="6934320" y="6222600"/>
            <a:ext cx="1924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1600" spc="-1" strike="noStrike">
                <a:solidFill>
                  <a:srgbClr val="519162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New neuron types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47"/>
          <p:cNvSpPr/>
          <p:nvPr/>
        </p:nvSpPr>
        <p:spPr>
          <a:xfrm>
            <a:off x="5726160" y="5094720"/>
            <a:ext cx="43412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222120" indent="-221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9 firing pattern elements.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48"/>
          <p:cNvSpPr/>
          <p:nvPr/>
        </p:nvSpPr>
        <p:spPr>
          <a:xfrm>
            <a:off x="6652440" y="4813200"/>
            <a:ext cx="2677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1600" spc="-1" strike="noStrike">
                <a:solidFill>
                  <a:srgbClr val="519162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Firing pattern phenotypes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Application>LibreOffice/5.1.6.2$Linux_X86_64 LibreOffice_project/10m0$Build-2</Application>
  <Words>475</Words>
  <Paragraphs>199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2017-05-31T14:58:21Z</dcterms:created>
  <dc:creator>Diek Wheeler</dc:creator>
  <dc:description/>
  <dc:language>en-GB</dc:language>
  <cp:lastModifiedBy/>
  <cp:lastPrinted>1601-01-01T00:00:00Z</cp:lastPrinted>
  <dcterms:modified xsi:type="dcterms:W3CDTF">2017-06-13T16:23:33Z</dcterms:modified>
  <cp:revision>45</cp:revision>
  <dc:subject/>
  <dc:title>&lt;Your resource title&gt;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