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4278239" y="10156679"/>
            <a:ext cx="3278880" cy="5327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55639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4278239" y="10156679"/>
            <a:ext cx="3278880" cy="5327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755639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4278239" y="10156679"/>
            <a:ext cx="3278880" cy="5327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755639" y="5078519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503279" y="1768319"/>
            <a:ext cx="4425119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503279" y="4057560"/>
            <a:ext cx="4425119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503279" y="1768319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2770919" y="1768319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2770919" y="4057560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03279" y="4057560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503279" y="1768319"/>
            <a:ext cx="4425119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503279" y="1768319"/>
            <a:ext cx="4425119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279" y="2193840"/>
            <a:ext cx="4425119" cy="353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279" y="2193840"/>
            <a:ext cx="4425119" cy="353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03279" y="1768319"/>
            <a:ext cx="4425119" cy="4382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503279" y="1768319"/>
            <a:ext cx="4425119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503279" y="1768319"/>
            <a:ext cx="215928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2770919" y="1768319"/>
            <a:ext cx="215928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503279" y="301680"/>
            <a:ext cx="9068759" cy="584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03279" y="1768319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503279" y="4057560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2770919" y="1768319"/>
            <a:ext cx="215928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03279" y="1768319"/>
            <a:ext cx="4425119" cy="4382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503279" y="1768319"/>
            <a:ext cx="215928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2770919" y="1768319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2770919" y="4057560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503279" y="1768319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2770919" y="1768319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503279" y="4057560"/>
            <a:ext cx="4425119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03279" y="1768319"/>
            <a:ext cx="4425119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503279" y="4057560"/>
            <a:ext cx="4425119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503279" y="1768319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2770919" y="1768319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2770919" y="4057560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503279" y="4057560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503279" y="1768319"/>
            <a:ext cx="4425119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503279" y="1768319"/>
            <a:ext cx="4425119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279" y="2193840"/>
            <a:ext cx="4425119" cy="353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279" y="2193840"/>
            <a:ext cx="4425119" cy="353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03279" y="1768319"/>
            <a:ext cx="215928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2770919" y="1768319"/>
            <a:ext cx="215928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503279" y="1768319"/>
            <a:ext cx="4425119" cy="4382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503279" y="1768319"/>
            <a:ext cx="4425119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503279" y="1768319"/>
            <a:ext cx="4425119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subTitle"/>
          </p:nvPr>
        </p:nvSpPr>
        <p:spPr>
          <a:xfrm>
            <a:off x="503279" y="301680"/>
            <a:ext cx="9068759" cy="584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503279" y="1768319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503279" y="4057560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6" name="Shape 126"/>
          <p:cNvSpPr txBox="1"/>
          <p:nvPr>
            <p:ph idx="3" type="body"/>
          </p:nvPr>
        </p:nvSpPr>
        <p:spPr>
          <a:xfrm>
            <a:off x="2770919" y="1768319"/>
            <a:ext cx="215928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503279" y="1768319"/>
            <a:ext cx="215928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2770919" y="1768319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1" name="Shape 131"/>
          <p:cNvSpPr txBox="1"/>
          <p:nvPr>
            <p:ph idx="3" type="body"/>
          </p:nvPr>
        </p:nvSpPr>
        <p:spPr>
          <a:xfrm>
            <a:off x="2770919" y="4057560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503279" y="1768319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2770919" y="1768319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6" name="Shape 136"/>
          <p:cNvSpPr txBox="1"/>
          <p:nvPr>
            <p:ph idx="3" type="body"/>
          </p:nvPr>
        </p:nvSpPr>
        <p:spPr>
          <a:xfrm>
            <a:off x="503279" y="4057560"/>
            <a:ext cx="4425119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503279" y="1768319"/>
            <a:ext cx="4425119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503279" y="4057560"/>
            <a:ext cx="4425119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503279" y="1768319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2770919" y="1768319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2770919" y="4057560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503279" y="4057560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503279" y="1768319"/>
            <a:ext cx="4425119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503279" y="1768319"/>
            <a:ext cx="4425119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279" y="2193840"/>
            <a:ext cx="4425119" cy="353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279" y="2193840"/>
            <a:ext cx="4425119" cy="353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03279" y="1768319"/>
            <a:ext cx="215928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2770919" y="1768319"/>
            <a:ext cx="215928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503279" y="301680"/>
            <a:ext cx="9068759" cy="584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503279" y="1768319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503279" y="4057560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2770919" y="1768319"/>
            <a:ext cx="215928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03279" y="1768319"/>
            <a:ext cx="215928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2770919" y="1768319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2770919" y="4057560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03279" y="1768319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2770919" y="1768319"/>
            <a:ext cx="215928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03279" y="4057560"/>
            <a:ext cx="4425119" cy="20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03279" y="301680"/>
            <a:ext cx="9068759" cy="125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03279" y="1768319"/>
            <a:ext cx="4425119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5150519" y="1768319"/>
            <a:ext cx="4425119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hallaLab/moose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moose.readthedocs.io/en/latest/" TargetMode="External"/><Relationship Id="rId4" Type="http://schemas.openxmlformats.org/officeDocument/2006/relationships/hyperlink" Target="https://github.com/BhallaLab/moose-examples" TargetMode="External"/><Relationship Id="rId5" Type="http://schemas.openxmlformats.org/officeDocument/2006/relationships/hyperlink" Target="https://software.opensuse.org//download.html?project=home%3Amoose&amp;package=moose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769675" y="1115150"/>
            <a:ext cx="88038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9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en-US" sz="4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MOOSE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Multiscale Object Oriented  Simulation Environment</a:t>
            </a:r>
          </a:p>
        </p:txBody>
      </p:sp>
      <p:sp>
        <p:nvSpPr>
          <p:cNvPr id="159" name="Shape 159"/>
          <p:cNvSpPr/>
          <p:nvPr/>
        </p:nvSpPr>
        <p:spPr>
          <a:xfrm>
            <a:off x="503279" y="3059280"/>
            <a:ext cx="90702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28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https://github.com/BhallaLab/moose</a:t>
            </a:r>
          </a:p>
        </p:txBody>
      </p:sp>
      <p:sp>
        <p:nvSpPr>
          <p:cNvPr id="160" name="Shape 160"/>
          <p:cNvSpPr/>
          <p:nvPr/>
        </p:nvSpPr>
        <p:spPr>
          <a:xfrm>
            <a:off x="216000" y="7020000"/>
            <a:ext cx="2878920" cy="39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5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Neuroinformatics tutorial</a:t>
            </a:r>
          </a:p>
        </p:txBody>
      </p:sp>
      <p:sp>
        <p:nvSpPr>
          <p:cNvPr id="161" name="Shape 161"/>
          <p:cNvSpPr/>
          <p:nvPr/>
        </p:nvSpPr>
        <p:spPr>
          <a:xfrm>
            <a:off x="504000" y="4896000"/>
            <a:ext cx="8905679" cy="1113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MOOSE is designed to simulate neural systems ranging from biochemical signaling to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 models of single neurons, circuits, and large networks. MOOSE can operate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many levels of detail, from stochastic chemical computations, to multicompartment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single-neuron models, to spiking neuron network models.</a:t>
            </a:r>
          </a:p>
        </p:txBody>
      </p:sp>
      <p:cxnSp>
        <p:nvCxnSpPr>
          <p:cNvPr id="162" name="Shape 162"/>
          <p:cNvCxnSpPr/>
          <p:nvPr/>
        </p:nvCxnSpPr>
        <p:spPr>
          <a:xfrm>
            <a:off x="0" y="6927839"/>
            <a:ext cx="10080360" cy="359"/>
          </a:xfrm>
          <a:prstGeom prst="straightConnector1">
            <a:avLst/>
          </a:prstGeom>
          <a:noFill/>
          <a:ln cap="flat" cmpd="sng" w="158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Shape 163"/>
          <p:cNvSpPr/>
          <p:nvPr/>
        </p:nvSpPr>
        <p:spPr>
          <a:xfrm>
            <a:off x="6696000" y="7020000"/>
            <a:ext cx="3167999" cy="39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5625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1.4 Simulation environments</a:t>
            </a:r>
          </a:p>
        </p:txBody>
      </p:sp>
      <p:pic>
        <p:nvPicPr>
          <p:cNvPr descr="moose_icon.png"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0"/>
            <a:ext cx="24384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739800" y="693720"/>
            <a:ext cx="3867840" cy="1250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220612" y="454450"/>
            <a:ext cx="5043134" cy="3800131"/>
            <a:chOff x="0" y="0"/>
            <a:chExt cx="6128489" cy="4061705"/>
          </a:xfrm>
        </p:grpSpPr>
        <p:pic>
          <p:nvPicPr>
            <p:cNvPr descr="screenshot-20170709@102707.png" id="172" name="Shape 1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5962126" cy="3726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Shape 173"/>
            <p:cNvSpPr txBox="1"/>
            <p:nvPr/>
          </p:nvSpPr>
          <p:spPr>
            <a:xfrm>
              <a:off x="41789" y="3644105"/>
              <a:ext cx="60867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800"/>
                <a:t>GUI for building and running chemical models.</a:t>
              </a:r>
            </a:p>
          </p:txBody>
        </p:sp>
      </p:grpSp>
      <p:sp>
        <p:nvSpPr>
          <p:cNvPr id="174" name="Shape 174"/>
          <p:cNvSpPr txBox="1"/>
          <p:nvPr/>
        </p:nvSpPr>
        <p:spPr>
          <a:xfrm>
            <a:off x="5519075" y="6244500"/>
            <a:ext cx="4190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/>
              <a:t>3d visualizer </a:t>
            </a:r>
            <a:r>
              <a:rPr lang="en-US" sz="1800"/>
              <a:t>for neural activity (Linux Only).</a:t>
            </a:r>
            <a:r>
              <a:rPr lang="en-US"/>
              <a:t> </a:t>
            </a:r>
          </a:p>
        </p:txBody>
      </p:sp>
      <p:grpSp>
        <p:nvGrpSpPr>
          <p:cNvPr id="175" name="Shape 175"/>
          <p:cNvGrpSpPr/>
          <p:nvPr/>
        </p:nvGrpSpPr>
        <p:grpSpPr>
          <a:xfrm>
            <a:off x="240550" y="4438963"/>
            <a:ext cx="5008713" cy="2548947"/>
            <a:chOff x="292386" y="4547062"/>
            <a:chExt cx="6477901" cy="2782694"/>
          </a:xfrm>
        </p:grpSpPr>
        <p:pic>
          <p:nvPicPr>
            <p:cNvPr descr="screenshot-20170709@105212.png" id="176" name="Shape 1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7587" y="4547062"/>
              <a:ext cx="6362700" cy="205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Shape 177"/>
            <p:cNvSpPr txBox="1"/>
            <p:nvPr/>
          </p:nvSpPr>
          <p:spPr>
            <a:xfrm>
              <a:off x="292386" y="6672156"/>
              <a:ext cx="6477900" cy="6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800"/>
                <a:t>Fully </a:t>
              </a:r>
              <a:r>
                <a:rPr b="1" lang="en-US" sz="1800"/>
                <a:t>Python scriptable</a:t>
              </a:r>
              <a:r>
                <a:rPr lang="en-US" sz="1800"/>
                <a:t>. </a:t>
              </a:r>
              <a:r>
                <a:rPr b="1" lang="en-US" sz="1800">
                  <a:latin typeface="Consolas"/>
                  <a:ea typeface="Consolas"/>
                  <a:cs typeface="Consolas"/>
                  <a:sym typeface="Consolas"/>
                </a:rPr>
                <a:t>rdesigneur</a:t>
              </a:r>
              <a:r>
                <a:rPr lang="en-US" sz="1800"/>
                <a:t> interface to integrate chemical and electrical model.</a:t>
              </a:r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5249275" y="279286"/>
            <a:ext cx="4831200" cy="5891679"/>
            <a:chOff x="5249275" y="279275"/>
            <a:chExt cx="4831200" cy="5679275"/>
          </a:xfrm>
        </p:grpSpPr>
        <p:grpSp>
          <p:nvGrpSpPr>
            <p:cNvPr id="179" name="Shape 179"/>
            <p:cNvGrpSpPr/>
            <p:nvPr/>
          </p:nvGrpSpPr>
          <p:grpSpPr>
            <a:xfrm>
              <a:off x="5249275" y="537550"/>
              <a:ext cx="4831200" cy="5421000"/>
              <a:chOff x="5249275" y="0"/>
              <a:chExt cx="4831200" cy="5421000"/>
            </a:xfrm>
          </p:grpSpPr>
          <p:pic>
            <p:nvPicPr>
              <p:cNvPr descr="spiny_cell.png" id="180" name="Shape 18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994275" y="0"/>
                <a:ext cx="2086200" cy="5362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" name="Shape 181"/>
              <p:cNvSpPr txBox="1"/>
              <p:nvPr/>
            </p:nvSpPr>
            <p:spPr>
              <a:xfrm>
                <a:off x="5249275" y="0"/>
                <a:ext cx="2996700" cy="5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-127000" lvl="0" marL="171450" rtl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Char char="•"/>
                </a:pPr>
                <a:r>
                  <a:rPr lang="en-US">
                    <a:solidFill>
                      <a:schemeClr val="dk1"/>
                    </a:solidFill>
                  </a:rPr>
                  <a:t>Morphology from Hippocampal CA1 pyramidal neuron</a:t>
                </a:r>
              </a:p>
              <a:p>
                <a:pPr indent="-146050" lvl="1" marL="514350" rtl="0">
                  <a:lnSpc>
                    <a:spcPct val="90000"/>
                  </a:lnSpc>
                  <a:spcBef>
                    <a:spcPts val="375"/>
                  </a:spcBef>
                  <a:buClr>
                    <a:schemeClr val="dk1"/>
                  </a:buClr>
                  <a:buChar char="•"/>
                </a:pPr>
                <a:r>
                  <a:rPr lang="en-US">
                    <a:solidFill>
                      <a:schemeClr val="dk1"/>
                    </a:solidFill>
                  </a:rPr>
                  <a:t>NeuroMorpho.org</a:t>
                </a:r>
              </a:p>
              <a:p>
                <a:pPr indent="-127000" lvl="0" marL="171450" rtl="0">
                  <a:lnSpc>
                    <a:spcPct val="90000"/>
                  </a:lnSpc>
                  <a:spcBef>
                    <a:spcPts val="750"/>
                  </a:spcBef>
                  <a:buClr>
                    <a:schemeClr val="dk1"/>
                  </a:buClr>
                  <a:buChar char="•"/>
                </a:pPr>
                <a:r>
                  <a:rPr lang="en-US">
                    <a:solidFill>
                      <a:schemeClr val="dk1"/>
                    </a:solidFill>
                  </a:rPr>
                  <a:t>More than 3000 compartments, ion channels in each.</a:t>
                </a:r>
              </a:p>
              <a:p>
                <a:pPr indent="-127000" lvl="0" marL="171450" rtl="0">
                  <a:lnSpc>
                    <a:spcPct val="90000"/>
                  </a:lnSpc>
                  <a:spcBef>
                    <a:spcPts val="750"/>
                  </a:spcBef>
                  <a:buClr>
                    <a:schemeClr val="dk1"/>
                  </a:buClr>
                  <a:buChar char="•"/>
                </a:pPr>
                <a:r>
                  <a:rPr lang="en-US">
                    <a:solidFill>
                      <a:schemeClr val="dk1"/>
                    </a:solidFill>
                  </a:rPr>
                  <a:t>Roughly 5000 spines with user defined distribution.</a:t>
                </a:r>
              </a:p>
              <a:p>
                <a:pPr indent="-127000" lvl="0" marL="171450" rtl="0">
                  <a:lnSpc>
                    <a:spcPct val="90000"/>
                  </a:lnSpc>
                  <a:spcBef>
                    <a:spcPts val="750"/>
                  </a:spcBef>
                  <a:buClr>
                    <a:schemeClr val="dk1"/>
                  </a:buClr>
                  <a:buChar char="•"/>
                </a:pPr>
                <a:r>
                  <a:rPr lang="en-US">
                    <a:solidFill>
                      <a:schemeClr val="dk1"/>
                    </a:solidFill>
                  </a:rPr>
                  <a:t>Full reaction set in each spine and morpho compartment</a:t>
                </a:r>
              </a:p>
              <a:p>
                <a:pPr indent="-127000" lvl="0" marL="171450" rtl="0">
                  <a:lnSpc>
                    <a:spcPct val="90000"/>
                  </a:lnSpc>
                  <a:spcBef>
                    <a:spcPts val="750"/>
                  </a:spcBef>
                  <a:buClr>
                    <a:schemeClr val="dk1"/>
                  </a:buClr>
                  <a:buChar char="•"/>
                </a:pPr>
                <a:r>
                  <a:rPr lang="en-US">
                    <a:solidFill>
                      <a:schemeClr val="dk1"/>
                    </a:solidFill>
                  </a:rPr>
                  <a:t>Background synaptic input at 0.1 Hz</a:t>
                </a:r>
              </a:p>
              <a:p>
                <a:pPr indent="-127000" lvl="0" marL="171450" rtl="0">
                  <a:lnSpc>
                    <a:spcPct val="90000"/>
                  </a:lnSpc>
                  <a:spcBef>
                    <a:spcPts val="750"/>
                  </a:spcBef>
                  <a:buClr>
                    <a:schemeClr val="dk1"/>
                  </a:buClr>
                  <a:buChar char="•"/>
                </a:pPr>
                <a:r>
                  <a:rPr lang="en-US">
                    <a:solidFill>
                      <a:schemeClr val="dk1"/>
                    </a:solidFill>
                  </a:rPr>
                  <a:t>Patterned synaptic input on groups of spines → Ca influx</a:t>
                </a:r>
              </a:p>
              <a:p>
                <a:pPr indent="-127000" lvl="0" marL="171450" rtl="0">
                  <a:lnSpc>
                    <a:spcPct val="90000"/>
                  </a:lnSpc>
                  <a:spcBef>
                    <a:spcPts val="750"/>
                  </a:spcBef>
                  <a:buClr>
                    <a:schemeClr val="dk1"/>
                  </a:buClr>
                  <a:buChar char="•"/>
                </a:pPr>
                <a:r>
                  <a:rPr lang="en-US">
                    <a:solidFill>
                      <a:schemeClr val="dk1"/>
                    </a:solidFill>
                  </a:rPr>
                  <a:t>Ca →</a:t>
                </a:r>
                <a:r>
                  <a:rPr lang="en-US">
                    <a:solidFill>
                      <a:schemeClr val="dk1"/>
                    </a:solidFill>
                  </a:rPr>
                  <a:t> </a:t>
                </a:r>
                <a:r>
                  <a:rPr lang="en-US">
                    <a:solidFill>
                      <a:schemeClr val="dk1"/>
                    </a:solidFill>
                  </a:rPr>
                  <a:t>signaling, signaling → channel modulation</a:t>
                </a:r>
              </a:p>
            </p:txBody>
          </p:sp>
        </p:grpSp>
        <p:sp>
          <p:nvSpPr>
            <p:cNvPr id="182" name="Shape 182"/>
            <p:cNvSpPr txBox="1"/>
            <p:nvPr/>
          </p:nvSpPr>
          <p:spPr>
            <a:xfrm>
              <a:off x="5249275" y="279275"/>
              <a:ext cx="4831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/>
                <a:t>Example: multiscale model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739800" y="693720"/>
            <a:ext cx="3867840" cy="1250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03279" y="301680"/>
            <a:ext cx="90687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/>
              <a:t>Features and</a:t>
            </a: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/>
              <a:t>P</a:t>
            </a: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lans</a:t>
            </a:r>
          </a:p>
        </p:txBody>
      </p:sp>
      <p:sp>
        <p:nvSpPr>
          <p:cNvPr id="190" name="Shape 190"/>
          <p:cNvSpPr/>
          <p:nvPr/>
        </p:nvSpPr>
        <p:spPr>
          <a:xfrm>
            <a:off x="503279" y="1984319"/>
            <a:ext cx="4752360" cy="4639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</a:p>
          <a:p>
            <a:pPr indent="-3278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(written in C++) </a:t>
            </a:r>
            <a:r>
              <a:rPr lang="en-US"/>
              <a:t>and 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use (Python scriptable). 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Rdesigneur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library to integrate chemical and electrical models easily.</a:t>
            </a:r>
          </a:p>
          <a:p>
            <a:pPr indent="-3278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Chemical model formats support: SBML, NeuroML(v-1.8) and genesis format. Neuron morphology: SWC format.</a:t>
            </a:r>
          </a:p>
          <a:p>
            <a:pPr indent="-3278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 </a:t>
            </a:r>
            <a:r>
              <a:rPr lang="en-US"/>
              <a:t>for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building chemical models.</a:t>
            </a:r>
          </a:p>
          <a:p>
            <a:pPr indent="-32785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b="0" lang="en-US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documentation</a:t>
            </a:r>
            <a:r>
              <a:rPr lang="en-US"/>
              <a:t> and many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examples</a:t>
            </a:r>
            <a:r>
              <a:rPr lang="en-US"/>
              <a:t> </a:t>
            </a:r>
          </a:p>
          <a:p>
            <a:pPr indent="-32785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(</a:t>
            </a:r>
            <a:r>
              <a:rPr b="0" lang="en-US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via OBS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MacOSX (via Homebrew).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i="1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development</a:t>
            </a:r>
          </a:p>
          <a:p>
            <a:pPr indent="-3278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Hsolve being ported to GPU (alpha). Credit: GSoC-2015,2017).</a:t>
            </a:r>
          </a:p>
          <a:p>
            <a:pPr indent="-32785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Multithreaded chemical solvers Gsolve/Ksolve/Dsolve (beta). Sp</a:t>
            </a:r>
            <a:r>
              <a:rPr lang="en-US"/>
              <a:t>eed improves roughly 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linearly with number of cores.</a:t>
            </a:r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/>
              <a:t>Major upgrade of documentation.</a:t>
            </a:r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/>
              <a:t>Activity-driven morphology change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i="1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Plans</a:t>
            </a:r>
          </a:p>
          <a:p>
            <a:pPr indent="-32785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Char char="●"/>
            </a:pPr>
            <a:r>
              <a:rPr lang="en-US"/>
              <a:t>Enhanced GPU and openMP support for various solvers.</a:t>
            </a:r>
          </a:p>
        </p:txBody>
      </p:sp>
      <p:sp>
        <p:nvSpPr>
          <p:cNvPr id="191" name="Shape 191"/>
          <p:cNvSpPr/>
          <p:nvPr/>
        </p:nvSpPr>
        <p:spPr>
          <a:xfrm>
            <a:off x="6120000" y="6408000"/>
            <a:ext cx="3094199" cy="4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Bhalla eLife-2017. Mass action model of a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MAPK switch exhibits sequence selectivity </a:t>
            </a:r>
          </a:p>
        </p:txBody>
      </p:sp>
      <p:pic>
        <p:nvPicPr>
          <p:cNvPr descr="foo.ppt.png" id="192" name="Shape 1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4675" y="285473"/>
            <a:ext cx="3167424" cy="237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fault.jpg" id="193" name="Shape 1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4587" y="2661049"/>
            <a:ext cx="4225023" cy="47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8028575" y="7067900"/>
            <a:ext cx="6587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Bhalla, eLife-2017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