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>
        <p:scale>
          <a:sx n="75" d="100"/>
          <a:sy n="75" d="100"/>
        </p:scale>
        <p:origin x="2460" y="6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350F7BB0-A51B-B744-B0B1-ADB6315F2149}" type="datetimeFigureOut">
              <a:rPr lang="en-US" altLang="x-none"/>
              <a:pPr/>
              <a:t>6/26/2017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D747C74-0AA1-A34E-BB0C-1ECFC5612F5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048AB9FE-BCD6-2C4D-966E-79798EDE2B3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62DB599-7657-014B-8973-EB2FCD3FD641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1D5125D-6C17-CF47-81B5-11428A76053D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9075F21F-A017-374B-987B-1A71511FB1BB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FCD831C-AF50-B949-AE20-08FA0806EA70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202190-10D5-0A4C-955B-1DA35B5B4B1C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542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AAECF-434C-9541-ADF5-62F24E81B982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5898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24D89-0538-2742-982B-494543A43C80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1298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D8A23-8318-2F4E-A912-BF3D5539A9A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71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870D3-B7B7-5A4F-9A40-53CFC9581C6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396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8DC50-F016-A245-9F9E-BCA9444248A7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990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86900-D9F2-6049-92E9-7D1BB83AF8B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0678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C7B64-E315-1147-8E62-B62B5439399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425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B86F3-9CF3-E745-8CDB-889F09A47DD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340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7B51B-9A2F-8F41-9F48-7DBEA673C9A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666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A2360-D626-CD4A-93CD-22F7C145B85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6602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796F-E13C-E343-AF6E-6283AFD80B8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003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2F33E37B-9A26-E84F-BF8A-28F087678036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alEnsemble/NeuroinformaticsTutorial/tree/master/Part%201%20-%20Resources%20for%20computational%20modell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err="1" smtClean="0">
                <a:solidFill>
                  <a:srgbClr val="800000"/>
                </a:solidFill>
              </a:rPr>
              <a:t>ModelDB</a:t>
            </a:r>
            <a:endParaRPr lang="en-GB" altLang="x-none" dirty="0" smtClean="0">
              <a:solidFill>
                <a:srgbClr val="8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</a:t>
            </a:r>
            <a:r>
              <a:rPr lang="en-GB" altLang="x-none" dirty="0" smtClean="0"/>
              <a:t>://modeldb.yale.edu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err="1" smtClean="0"/>
              <a:t>ModelDB</a:t>
            </a:r>
            <a:r>
              <a:rPr lang="en-GB" altLang="x-none" dirty="0" smtClean="0"/>
              <a:t> promotes discoverability and reproducibility of computational neuroscience research by serving as a platform for curated sharing and visualization of published models.</a:t>
            </a:r>
            <a:endParaRPr lang="en-GB" altLang="x-none" dirty="0" smtClean="0">
              <a:hlinkClick r:id="rId3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smtClean="0">
                <a:solidFill>
                  <a:schemeClr val="bg2"/>
                </a:solidFill>
              </a:rPr>
              <a:t>1.5 Model sharing</a:t>
            </a:r>
            <a:endParaRPr lang="en-GB" altLang="x-non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4" y="693738"/>
            <a:ext cx="8693025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dirty="0" smtClean="0">
                <a:solidFill>
                  <a:srgbClr val="666666"/>
                </a:solidFill>
              </a:rPr>
              <a:t>Over 1200 models · 76 </a:t>
            </a:r>
            <a:r>
              <a:rPr lang="en-GB" altLang="x-none" i="1" dirty="0">
                <a:solidFill>
                  <a:srgbClr val="666666"/>
                </a:solidFill>
              </a:rPr>
              <a:t>simulation environments · </a:t>
            </a:r>
            <a:r>
              <a:rPr lang="en-GB" altLang="x-none" i="1" dirty="0" smtClean="0">
                <a:solidFill>
                  <a:srgbClr val="666666"/>
                </a:solidFill>
              </a:rPr>
              <a:t>178 cell types</a:t>
            </a:r>
            <a:r>
              <a:rPr lang="en-GB" altLang="x-none" i="1" dirty="0">
                <a:solidFill>
                  <a:srgbClr val="666666"/>
                </a:solidFill>
              </a:rPr>
              <a:t> · </a:t>
            </a:r>
            <a:r>
              <a:rPr lang="en-GB" altLang="x-none" i="1" dirty="0" smtClean="0">
                <a:solidFill>
                  <a:srgbClr val="666666"/>
                </a:solidFill>
              </a:rPr>
              <a:t>145 topics (Alzheimer’s, STDP, </a:t>
            </a:r>
            <a:r>
              <a:rPr lang="en-GB" altLang="x-none" i="1" dirty="0" err="1" smtClean="0">
                <a:solidFill>
                  <a:srgbClr val="666666"/>
                </a:solidFill>
              </a:rPr>
              <a:t>etc</a:t>
            </a:r>
            <a:r>
              <a:rPr lang="en-GB" altLang="x-none" i="1" dirty="0" smtClean="0">
                <a:solidFill>
                  <a:srgbClr val="666666"/>
                </a:solidFill>
              </a:rPr>
              <a:t>) </a:t>
            </a:r>
            <a:r>
              <a:rPr lang="en-GB" altLang="x-none" i="1" dirty="0">
                <a:solidFill>
                  <a:srgbClr val="666666"/>
                </a:solidFill>
              </a:rPr>
              <a:t>· </a:t>
            </a:r>
            <a:r>
              <a:rPr lang="en-GB" altLang="x-none" i="1" dirty="0" smtClean="0">
                <a:solidFill>
                  <a:srgbClr val="666666"/>
                </a:solidFill>
              </a:rPr>
              <a:t>16+ species</a:t>
            </a:r>
            <a:r>
              <a:rPr lang="en-GB" altLang="x-none" i="1" dirty="0">
                <a:solidFill>
                  <a:srgbClr val="666666"/>
                </a:solidFill>
              </a:rPr>
              <a:t> · </a:t>
            </a:r>
            <a:r>
              <a:rPr lang="en-GB" altLang="x-none" i="1" dirty="0" smtClean="0">
                <a:solidFill>
                  <a:srgbClr val="666666"/>
                </a:solidFill>
              </a:rPr>
              <a:t>54 ion channels, pumps, </a:t>
            </a:r>
            <a:r>
              <a:rPr lang="en-GB" altLang="x-none" i="1" dirty="0" err="1" smtClean="0">
                <a:solidFill>
                  <a:srgbClr val="666666"/>
                </a:solidFill>
              </a:rPr>
              <a:t>etc</a:t>
            </a:r>
            <a:r>
              <a:rPr lang="en-GB" altLang="x-none" i="1" dirty="0" smtClean="0">
                <a:solidFill>
                  <a:srgbClr val="666666"/>
                </a:solidFill>
              </a:rPr>
              <a:t> </a:t>
            </a:r>
            <a:r>
              <a:rPr lang="en-GB" altLang="x-none" i="1" dirty="0">
                <a:solidFill>
                  <a:srgbClr val="666666"/>
                </a:solidFill>
              </a:rPr>
              <a:t> · </a:t>
            </a:r>
            <a:endParaRPr lang="en-GB" altLang="x-none" i="1" dirty="0" smtClean="0">
              <a:solidFill>
                <a:srgbClr val="666666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dirty="0" smtClean="0">
                <a:solidFill>
                  <a:srgbClr val="666666"/>
                </a:solidFill>
              </a:rPr>
              <a:t>24+ mammalian brain regions</a:t>
            </a:r>
            <a:endParaRPr lang="en-GB" altLang="x-none" i="1" dirty="0" smtClean="0">
              <a:solidFill>
                <a:srgbClr val="6666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53"/>
            <a:ext cx="10080625" cy="5584666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93799" y="6156101"/>
            <a:ext cx="8693025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dirty="0" smtClean="0">
                <a:solidFill>
                  <a:srgbClr val="666666"/>
                </a:solidFill>
              </a:rPr>
              <a:t>Over 1200 models · 76 </a:t>
            </a:r>
            <a:r>
              <a:rPr lang="en-GB" altLang="x-none" i="1" dirty="0">
                <a:solidFill>
                  <a:srgbClr val="666666"/>
                </a:solidFill>
              </a:rPr>
              <a:t>simulation environments · </a:t>
            </a:r>
            <a:r>
              <a:rPr lang="en-GB" altLang="x-none" i="1" dirty="0" smtClean="0">
                <a:solidFill>
                  <a:srgbClr val="666666"/>
                </a:solidFill>
              </a:rPr>
              <a:t>178 cell types</a:t>
            </a:r>
            <a:r>
              <a:rPr lang="en-GB" altLang="x-none" i="1" dirty="0">
                <a:solidFill>
                  <a:srgbClr val="666666"/>
                </a:solidFill>
              </a:rPr>
              <a:t> · </a:t>
            </a:r>
            <a:r>
              <a:rPr lang="en-GB" altLang="x-none" i="1" dirty="0" smtClean="0">
                <a:solidFill>
                  <a:srgbClr val="666666"/>
                </a:solidFill>
              </a:rPr>
              <a:t>145 topics (Alzheimer’s, STDP, </a:t>
            </a:r>
            <a:r>
              <a:rPr lang="en-GB" altLang="x-none" i="1" dirty="0" err="1" smtClean="0">
                <a:solidFill>
                  <a:srgbClr val="666666"/>
                </a:solidFill>
              </a:rPr>
              <a:t>etc</a:t>
            </a:r>
            <a:r>
              <a:rPr lang="en-GB" altLang="x-none" i="1" dirty="0" smtClean="0">
                <a:solidFill>
                  <a:srgbClr val="666666"/>
                </a:solidFill>
              </a:rPr>
              <a:t>) </a:t>
            </a:r>
            <a:r>
              <a:rPr lang="en-GB" altLang="x-none" i="1" dirty="0">
                <a:solidFill>
                  <a:srgbClr val="666666"/>
                </a:solidFill>
              </a:rPr>
              <a:t>· </a:t>
            </a:r>
            <a:r>
              <a:rPr lang="en-GB" altLang="x-none" i="1" dirty="0" smtClean="0">
                <a:solidFill>
                  <a:srgbClr val="666666"/>
                </a:solidFill>
              </a:rPr>
              <a:t>16+ species</a:t>
            </a:r>
            <a:r>
              <a:rPr lang="en-GB" altLang="x-none" i="1" dirty="0">
                <a:solidFill>
                  <a:srgbClr val="666666"/>
                </a:solidFill>
              </a:rPr>
              <a:t> · </a:t>
            </a:r>
            <a:r>
              <a:rPr lang="en-GB" altLang="x-none" i="1" dirty="0" smtClean="0">
                <a:solidFill>
                  <a:srgbClr val="666666"/>
                </a:solidFill>
              </a:rPr>
              <a:t>54 ion channels, pumps, </a:t>
            </a:r>
            <a:r>
              <a:rPr lang="en-GB" altLang="x-none" i="1" dirty="0" err="1" smtClean="0">
                <a:solidFill>
                  <a:srgbClr val="666666"/>
                </a:solidFill>
              </a:rPr>
              <a:t>etc</a:t>
            </a:r>
            <a:r>
              <a:rPr lang="en-GB" altLang="x-none" i="1" dirty="0" smtClean="0">
                <a:solidFill>
                  <a:srgbClr val="666666"/>
                </a:solidFill>
              </a:rPr>
              <a:t> </a:t>
            </a:r>
            <a:r>
              <a:rPr lang="en-GB" altLang="x-none" i="1" dirty="0">
                <a:solidFill>
                  <a:srgbClr val="666666"/>
                </a:solidFill>
              </a:rPr>
              <a:t> · </a:t>
            </a:r>
            <a:endParaRPr lang="en-GB" altLang="x-none" i="1" dirty="0" smtClean="0">
              <a:solidFill>
                <a:srgbClr val="666666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dirty="0" smtClean="0">
                <a:solidFill>
                  <a:srgbClr val="666666"/>
                </a:solidFill>
              </a:rPr>
              <a:t>24+ mammalian brain regions</a:t>
            </a:r>
            <a:endParaRPr lang="en-GB" altLang="x-none" i="1" dirty="0" smtClean="0">
              <a:solidFill>
                <a:srgbClr val="666666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1760" y="467469"/>
            <a:ext cx="360040" cy="91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159992" y="1542403"/>
            <a:ext cx="2376264" cy="230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i="1" dirty="0" smtClean="0">
                <a:solidFill>
                  <a:srgbClr val="808080"/>
                </a:solidFill>
              </a:rPr>
              <a:t>Improving quantity and quality of model entries</a:t>
            </a:r>
            <a:r>
              <a:rPr lang="en-GB" altLang="x-none" i="1" dirty="0" smtClean="0">
                <a:solidFill>
                  <a:srgbClr val="808080"/>
                </a:solidFill>
              </a:rPr>
              <a:t> by actively identifying new modelling literature and providing NLP tools to assist entry of descriptive metadata.</a:t>
            </a:r>
            <a:endParaRPr lang="en-GB" altLang="x-none" i="1" dirty="0" smtClean="0">
              <a:solidFill>
                <a:srgbClr val="80808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0" t="2049" r="28570" b="38335"/>
          <a:stretch/>
        </p:blipFill>
        <p:spPr>
          <a:xfrm>
            <a:off x="4680272" y="1542403"/>
            <a:ext cx="3099476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9531" t="23800" r="3568" b="11101"/>
          <a:stretch/>
        </p:blipFill>
        <p:spPr>
          <a:xfrm>
            <a:off x="647824" y="4571925"/>
            <a:ext cx="5707215" cy="2808312"/>
          </a:xfrm>
          <a:prstGeom prst="rect">
            <a:avLst/>
          </a:prstGeom>
        </p:spPr>
      </p:pic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696496" y="5129987"/>
            <a:ext cx="3127704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i="1" dirty="0" smtClean="0">
                <a:solidFill>
                  <a:srgbClr val="808080"/>
                </a:solidFill>
              </a:rPr>
              <a:t>Model visualization tools </a:t>
            </a:r>
            <a:r>
              <a:rPr lang="en-GB" altLang="x-none" i="1" dirty="0" smtClean="0">
                <a:solidFill>
                  <a:srgbClr val="808080"/>
                </a:solidFill>
              </a:rPr>
              <a:t>make models more accessible by allowing insight into the model structure without reading code.</a:t>
            </a:r>
            <a:endParaRPr lang="en-GB" altLang="x-none" i="1" dirty="0" smtClean="0">
              <a:solidFill>
                <a:srgbClr val="808080"/>
              </a:solidFill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808" y="169736"/>
            <a:ext cx="9070975" cy="1262062"/>
          </a:xfrm>
        </p:spPr>
        <p:txBody>
          <a:bodyPr tIns="39116"/>
          <a:lstStyle/>
          <a:p>
            <a:pPr algn="l"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sz="3200" dirty="0" smtClean="0">
                <a:solidFill>
                  <a:srgbClr val="800000"/>
                </a:solidFill>
              </a:rPr>
              <a:t>Ongoing </a:t>
            </a:r>
            <a:r>
              <a:rPr lang="en-GB" altLang="x-none" sz="3200" dirty="0" err="1" smtClean="0">
                <a:solidFill>
                  <a:srgbClr val="800000"/>
                </a:solidFill>
              </a:rPr>
              <a:t>ModelDB</a:t>
            </a:r>
            <a:r>
              <a:rPr lang="en-GB" altLang="x-none" sz="3200" dirty="0" smtClean="0">
                <a:solidFill>
                  <a:srgbClr val="800000"/>
                </a:solidFill>
              </a:rPr>
              <a:t> projects</a:t>
            </a:r>
            <a:endParaRPr lang="en-GB" altLang="x-none" sz="3200" dirty="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" y="323453"/>
            <a:ext cx="9323656" cy="3096344"/>
          </a:xfrm>
          <a:prstGeom prst="rect">
            <a:avLst/>
          </a:prstGeom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287784" y="4427909"/>
            <a:ext cx="312770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i="1" dirty="0" smtClean="0">
                <a:solidFill>
                  <a:srgbClr val="808080"/>
                </a:solidFill>
              </a:rPr>
              <a:t>Better model context</a:t>
            </a:r>
            <a:r>
              <a:rPr lang="en-GB" altLang="x-none" i="1" dirty="0" smtClean="0">
                <a:solidFill>
                  <a:srgbClr val="808080"/>
                </a:solidFill>
              </a:rPr>
              <a:t> through partnerships with external </a:t>
            </a:r>
            <a:r>
              <a:rPr lang="en-GB" altLang="x-none" i="1" dirty="0" err="1" smtClean="0">
                <a:solidFill>
                  <a:srgbClr val="808080"/>
                </a:solidFill>
              </a:rPr>
              <a:t>neuroinformatics</a:t>
            </a:r>
            <a:r>
              <a:rPr lang="en-GB" altLang="x-none" i="1" dirty="0" smtClean="0">
                <a:solidFill>
                  <a:srgbClr val="808080"/>
                </a:solidFill>
              </a:rPr>
              <a:t> resources like the Ion Channel Genealogy (above) and through identifying repeated patterns within </a:t>
            </a:r>
            <a:r>
              <a:rPr lang="en-GB" altLang="x-none" i="1" dirty="0" err="1" smtClean="0">
                <a:solidFill>
                  <a:srgbClr val="808080"/>
                </a:solidFill>
              </a:rPr>
              <a:t>ModelDB</a:t>
            </a:r>
            <a:r>
              <a:rPr lang="en-GB" altLang="x-none" i="1" dirty="0" smtClean="0">
                <a:solidFill>
                  <a:srgbClr val="808080"/>
                </a:solidFill>
              </a:rPr>
              <a:t> itself (right).</a:t>
            </a:r>
            <a:endParaRPr lang="en-GB" altLang="x-none" i="1" dirty="0" smtClean="0">
              <a:solidFill>
                <a:srgbClr val="80808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949"/>
          <a:stretch/>
        </p:blipFill>
        <p:spPr>
          <a:xfrm>
            <a:off x="3888184" y="3733041"/>
            <a:ext cx="6033914" cy="362198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187</Words>
  <Application>Microsoft Office PowerPoint</Application>
  <PresentationFormat>Custom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DejaVu Sans</vt:lpstr>
      <vt:lpstr>Noto Sans CJK SC Regular</vt:lpstr>
      <vt:lpstr>Times New Roman</vt:lpstr>
      <vt:lpstr>Office Theme</vt:lpstr>
      <vt:lpstr>ModelDB</vt:lpstr>
      <vt:lpstr>PowerPoint Presentation</vt:lpstr>
      <vt:lpstr>Ongoing ModelDB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>ramcdougal</dc:creator>
  <cp:keywords/>
  <dc:description/>
  <cp:lastModifiedBy>McDougal, Robert</cp:lastModifiedBy>
  <cp:revision>22</cp:revision>
  <cp:lastPrinted>1601-01-01T00:00:00Z</cp:lastPrinted>
  <dcterms:created xsi:type="dcterms:W3CDTF">2017-05-31T14:58:21Z</dcterms:created>
  <dcterms:modified xsi:type="dcterms:W3CDTF">2017-06-26T21:37:22Z</dcterms:modified>
</cp:coreProperties>
</file>