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4F7E8356-5FE3-4DE0-A0B9-87A789FDEDE7}"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DC8E58D5-D5CE-4AFC-ADF7-40BD4E6FEC57}"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03"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66D26955-7CB8-4A47-8C3A-38C26C79E1FD}"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05"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A7B53DF7-771C-4ADD-8494-EA51BD57129A}"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07"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CBF6C524-032C-49EC-9C4F-ABF90DAE8794}"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09"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400" y="1768320"/>
            <a:ext cx="5492880" cy="4382640"/>
          </a:xfrm>
          <a:prstGeom prst="rect">
            <a:avLst/>
          </a:prstGeom>
          <a:ln>
            <a:noFill/>
          </a:ln>
        </p:spPr>
      </p:pic>
      <p:pic>
        <p:nvPicPr>
          <p:cNvPr id="38" name="" descr=""/>
          <p:cNvPicPr/>
          <p:nvPr/>
        </p:nvPicPr>
        <p:blipFill>
          <a:blip r:embed="rId3"/>
          <a:stretch/>
        </p:blipFill>
        <p:spPr>
          <a:xfrm>
            <a:off x="2291400" y="1768320"/>
            <a:ext cx="5492880" cy="4382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291400" y="1768320"/>
            <a:ext cx="5492880" cy="4382640"/>
          </a:xfrm>
          <a:prstGeom prst="rect">
            <a:avLst/>
          </a:prstGeom>
          <a:ln>
            <a:noFill/>
          </a:ln>
        </p:spPr>
      </p:pic>
      <p:pic>
        <p:nvPicPr>
          <p:cNvPr id="77" name="" descr=""/>
          <p:cNvPicPr/>
          <p:nvPr/>
        </p:nvPicPr>
        <p:blipFill>
          <a:blip r:embed="rId3"/>
          <a:stretch/>
        </p:blipFill>
        <p:spPr>
          <a:xfrm>
            <a:off x="2291400" y="1768320"/>
            <a:ext cx="5492880" cy="4382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7227720" y="6886440"/>
            <a:ext cx="2346120" cy="518760"/>
          </a:xfrm>
          <a:prstGeom prst="rect">
            <a:avLst/>
          </a:prstGeom>
        </p:spPr>
        <p:txBody>
          <a:bodyPr lIns="0" rIns="0" tIns="0" bIns="0"/>
          <a:p>
            <a:pPr algn="r">
              <a:lnSpc>
                <a:spcPct val="100000"/>
              </a:lnSpc>
            </a:pPr>
            <a:fld id="{43746381-997C-4DEF-9A35-990A3579C489}"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400" spc="-1" strike="noStrike">
                <a:solidFill>
                  <a:srgbClr val="000000"/>
                </a:solidFill>
                <a:uFill>
                  <a:solidFill>
                    <a:srgbClr val="ffffff"/>
                  </a:solidFill>
                </a:uFill>
                <a:latin typeface="Arial"/>
              </a:rPr>
              <a:t>Second Outline Level</a:t>
            </a:r>
            <a:endParaRPr b="0" lang="en-GB"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000" spc="-1" strike="noStrike">
                <a:solidFill>
                  <a:srgbClr val="000000"/>
                </a:solidFill>
                <a:uFill>
                  <a:solidFill>
                    <a:srgbClr val="ffffff"/>
                  </a:solidFill>
                </a:uFill>
                <a:latin typeface="Arial"/>
              </a:rPr>
              <a:t>Third Outline Level</a:t>
            </a:r>
            <a:endParaRPr b="0" lang="en-GB"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3280" y="1768320"/>
            <a:ext cx="9069120" cy="4382640"/>
          </a:xfrm>
          <a:prstGeom prst="rect">
            <a:avLst/>
          </a:prstGeom>
        </p:spPr>
        <p:txBody>
          <a:bodyPr lIns="0" rIns="0" tIns="2844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Second Outline Level</a:t>
            </a:r>
            <a:endParaRPr b="0" lang="en-GB"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Third Outline Level</a:t>
            </a:r>
            <a:endParaRPr b="0" lang="en-GB"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Fourth Outline Level</a:t>
            </a:r>
            <a:endParaRPr b="0" lang="en-GB"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Fifth Outline Level</a:t>
            </a:r>
            <a:endParaRPr b="0" lang="en-GB"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Sixth Outline Level</a:t>
            </a:r>
            <a:endParaRPr b="0" lang="en-GB" sz="3200" spc="-1" strike="noStrike">
              <a:solidFill>
                <a:srgbClr val="000000"/>
              </a:solidFill>
              <a:uFill>
                <a:solidFill>
                  <a:srgbClr val="ffffff"/>
                </a:solidFill>
              </a:uFill>
              <a:latin typeface="Arial"/>
            </a:endParaRPr>
          </a:p>
          <a:p>
            <a:pPr marL="343080" indent="-342720">
              <a:lnSpc>
                <a:spcPct val="100000"/>
              </a:lnSpc>
            </a:pPr>
            <a:r>
              <a:rPr b="0" lang="en-GB" sz="3200" spc="-1" strike="noStrike">
                <a:solidFill>
                  <a:srgbClr val="000000"/>
                </a:solidFill>
                <a:uFill>
                  <a:solidFill>
                    <a:srgbClr val="ffffff"/>
                  </a:solidFill>
                </a:uFill>
                <a:latin typeface="Arial"/>
                <a:ea typeface="Noto Sans CJK SC Regular"/>
              </a:rPr>
              <a:t>Seventh Outline LevelClick to edit Master text styles</a:t>
            </a:r>
            <a:endParaRPr b="0" lang="en-GB" sz="32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Noto Sans CJK SC Regular"/>
              </a:rPr>
              <a:t>Second level</a:t>
            </a:r>
            <a:endParaRPr b="0" lang="en-GB" sz="3200" spc="-1" strike="noStrike">
              <a:solidFill>
                <a:srgbClr val="000000"/>
              </a:solidFill>
              <a:uFill>
                <a:solidFill>
                  <a:srgbClr val="ffffff"/>
                </a:solidFill>
              </a:uFill>
              <a:latin typeface="Arial"/>
            </a:endParaRPr>
          </a:p>
          <a:p>
            <a:r>
              <a:rPr b="0" lang="en-GB" sz="2400" spc="-1" strike="noStrike">
                <a:solidFill>
                  <a:srgbClr val="000000"/>
                </a:solidFill>
                <a:uFill>
                  <a:solidFill>
                    <a:srgbClr val="ffffff"/>
                  </a:solidFill>
                </a:uFill>
                <a:latin typeface="Arial"/>
                <a:ea typeface="Noto Sans CJK SC Regular"/>
              </a:rPr>
              <a:t>Third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Fourth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Fifth level</a:t>
            </a:r>
            <a:endParaRPr b="0" lang="en-GB" sz="32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720" y="6886440"/>
            <a:ext cx="2346120" cy="518760"/>
          </a:xfrm>
          <a:prstGeom prst="rect">
            <a:avLst/>
          </a:prstGeom>
        </p:spPr>
        <p:txBody>
          <a:bodyPr lIns="0" rIns="0" tIns="0" bIns="0"/>
          <a:p>
            <a:pPr algn="r">
              <a:lnSpc>
                <a:spcPct val="100000"/>
              </a:lnSpc>
            </a:pPr>
            <a:fld id="{7F552EC0-6498-4514-9EF0-6F50E2CA8992}"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modeldb.yale.edu/"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enselab.med.yale.edu/modeldb/ShowModel.cshtml?model=87284" TargetMode="External"/><Relationship Id="rId2" Type="http://schemas.openxmlformats.org/officeDocument/2006/relationships/hyperlink" Target="http://www.ncbi.nlm.nih.gov/pubmed/?term=20725509" TargetMode="Externa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Relationship Id="rId6"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3280" y="1474920"/>
            <a:ext cx="9070560" cy="1261800"/>
          </a:xfrm>
          <a:prstGeom prst="rect">
            <a:avLst/>
          </a:prstGeom>
          <a:noFill/>
          <a:ln>
            <a:noFill/>
          </a:ln>
        </p:spPr>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ModelDB</a:t>
            </a:r>
            <a:endParaRPr b="0" lang="en-GB" sz="4400" spc="-1" strike="noStrike">
              <a:solidFill>
                <a:srgbClr val="000000"/>
              </a:solidFill>
              <a:uFill>
                <a:solidFill>
                  <a:srgbClr val="ffffff"/>
                </a:solidFill>
              </a:uFill>
              <a:latin typeface="Arial"/>
            </a:endParaRPr>
          </a:p>
        </p:txBody>
      </p:sp>
      <p:sp>
        <p:nvSpPr>
          <p:cNvPr id="84" name="TextShape 2"/>
          <p:cNvSpPr txBox="1"/>
          <p:nvPr/>
        </p:nvSpPr>
        <p:spPr>
          <a:xfrm>
            <a:off x="503280" y="3059280"/>
            <a:ext cx="9070560" cy="649080"/>
          </a:xfrm>
          <a:prstGeom prst="rect">
            <a:avLst/>
          </a:prstGeom>
          <a:noFill/>
          <a:ln>
            <a:noFill/>
          </a:ln>
        </p:spPr>
        <p:txBody>
          <a:bodyPr lIns="0" rIns="0" tIns="28440" bIns="0" anchor="ctr"/>
          <a:p>
            <a:pPr algn="ctr">
              <a:lnSpc>
                <a:spcPct val="100000"/>
              </a:lnSpc>
            </a:pPr>
            <a:r>
              <a:rPr b="0" lang="en-GB" sz="3200" spc="-1" strike="noStrike">
                <a:solidFill>
                  <a:srgbClr val="000000"/>
                </a:solidFill>
                <a:uFill>
                  <a:solidFill>
                    <a:srgbClr val="ffffff"/>
                  </a:solidFill>
                </a:uFill>
                <a:latin typeface="Arial"/>
                <a:ea typeface="Noto Sans CJK SC Regular"/>
                <a:hlinkClick r:id="rId1"/>
              </a:rPr>
              <a:t>http://modeldb.yale.edu</a:t>
            </a:r>
            <a:endParaRPr b="0" lang="en-GB" sz="3200" spc="-1" strike="noStrike">
              <a:solidFill>
                <a:srgbClr val="000000"/>
              </a:solidFill>
              <a:uFill>
                <a:solidFill>
                  <a:srgbClr val="ffffff"/>
                </a:solidFill>
              </a:uFill>
              <a:latin typeface="Arial"/>
            </a:endParaRPr>
          </a:p>
        </p:txBody>
      </p:sp>
      <p:sp>
        <p:nvSpPr>
          <p:cNvPr id="85" name="CustomShape 3"/>
          <p:cNvSpPr/>
          <p:nvPr/>
        </p:nvSpPr>
        <p:spPr>
          <a:xfrm>
            <a:off x="216000" y="7020000"/>
            <a:ext cx="2879280" cy="39636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86" name="CustomShape 4"/>
          <p:cNvSpPr/>
          <p:nvPr/>
        </p:nvSpPr>
        <p:spPr>
          <a:xfrm>
            <a:off x="1295280" y="4932360"/>
            <a:ext cx="7488000" cy="125064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ModelDB promotes discoverability and reproducibility of computational neuroscience research by serving as a platform for curated sharing and visualization of published models.</a:t>
            </a:r>
            <a:endParaRPr b="0" lang="en-GB" sz="1800" spc="-1" strike="noStrike">
              <a:solidFill>
                <a:srgbClr val="000000"/>
              </a:solidFill>
              <a:uFill>
                <a:solidFill>
                  <a:srgbClr val="ffffff"/>
                </a:solidFill>
              </a:uFill>
              <a:latin typeface="Arial"/>
            </a:endParaRPr>
          </a:p>
        </p:txBody>
      </p:sp>
      <p:sp>
        <p:nvSpPr>
          <p:cNvPr id="87"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88" name="CustomShape 6"/>
          <p:cNvSpPr/>
          <p:nvPr/>
        </p:nvSpPr>
        <p:spPr>
          <a:xfrm>
            <a:off x="6985080" y="7020000"/>
            <a:ext cx="2879280" cy="39636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1.5 Model sharing</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1" descr=""/>
          <p:cNvPicPr/>
          <p:nvPr/>
        </p:nvPicPr>
        <p:blipFill>
          <a:blip r:embed="rId1"/>
          <a:stretch/>
        </p:blipFill>
        <p:spPr>
          <a:xfrm>
            <a:off x="0" y="251280"/>
            <a:ext cx="10080360" cy="5584320"/>
          </a:xfrm>
          <a:prstGeom prst="rect">
            <a:avLst/>
          </a:prstGeom>
          <a:ln>
            <a:noFill/>
          </a:ln>
        </p:spPr>
      </p:pic>
      <p:sp>
        <p:nvSpPr>
          <p:cNvPr id="90" name="CustomShape 1"/>
          <p:cNvSpPr/>
          <p:nvPr/>
        </p:nvSpPr>
        <p:spPr>
          <a:xfrm>
            <a:off x="693720" y="6156000"/>
            <a:ext cx="8692560" cy="1250640"/>
          </a:xfrm>
          <a:prstGeom prst="rect">
            <a:avLst/>
          </a:prstGeom>
          <a:noFill/>
          <a:ln>
            <a:noFill/>
          </a:ln>
        </p:spPr>
        <p:style>
          <a:lnRef idx="0"/>
          <a:fillRef idx="0"/>
          <a:effectRef idx="0"/>
          <a:fontRef idx="minor"/>
        </p:style>
        <p:txBody>
          <a:bodyPr lIns="90000" rIns="90000" tIns="60840" bIns="45000"/>
          <a:p>
            <a:pPr algn="ctr">
              <a:lnSpc>
                <a:spcPct val="93000"/>
              </a:lnSpc>
            </a:pPr>
            <a:r>
              <a:rPr b="0" i="1" lang="en-GB" sz="1800" spc="-1" strike="noStrike">
                <a:solidFill>
                  <a:srgbClr val="000000"/>
                </a:solidFill>
                <a:uFill>
                  <a:solidFill>
                    <a:srgbClr val="ffffff"/>
                  </a:solidFill>
                </a:uFill>
                <a:latin typeface="Arial"/>
                <a:ea typeface="Noto Sans CJK SC Regular"/>
              </a:rPr>
              <a:t>Over 1200 models · 76 simulation environments · 178 cell types · 145 topics (Alzheimer’s, STDP, etc) · 16+ species · 54 ion channels, pumps, etc  · </a:t>
            </a:r>
            <a:endParaRPr b="0" lang="en-GB" sz="1800" spc="-1" strike="noStrike">
              <a:solidFill>
                <a:srgbClr val="000000"/>
              </a:solidFill>
              <a:uFill>
                <a:solidFill>
                  <a:srgbClr val="ffffff"/>
                </a:solidFill>
              </a:uFill>
              <a:latin typeface="Arial"/>
            </a:endParaRPr>
          </a:p>
          <a:p>
            <a:pPr algn="ctr">
              <a:lnSpc>
                <a:spcPct val="93000"/>
              </a:lnSpc>
            </a:pPr>
            <a:r>
              <a:rPr b="0" i="1" lang="en-GB" sz="1800" spc="-1" strike="noStrike">
                <a:solidFill>
                  <a:srgbClr val="000000"/>
                </a:solidFill>
                <a:uFill>
                  <a:solidFill>
                    <a:srgbClr val="ffffff"/>
                  </a:solidFill>
                </a:uFill>
                <a:latin typeface="Arial"/>
                <a:ea typeface="Noto Sans CJK SC Regular"/>
              </a:rPr>
              <a:t>24+ mammalian brain regions</a:t>
            </a:r>
            <a:endParaRPr b="0" lang="en-GB" sz="1800" spc="-1" strike="noStrike">
              <a:solidFill>
                <a:srgbClr val="000000"/>
              </a:solidFill>
              <a:uFill>
                <a:solidFill>
                  <a:srgbClr val="ffffff"/>
                </a:solidFill>
              </a:uFill>
              <a:latin typeface="Arial"/>
            </a:endParaRPr>
          </a:p>
        </p:txBody>
      </p:sp>
      <p:sp>
        <p:nvSpPr>
          <p:cNvPr id="91" name="CustomShape 2"/>
          <p:cNvSpPr/>
          <p:nvPr/>
        </p:nvSpPr>
        <p:spPr>
          <a:xfrm>
            <a:off x="71640" y="467640"/>
            <a:ext cx="359640" cy="91080"/>
          </a:xfrm>
          <a:prstGeom prst="rect">
            <a:avLst/>
          </a:prstGeom>
          <a:solidFill>
            <a:schemeClr val="bg1"/>
          </a:solidFill>
          <a:ln w="9360">
            <a:solidFill>
              <a:schemeClr val="bg1"/>
            </a:solidFill>
            <a:round/>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160000" y="1542240"/>
            <a:ext cx="2376000" cy="2309040"/>
          </a:xfrm>
          <a:prstGeom prst="rect">
            <a:avLst/>
          </a:prstGeom>
          <a:noFill/>
          <a:ln>
            <a:noFill/>
          </a:ln>
        </p:spPr>
        <p:style>
          <a:lnRef idx="0"/>
          <a:fillRef idx="0"/>
          <a:effectRef idx="0"/>
          <a:fontRef idx="minor"/>
        </p:style>
        <p:txBody>
          <a:bodyPr lIns="90000" rIns="90000" tIns="60840" bIns="45000"/>
          <a:p>
            <a:pPr>
              <a:lnSpc>
                <a:spcPct val="93000"/>
              </a:lnSpc>
            </a:pPr>
            <a:r>
              <a:rPr b="1" i="1" lang="en-GB" sz="1800" spc="-1" strike="noStrike">
                <a:solidFill>
                  <a:srgbClr val="000000"/>
                </a:solidFill>
                <a:uFill>
                  <a:solidFill>
                    <a:srgbClr val="ffffff"/>
                  </a:solidFill>
                </a:uFill>
                <a:latin typeface="Arial"/>
                <a:ea typeface="Noto Sans CJK SC Regular"/>
              </a:rPr>
              <a:t>Improving quantity and quality of model entries</a:t>
            </a:r>
            <a:r>
              <a:rPr b="0" i="1" lang="en-GB" sz="1800" spc="-1" strike="noStrike">
                <a:solidFill>
                  <a:srgbClr val="000000"/>
                </a:solidFill>
                <a:uFill>
                  <a:solidFill>
                    <a:srgbClr val="ffffff"/>
                  </a:solidFill>
                </a:uFill>
                <a:latin typeface="Arial"/>
                <a:ea typeface="Noto Sans CJK SC Regular"/>
              </a:rPr>
              <a:t> by actively identifying new modelling literature and providing NLP tools to assist entry of descriptive metadata.</a:t>
            </a:r>
            <a:endParaRPr b="0" lang="en-GB" sz="1800" spc="-1" strike="noStrike">
              <a:solidFill>
                <a:srgbClr val="000000"/>
              </a:solidFill>
              <a:uFill>
                <a:solidFill>
                  <a:srgbClr val="ffffff"/>
                </a:solidFill>
              </a:uFill>
              <a:latin typeface="Arial"/>
            </a:endParaRPr>
          </a:p>
        </p:txBody>
      </p:sp>
      <p:pic>
        <p:nvPicPr>
          <p:cNvPr id="93" name="Picture 1" descr=""/>
          <p:cNvPicPr/>
          <p:nvPr/>
        </p:nvPicPr>
        <p:blipFill>
          <a:blip r:embed="rId1"/>
          <a:srcRect l="28571" t="2050" r="28571" b="38336"/>
          <a:stretch/>
        </p:blipFill>
        <p:spPr>
          <a:xfrm>
            <a:off x="4680360" y="1542240"/>
            <a:ext cx="3099240" cy="2376000"/>
          </a:xfrm>
          <a:prstGeom prst="rect">
            <a:avLst/>
          </a:prstGeom>
          <a:ln>
            <a:noFill/>
          </a:ln>
        </p:spPr>
      </p:pic>
      <p:pic>
        <p:nvPicPr>
          <p:cNvPr id="94" name="Picture 4" descr=""/>
          <p:cNvPicPr/>
          <p:nvPr/>
        </p:nvPicPr>
        <p:blipFill>
          <a:blip r:embed="rId2"/>
          <a:srcRect l="19534" t="23804" r="3568" b="11104"/>
          <a:stretch/>
        </p:blipFill>
        <p:spPr>
          <a:xfrm>
            <a:off x="648000" y="4572000"/>
            <a:ext cx="5706720" cy="2808000"/>
          </a:xfrm>
          <a:prstGeom prst="rect">
            <a:avLst/>
          </a:prstGeom>
          <a:ln>
            <a:noFill/>
          </a:ln>
        </p:spPr>
      </p:pic>
      <p:sp>
        <p:nvSpPr>
          <p:cNvPr id="95" name="CustomShape 2"/>
          <p:cNvSpPr/>
          <p:nvPr/>
        </p:nvSpPr>
        <p:spPr>
          <a:xfrm>
            <a:off x="6696360" y="5130000"/>
            <a:ext cx="3127320" cy="1692000"/>
          </a:xfrm>
          <a:prstGeom prst="rect">
            <a:avLst/>
          </a:prstGeom>
          <a:noFill/>
          <a:ln>
            <a:noFill/>
          </a:ln>
        </p:spPr>
        <p:style>
          <a:lnRef idx="0"/>
          <a:fillRef idx="0"/>
          <a:effectRef idx="0"/>
          <a:fontRef idx="minor"/>
        </p:style>
        <p:txBody>
          <a:bodyPr lIns="90000" rIns="90000" tIns="60840" bIns="45000"/>
          <a:p>
            <a:pPr>
              <a:lnSpc>
                <a:spcPct val="93000"/>
              </a:lnSpc>
            </a:pPr>
            <a:r>
              <a:rPr b="1" i="1" lang="en-GB" sz="1800" spc="-1" strike="noStrike">
                <a:solidFill>
                  <a:srgbClr val="000000"/>
                </a:solidFill>
                <a:uFill>
                  <a:solidFill>
                    <a:srgbClr val="ffffff"/>
                  </a:solidFill>
                </a:uFill>
                <a:latin typeface="Arial"/>
                <a:ea typeface="Noto Sans CJK SC Regular"/>
              </a:rPr>
              <a:t>Model visualization tools </a:t>
            </a:r>
            <a:r>
              <a:rPr b="0" i="1" lang="en-GB" sz="1800" spc="-1" strike="noStrike">
                <a:solidFill>
                  <a:srgbClr val="000000"/>
                </a:solidFill>
                <a:uFill>
                  <a:solidFill>
                    <a:srgbClr val="ffffff"/>
                  </a:solidFill>
                </a:uFill>
                <a:latin typeface="Arial"/>
                <a:ea typeface="Noto Sans CJK SC Regular"/>
              </a:rPr>
              <a:t>make models more accessible by allowing insight into the model structure without reading code.</a:t>
            </a:r>
            <a:endParaRPr b="0" lang="en-GB" sz="1800" spc="-1" strike="noStrike">
              <a:solidFill>
                <a:srgbClr val="000000"/>
              </a:solidFill>
              <a:uFill>
                <a:solidFill>
                  <a:srgbClr val="ffffff"/>
                </a:solidFill>
              </a:uFill>
              <a:latin typeface="Arial"/>
            </a:endParaRPr>
          </a:p>
        </p:txBody>
      </p:sp>
      <p:sp>
        <p:nvSpPr>
          <p:cNvPr id="96" name="TextShape 3"/>
          <p:cNvSpPr txBox="1"/>
          <p:nvPr/>
        </p:nvSpPr>
        <p:spPr>
          <a:xfrm>
            <a:off x="503640" y="169560"/>
            <a:ext cx="9070560" cy="1261800"/>
          </a:xfrm>
          <a:prstGeom prst="rect">
            <a:avLst/>
          </a:prstGeom>
          <a:noFill/>
          <a:ln>
            <a:noFill/>
          </a:ln>
        </p:spPr>
        <p:txBody>
          <a:bodyPr lIns="0" rIns="0" tIns="39240" bIns="0" anchor="ctr"/>
          <a:p>
            <a:pPr>
              <a:lnSpc>
                <a:spcPct val="100000"/>
              </a:lnSpc>
            </a:pPr>
            <a:r>
              <a:rPr b="0" lang="en-GB" sz="3200" spc="-1" strike="noStrike">
                <a:solidFill>
                  <a:srgbClr val="800000"/>
                </a:solidFill>
                <a:uFill>
                  <a:solidFill>
                    <a:srgbClr val="ffffff"/>
                  </a:solidFill>
                </a:uFill>
                <a:latin typeface="Arial"/>
                <a:ea typeface="Noto Sans CJK SC Regular"/>
              </a:rPr>
              <a:t>Ongoing ModelDB projects</a:t>
            </a:r>
            <a:endParaRPr b="0" lang="en-GB" sz="4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287640" y="4428000"/>
            <a:ext cx="3127320" cy="2376000"/>
          </a:xfrm>
          <a:prstGeom prst="rect">
            <a:avLst/>
          </a:prstGeom>
          <a:noFill/>
          <a:ln>
            <a:noFill/>
          </a:ln>
        </p:spPr>
        <p:style>
          <a:lnRef idx="0"/>
          <a:fillRef idx="0"/>
          <a:effectRef idx="0"/>
          <a:fontRef idx="minor"/>
        </p:style>
        <p:txBody>
          <a:bodyPr lIns="90000" rIns="90000" tIns="60840" bIns="45000"/>
          <a:p>
            <a:pPr>
              <a:lnSpc>
                <a:spcPct val="93000"/>
              </a:lnSpc>
            </a:pPr>
            <a:r>
              <a:rPr b="1" i="1" lang="en-GB" sz="1800" spc="-1" strike="noStrike">
                <a:solidFill>
                  <a:srgbClr val="000000"/>
                </a:solidFill>
                <a:uFill>
                  <a:solidFill>
                    <a:srgbClr val="ffffff"/>
                  </a:solidFill>
                </a:uFill>
                <a:latin typeface="Arial"/>
                <a:ea typeface="Noto Sans CJK SC Regular"/>
              </a:rPr>
              <a:t>Better model context</a:t>
            </a:r>
            <a:r>
              <a:rPr b="0" i="1" lang="en-GB" sz="1800" spc="-1" strike="noStrike">
                <a:solidFill>
                  <a:srgbClr val="000000"/>
                </a:solidFill>
                <a:uFill>
                  <a:solidFill>
                    <a:srgbClr val="ffffff"/>
                  </a:solidFill>
                </a:uFill>
                <a:latin typeface="Arial"/>
                <a:ea typeface="Noto Sans CJK SC Regular"/>
              </a:rPr>
              <a:t> through partnerships with external neuroinformatics resources like the Ion Channel Genealogy (above) and through identifying repeated patterns within ModelDB itself (right).</a:t>
            </a:r>
            <a:endParaRPr b="0" lang="en-GB" sz="1800" spc="-1" strike="noStrike">
              <a:solidFill>
                <a:srgbClr val="000000"/>
              </a:solidFill>
              <a:uFill>
                <a:solidFill>
                  <a:srgbClr val="ffffff"/>
                </a:solidFill>
              </a:uFill>
              <a:latin typeface="Arial"/>
            </a:endParaRPr>
          </a:p>
        </p:txBody>
      </p:sp>
      <p:sp>
        <p:nvSpPr>
          <p:cNvPr id="98" name="CustomShape 2"/>
          <p:cNvSpPr/>
          <p:nvPr/>
        </p:nvSpPr>
        <p:spPr>
          <a:xfrm>
            <a:off x="5952600" y="87840"/>
            <a:ext cx="4104000" cy="3634200"/>
          </a:xfrm>
          <a:prstGeom prst="rect">
            <a:avLst/>
          </a:prstGeom>
          <a:solidFill>
            <a:srgbClr val="ffffff"/>
          </a:solidFill>
          <a:ln>
            <a:noFill/>
          </a:ln>
        </p:spPr>
        <p:style>
          <a:lnRef idx="0"/>
          <a:fillRef idx="0"/>
          <a:effectRef idx="0"/>
          <a:fontRef idx="minor"/>
        </p:style>
        <p:txBody>
          <a:bodyPr tIns="0" bIns="69840" anchor="ctr"/>
          <a:p>
            <a:pPr>
              <a:lnSpc>
                <a:spcPct val="100000"/>
              </a:lnSpc>
            </a:pPr>
            <a:r>
              <a:rPr b="0" lang="en-GB" sz="1200" spc="-1" strike="noStrike">
                <a:solidFill>
                  <a:srgbClr val="333333"/>
                </a:solidFill>
                <a:uFill>
                  <a:solidFill>
                    <a:srgbClr val="ffffff"/>
                  </a:solidFill>
                </a:uFill>
                <a:latin typeface="Helvetica Neue"/>
                <a:ea typeface="Noto Sans CJK SC Regular"/>
              </a:rPr>
              <a:t>General data</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ICG id:</a:t>
            </a:r>
            <a:r>
              <a:rPr b="0" lang="en-GB" sz="900" spc="-1" strike="noStrike">
                <a:solidFill>
                  <a:srgbClr val="333333"/>
                </a:solidFill>
                <a:uFill>
                  <a:solidFill>
                    <a:srgbClr val="ffffff"/>
                  </a:solidFill>
                </a:uFill>
                <a:latin typeface="Helvetica Neue"/>
                <a:ea typeface="Noto Sans CJK SC Regular"/>
              </a:rPr>
              <a:t> 2464</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ModelDB id:</a:t>
            </a:r>
            <a:r>
              <a:rPr b="0" lang="en-GB" sz="900" spc="-1" strike="noStrike">
                <a:solidFill>
                  <a:srgbClr val="333333"/>
                </a:solidFill>
                <a:uFill>
                  <a:solidFill>
                    <a:srgbClr val="ffffff"/>
                  </a:solidFill>
                </a:uFill>
                <a:latin typeface="Helvetica Neue"/>
                <a:ea typeface="Noto Sans CJK SC Regular"/>
              </a:rPr>
              <a:t> </a:t>
            </a:r>
            <a:r>
              <a:rPr b="0" lang="en-GB" sz="900" spc="-1" strike="noStrike">
                <a:solidFill>
                  <a:srgbClr val="ccccff"/>
                </a:solidFill>
                <a:uFill>
                  <a:solidFill>
                    <a:srgbClr val="ffffff"/>
                  </a:solidFill>
                </a:uFill>
                <a:latin typeface="Helvetica Neue"/>
                <a:ea typeface="Noto Sans CJK SC Regular"/>
                <a:hlinkClick r:id="rId1"/>
              </a:rPr>
              <a:t>87284</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Reference:</a:t>
            </a:r>
            <a:r>
              <a:rPr b="0" lang="en-GB" sz="900" spc="-1" strike="noStrike">
                <a:solidFill>
                  <a:srgbClr val="333333"/>
                </a:solidFill>
                <a:uFill>
                  <a:solidFill>
                    <a:srgbClr val="ffffff"/>
                  </a:solidFill>
                </a:uFill>
                <a:latin typeface="Helvetica Neue"/>
                <a:ea typeface="Noto Sans CJK SC Regular"/>
              </a:rPr>
              <a:t> </a:t>
            </a:r>
            <a:r>
              <a:rPr b="0" i="1" lang="en-GB" sz="900" spc="-1" strike="noStrike">
                <a:solidFill>
                  <a:srgbClr val="333333"/>
                </a:solidFill>
                <a:uFill>
                  <a:solidFill>
                    <a:srgbClr val="ffffff"/>
                  </a:solidFill>
                </a:uFill>
                <a:latin typeface="Helvetica Neue"/>
                <a:ea typeface="Noto Sans CJK SC Regular"/>
              </a:rPr>
              <a:t>Morse TM, Carnevale NT, Mutalik PG, Migliore M, Shepherd GM (2010)</a:t>
            </a:r>
            <a:r>
              <a:rPr b="0" lang="en-GB" sz="900" spc="-1" strike="noStrike">
                <a:solidFill>
                  <a:srgbClr val="333333"/>
                </a:solidFill>
                <a:uFill>
                  <a:solidFill>
                    <a:srgbClr val="ffffff"/>
                  </a:solidFill>
                </a:uFill>
                <a:latin typeface="Helvetica Neue"/>
                <a:ea typeface="Noto Sans CJK SC Regular"/>
              </a:rPr>
              <a:t>: </a:t>
            </a:r>
            <a:r>
              <a:rPr b="0" lang="en-GB" sz="900" spc="-1" strike="noStrike">
                <a:solidFill>
                  <a:srgbClr val="ccccff"/>
                </a:solidFill>
                <a:uFill>
                  <a:solidFill>
                    <a:srgbClr val="ffffff"/>
                  </a:solidFill>
                </a:uFill>
                <a:latin typeface="Helvetica Neue"/>
                <a:ea typeface="Noto Sans CJK SC Regular"/>
                <a:hlinkClick r:id="rId2"/>
              </a:rPr>
              <a:t>Abnormal Excitability of Oblique Dendrites Implicated in Early Alzheimer's: A Computational Study.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200" spc="-1" strike="noStrike">
                <a:solidFill>
                  <a:srgbClr val="333333"/>
                </a:solidFill>
                <a:uFill>
                  <a:solidFill>
                    <a:srgbClr val="ffffff"/>
                  </a:solidFill>
                </a:uFill>
                <a:latin typeface="Helvetica Neue"/>
                <a:ea typeface="Noto Sans CJK SC Regular"/>
              </a:rPr>
              <a:t>Metadata</a:t>
            </a:r>
            <a:r>
              <a:rPr b="0" lang="en-GB" sz="900" spc="-1" strike="noStrike">
                <a:solidFill>
                  <a:srgbClr val="333333"/>
                </a:solidFill>
                <a:uFill>
                  <a:solidFill>
                    <a:srgbClr val="ffffff"/>
                  </a:solidFill>
                </a:uFill>
                <a:latin typeface="Helvetica Neue"/>
                <a:ea typeface="Noto Sans CJK SC Regular"/>
              </a:rPr>
              <a:t> </a:t>
            </a:r>
            <a:r>
              <a:rPr b="0" lang="en-GB" sz="900" spc="-1" strike="noStrike">
                <a:solidFill>
                  <a:srgbClr val="777777"/>
                </a:solidFill>
                <a:uFill>
                  <a:solidFill>
                    <a:srgbClr val="ffffff"/>
                  </a:solidFill>
                </a:uFill>
                <a:latin typeface="Helvetica Neue"/>
                <a:ea typeface="Noto Sans CJK SC Regular"/>
              </a:rPr>
              <a:t>classes</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Animal Model:</a:t>
            </a:r>
            <a:r>
              <a:rPr b="0" lang="en-GB" sz="900" spc="-1" strike="noStrike">
                <a:solidFill>
                  <a:srgbClr val="333333"/>
                </a:solidFill>
                <a:uFill>
                  <a:solidFill>
                    <a:srgbClr val="ffffff"/>
                  </a:solidFill>
                </a:uFill>
                <a:latin typeface="Helvetica Neue"/>
                <a:ea typeface="Noto Sans CJK SC Regular"/>
              </a:rPr>
              <a:t> rat </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Brain Area:</a:t>
            </a:r>
            <a:r>
              <a:rPr b="0" lang="en-GB" sz="900" spc="-1" strike="noStrike">
                <a:solidFill>
                  <a:srgbClr val="333333"/>
                </a:solidFill>
                <a:uFill>
                  <a:solidFill>
                    <a:srgbClr val="ffffff"/>
                  </a:solidFill>
                </a:uFill>
                <a:latin typeface="Helvetica Neue"/>
                <a:ea typeface="Noto Sans CJK SC Regular"/>
              </a:rPr>
              <a:t> hippocampus, CA1</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Neuron Region:</a:t>
            </a:r>
            <a:r>
              <a:rPr b="0" lang="en-GB" sz="900" spc="-1" strike="noStrike">
                <a:solidFill>
                  <a:srgbClr val="333333"/>
                </a:solidFill>
                <a:uFill>
                  <a:solidFill>
                    <a:srgbClr val="ffffff"/>
                  </a:solidFill>
                </a:uFill>
                <a:latin typeface="Helvetica Neue"/>
                <a:ea typeface="Noto Sans CJK SC Regular"/>
              </a:rPr>
              <a:t> unspecified</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Neuron Type:</a:t>
            </a:r>
            <a:r>
              <a:rPr b="0" lang="en-GB" sz="900" spc="-1" strike="noStrike">
                <a:solidFill>
                  <a:srgbClr val="333333"/>
                </a:solidFill>
                <a:uFill>
                  <a:solidFill>
                    <a:srgbClr val="ffffff"/>
                  </a:solidFill>
                </a:uFill>
                <a:latin typeface="Helvetica Neue"/>
                <a:ea typeface="Noto Sans CJK SC Regular"/>
              </a:rPr>
              <a:t> pyramidal cell</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Runtime Q:</a:t>
            </a:r>
            <a:r>
              <a:rPr b="0" lang="en-GB" sz="900" spc="-1" strike="noStrike">
                <a:solidFill>
                  <a:srgbClr val="333333"/>
                </a:solidFill>
                <a:uFill>
                  <a:solidFill>
                    <a:srgbClr val="ffffff"/>
                  </a:solidFill>
                </a:uFill>
                <a:latin typeface="Helvetica Neue"/>
                <a:ea typeface="Noto Sans CJK SC Regular"/>
              </a:rPr>
              <a:t> Q4 (slow)</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Subtype:</a:t>
            </a:r>
            <a:r>
              <a:rPr b="0" lang="en-GB" sz="900" spc="-1" strike="noStrike">
                <a:solidFill>
                  <a:srgbClr val="333333"/>
                </a:solidFill>
                <a:uFill>
                  <a:solidFill>
                    <a:srgbClr val="ffffff"/>
                  </a:solidFill>
                </a:uFill>
                <a:latin typeface="Helvetica Neue"/>
                <a:ea typeface="Noto Sans CJK SC Regular"/>
              </a:rPr>
              <a:t> not specified</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200" spc="-1" strike="noStrike">
                <a:solidFill>
                  <a:srgbClr val="333333"/>
                </a:solidFill>
                <a:uFill>
                  <a:solidFill>
                    <a:srgbClr val="ffffff"/>
                  </a:solidFill>
                </a:uFill>
                <a:latin typeface="Helvetica Neue"/>
                <a:ea typeface="Noto Sans CJK SC Regular"/>
              </a:rPr>
              <a:t>Metadata</a:t>
            </a:r>
            <a:r>
              <a:rPr b="0" lang="en-GB" sz="900" spc="-1" strike="noStrike">
                <a:solidFill>
                  <a:srgbClr val="333333"/>
                </a:solidFill>
                <a:uFill>
                  <a:solidFill>
                    <a:srgbClr val="ffffff"/>
                  </a:solidFill>
                </a:uFill>
                <a:latin typeface="Helvetica Neue"/>
                <a:ea typeface="Noto Sans CJK SC Regular"/>
              </a:rPr>
              <a:t> </a:t>
            </a:r>
            <a:r>
              <a:rPr b="0" lang="en-GB" sz="900" spc="-1" strike="noStrike">
                <a:solidFill>
                  <a:srgbClr val="777777"/>
                </a:solidFill>
                <a:uFill>
                  <a:solidFill>
                    <a:srgbClr val="ffffff"/>
                  </a:solidFill>
                </a:uFill>
                <a:latin typeface="Helvetica Neue"/>
                <a:ea typeface="Noto Sans CJK SC Regular"/>
              </a:rPr>
              <a:t>generic</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Age:</a:t>
            </a:r>
            <a:r>
              <a:rPr b="0" lang="en-GB" sz="900" spc="-1" strike="noStrike">
                <a:solidFill>
                  <a:srgbClr val="333333"/>
                </a:solidFill>
                <a:uFill>
                  <a:solidFill>
                    <a:srgbClr val="ffffff"/>
                  </a:solidFill>
                </a:uFill>
                <a:latin typeface="Helvetica Neue"/>
                <a:ea typeface="Noto Sans CJK SC Regular"/>
              </a:rPr>
              <a:t> 7-14 weeks old.</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Authors:</a:t>
            </a:r>
            <a:r>
              <a:rPr b="0" lang="en-GB" sz="900" spc="-1" strike="noStrike">
                <a:solidFill>
                  <a:srgbClr val="333333"/>
                </a:solidFill>
                <a:uFill>
                  <a:solidFill>
                    <a:srgbClr val="ffffff"/>
                  </a:solidFill>
                </a:uFill>
                <a:latin typeface="Helvetica Neue"/>
                <a:ea typeface="Noto Sans CJK SC Regular"/>
              </a:rPr>
              <a:t> M Migliore.</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Comments:</a:t>
            </a:r>
            <a:r>
              <a:rPr b="0" lang="en-GB" sz="900" spc="-1" strike="noStrike">
                <a:solidFill>
                  <a:srgbClr val="333333"/>
                </a:solidFill>
                <a:uFill>
                  <a:solidFill>
                    <a:srgbClr val="ffffff"/>
                  </a:solidFill>
                </a:uFill>
                <a:latin typeface="Helvetica Neue"/>
                <a:ea typeface="Noto Sans CJK SC Regular"/>
              </a:rPr>
              <a:t> Calcium activated k channel, modified from moczydlowski and latorre (1983). From hemond et al. (2008), model no. 101629, with no changes (identical mod file). Animal model taken from chen (2005) which is used to constrain model. Channel kinetics from previous study on hippocampal pyramidal neuron (hemond et al. 2008)</a:t>
            </a:r>
            <a:endParaRPr b="0" lang="en-GB" sz="1800" spc="-1" strike="noStrike">
              <a:solidFill>
                <a:srgbClr val="000000"/>
              </a:solidFill>
              <a:uFill>
                <a:solidFill>
                  <a:srgbClr val="ffffff"/>
                </a:solidFill>
              </a:uFill>
              <a:latin typeface="Arial"/>
            </a:endParaRPr>
          </a:p>
          <a:p>
            <a:pPr>
              <a:lnSpc>
                <a:spcPct val="100000"/>
              </a:lnSpc>
              <a:buClr>
                <a:srgbClr val="333333"/>
              </a:buClr>
              <a:buFont typeface="Symbol" charset="2"/>
              <a:buChar char=""/>
            </a:pPr>
            <a:r>
              <a:rPr b="1" lang="en-GB" sz="900" spc="-1" strike="noStrike">
                <a:solidFill>
                  <a:srgbClr val="333333"/>
                </a:solidFill>
                <a:uFill>
                  <a:solidFill>
                    <a:srgbClr val="ffffff"/>
                  </a:solidFill>
                </a:uFill>
                <a:latin typeface="Helvetica Neue"/>
                <a:ea typeface="Noto Sans CJK SC Regular"/>
              </a:rPr>
              <a:t> </a:t>
            </a:r>
            <a:r>
              <a:rPr b="1" lang="en-GB" sz="900" spc="-1" strike="noStrike">
                <a:solidFill>
                  <a:srgbClr val="333333"/>
                </a:solidFill>
                <a:uFill>
                  <a:solidFill>
                    <a:srgbClr val="ffffff"/>
                  </a:solidFill>
                </a:uFill>
                <a:latin typeface="Helvetica Neue"/>
                <a:ea typeface="Noto Sans CJK SC Regular"/>
              </a:rPr>
              <a:t>Runtime:</a:t>
            </a:r>
            <a:r>
              <a:rPr b="0" lang="en-GB" sz="900" spc="-1" strike="noStrike">
                <a:solidFill>
                  <a:srgbClr val="333333"/>
                </a:solidFill>
                <a:uFill>
                  <a:solidFill>
                    <a:srgbClr val="ffffff"/>
                  </a:solidFill>
                </a:uFill>
                <a:latin typeface="Helvetica Neue"/>
                <a:ea typeface="Noto Sans CJK SC Regular"/>
              </a:rPr>
              <a:t> 76.722</a:t>
            </a:r>
            <a:endParaRPr b="0" lang="en-GB" sz="1800" spc="-1" strike="noStrike">
              <a:solidFill>
                <a:srgbClr val="000000"/>
              </a:solidFill>
              <a:uFill>
                <a:solidFill>
                  <a:srgbClr val="ffffff"/>
                </a:solidFill>
              </a:uFill>
              <a:latin typeface="Arial"/>
            </a:endParaRPr>
          </a:p>
        </p:txBody>
      </p:sp>
      <p:pic>
        <p:nvPicPr>
          <p:cNvPr id="99" name="Picture 6" descr=""/>
          <p:cNvPicPr/>
          <p:nvPr/>
        </p:nvPicPr>
        <p:blipFill>
          <a:blip r:embed="rId3"/>
          <a:stretch/>
        </p:blipFill>
        <p:spPr>
          <a:xfrm>
            <a:off x="287640" y="323280"/>
            <a:ext cx="5492880" cy="2952000"/>
          </a:xfrm>
          <a:prstGeom prst="rect">
            <a:avLst/>
          </a:prstGeom>
          <a:ln>
            <a:noFill/>
          </a:ln>
        </p:spPr>
      </p:pic>
      <p:pic>
        <p:nvPicPr>
          <p:cNvPr id="100" name="Picture 5" descr=""/>
          <p:cNvPicPr/>
          <p:nvPr/>
        </p:nvPicPr>
        <p:blipFill>
          <a:blip r:embed="rId4"/>
          <a:srcRect l="0" t="1948" r="0" b="0"/>
          <a:stretch/>
        </p:blipFill>
        <p:spPr>
          <a:xfrm>
            <a:off x="3888360" y="3733200"/>
            <a:ext cx="6033600" cy="3621600"/>
          </a:xfrm>
          <a:prstGeom prst="rect">
            <a:avLst/>
          </a:prstGeom>
          <a:ln>
            <a:noFill/>
          </a:ln>
        </p:spPr>
      </p:pic>
      <p:sp>
        <p:nvSpPr>
          <p:cNvPr id="101" name="CustomShape 3"/>
          <p:cNvSpPr/>
          <p:nvPr/>
        </p:nvSpPr>
        <p:spPr>
          <a:xfrm>
            <a:off x="2304000" y="683640"/>
            <a:ext cx="1151640" cy="359640"/>
          </a:xfrm>
          <a:prstGeom prst="ellipse">
            <a:avLst/>
          </a:prstGeom>
          <a:noFill/>
          <a:ln w="38160">
            <a:solidFill>
              <a:srgbClr val="ff0000"/>
            </a:solidFill>
            <a:round/>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TotalTime>
  <Application>LibreOffice/5.1.6.2$Linux_X86_64 LibreOffice_project/10m0$Build-2</Application>
  <Words>154</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ramcdougal</dc:creator>
  <dc:description/>
  <dc:language>en-GB</dc:language>
  <cp:lastModifiedBy/>
  <cp:lastPrinted>1601-01-01T00:00:00Z</cp:lastPrinted>
  <dcterms:modified xsi:type="dcterms:W3CDTF">2017-07-03T14:01:49Z</dcterms:modified>
  <cp:revision>27</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