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0E0E9348-7A68-4EF4-B5D9-0FC6DA58E7BB}"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161C7872-A23E-4F8D-AA0F-0394AC5B812B}"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93"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19096FA9-E2E1-4206-B637-54A3F7A66E82}"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95"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91BB5076-A796-4219-B5F9-E73136B6615C}"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97"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0C00E84E-F5B4-4C9B-A24C-CDE20462100F}"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99"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320"/>
            <a:ext cx="5492880" cy="4382640"/>
          </a:xfrm>
          <a:prstGeom prst="rect">
            <a:avLst/>
          </a:prstGeom>
          <a:ln>
            <a:noFill/>
          </a:ln>
        </p:spPr>
      </p:pic>
      <p:pic>
        <p:nvPicPr>
          <p:cNvPr id="38" name="" descr=""/>
          <p:cNvPicPr/>
          <p:nvPr/>
        </p:nvPicPr>
        <p:blipFill>
          <a:blip r:embed="rId3"/>
          <a:stretch/>
        </p:blipFill>
        <p:spPr>
          <a:xfrm>
            <a:off x="2291400" y="1768320"/>
            <a:ext cx="5492880" cy="4382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1400" y="1768320"/>
            <a:ext cx="5492880" cy="4382640"/>
          </a:xfrm>
          <a:prstGeom prst="rect">
            <a:avLst/>
          </a:prstGeom>
          <a:ln>
            <a:noFill/>
          </a:ln>
        </p:spPr>
      </p:pic>
      <p:pic>
        <p:nvPicPr>
          <p:cNvPr id="77" name="" descr=""/>
          <p:cNvPicPr/>
          <p:nvPr/>
        </p:nvPicPr>
        <p:blipFill>
          <a:blip r:embed="rId3"/>
          <a:stretch/>
        </p:blipFill>
        <p:spPr>
          <a:xfrm>
            <a:off x="2291400" y="1768320"/>
            <a:ext cx="5492880" cy="4382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CB61E92B-D531-4AA9-9CE0-1ACE0254B9E5}"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edit Master title style</a:t>
            </a:r>
            <a:endParaRPr b="0" lang="en-GB"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280" y="1768320"/>
            <a:ext cx="9069120" cy="4382640"/>
          </a:xfrm>
          <a:prstGeom prst="rect">
            <a:avLst/>
          </a:prstGeom>
        </p:spPr>
        <p:txBody>
          <a:bodyPr lIns="0" rIns="0" tIns="2844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Second Outline Level</a:t>
            </a:r>
            <a:endParaRPr b="0" lang="en-GB"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Third Outline Level</a:t>
            </a:r>
            <a:endParaRPr b="0" lang="en-GB"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Fourth Outline Level</a:t>
            </a:r>
            <a:endParaRPr b="0" lang="en-GB"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Fifth Outline Level</a:t>
            </a:r>
            <a:endParaRPr b="0" lang="en-GB"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Sixth Outline Level</a:t>
            </a:r>
            <a:endParaRPr b="0" lang="en-GB" sz="3200" spc="-1" strike="noStrike">
              <a:solidFill>
                <a:srgbClr val="000000"/>
              </a:solidFill>
              <a:uFill>
                <a:solidFill>
                  <a:srgbClr val="ffffff"/>
                </a:solidFill>
              </a:uFill>
              <a:latin typeface="Arial"/>
            </a:endParaRPr>
          </a:p>
          <a:p>
            <a:pPr marL="343080" indent="-342720">
              <a:lnSpc>
                <a:spcPct val="100000"/>
              </a:lnSpc>
            </a:pPr>
            <a:r>
              <a:rPr b="0" lang="en-GB" sz="3200" spc="-1" strike="noStrike">
                <a:solidFill>
                  <a:srgbClr val="000000"/>
                </a:solidFill>
                <a:uFill>
                  <a:solidFill>
                    <a:srgbClr val="ffffff"/>
                  </a:solidFill>
                </a:uFill>
                <a:latin typeface="Arial"/>
                <a:ea typeface="Noto Sans CJK SC Regular"/>
              </a:rPr>
              <a:t>Seventh Outline LevelClick to edit Master text styles</a:t>
            </a:r>
            <a:endParaRPr b="0" lang="en-GB" sz="32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Noto Sans CJK SC Regular"/>
              </a:rPr>
              <a:t>Second level</a:t>
            </a:r>
            <a:endParaRPr b="0" lang="en-GB" sz="3200" spc="-1" strike="noStrike">
              <a:solidFill>
                <a:srgbClr val="000000"/>
              </a:solidFill>
              <a:uFill>
                <a:solidFill>
                  <a:srgbClr val="ffffff"/>
                </a:solidFill>
              </a:uFill>
              <a:latin typeface="Arial"/>
            </a:endParaRPr>
          </a:p>
          <a:p>
            <a:r>
              <a:rPr b="0" lang="en-GB" sz="2400" spc="-1" strike="noStrike">
                <a:solidFill>
                  <a:srgbClr val="000000"/>
                </a:solidFill>
                <a:uFill>
                  <a:solidFill>
                    <a:srgbClr val="ffffff"/>
                  </a:solidFill>
                </a:uFill>
                <a:latin typeface="Arial"/>
                <a:ea typeface="Noto Sans CJK SC Regular"/>
              </a:rPr>
              <a:t>Third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Fourth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Fifth level</a:t>
            </a:r>
            <a:endParaRPr b="0" lang="en-GB"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01712F00-5AB7-421D-BE32-C563FBA79E85}"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rescience.github.io/"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rescience.github.io/faq" TargetMode="External"/><Relationship Id="rId2" Type="http://schemas.openxmlformats.org/officeDocument/2006/relationships/hyperlink" Target="http://rescience.github.io/faq" TargetMode="External"/><Relationship Id="rId3" Type="http://schemas.openxmlformats.org/officeDocument/2006/relationships/hyperlink" Target="https://github.com/ReScience/" TargetMode="External"/><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3280" y="1474920"/>
            <a:ext cx="9070560" cy="1261800"/>
          </a:xfrm>
          <a:prstGeom prst="rect">
            <a:avLst/>
          </a:prstGeom>
          <a:noFill/>
          <a:ln>
            <a:noFill/>
          </a:ln>
        </p:spPr>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ReScience</a:t>
            </a:r>
            <a:endParaRPr b="0" lang="en-GB" sz="4400" spc="-1" strike="noStrike">
              <a:solidFill>
                <a:srgbClr val="000000"/>
              </a:solidFill>
              <a:uFill>
                <a:solidFill>
                  <a:srgbClr val="ffffff"/>
                </a:solidFill>
              </a:uFill>
              <a:latin typeface="Arial"/>
            </a:endParaRPr>
          </a:p>
        </p:txBody>
      </p:sp>
      <p:sp>
        <p:nvSpPr>
          <p:cNvPr id="84" name="TextShape 2"/>
          <p:cNvSpPr txBox="1"/>
          <p:nvPr/>
        </p:nvSpPr>
        <p:spPr>
          <a:xfrm>
            <a:off x="503280" y="3059280"/>
            <a:ext cx="9070560" cy="649080"/>
          </a:xfrm>
          <a:prstGeom prst="rect">
            <a:avLst/>
          </a:prstGeom>
          <a:noFill/>
          <a:ln>
            <a:noFill/>
          </a:ln>
        </p:spPr>
        <p:txBody>
          <a:bodyPr lIns="0" rIns="0" tIns="28440" bIns="0" anchor="ctr"/>
          <a:p>
            <a:pPr algn="ctr">
              <a:lnSpc>
                <a:spcPct val="100000"/>
              </a:lnSpc>
            </a:pPr>
            <a:r>
              <a:rPr b="0" lang="en-GB" sz="3200" spc="-1" strike="noStrike">
                <a:solidFill>
                  <a:srgbClr val="000000"/>
                </a:solidFill>
                <a:uFill>
                  <a:solidFill>
                    <a:srgbClr val="ffffff"/>
                  </a:solidFill>
                </a:uFill>
                <a:latin typeface="Arial"/>
                <a:ea typeface="Noto Sans CJK SC Regular"/>
                <a:hlinkClick r:id="rId1"/>
              </a:rPr>
              <a:t>http://rescience.github.io</a:t>
            </a:r>
            <a:endParaRPr b="0" lang="en-GB" sz="3200" spc="-1" strike="noStrike">
              <a:solidFill>
                <a:srgbClr val="000000"/>
              </a:solidFill>
              <a:uFill>
                <a:solidFill>
                  <a:srgbClr val="ffffff"/>
                </a:solidFill>
              </a:uFill>
              <a:latin typeface="Arial"/>
            </a:endParaRPr>
          </a:p>
        </p:txBody>
      </p:sp>
      <p:sp>
        <p:nvSpPr>
          <p:cNvPr id="85" name="CustomShape 3"/>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6" name="CustomShape 4"/>
          <p:cNvSpPr/>
          <p:nvPr/>
        </p:nvSpPr>
        <p:spPr>
          <a:xfrm>
            <a:off x="1295280" y="4932360"/>
            <a:ext cx="7488000" cy="1250640"/>
          </a:xfrm>
          <a:prstGeom prst="rect">
            <a:avLst/>
          </a:prstGeom>
          <a:noFill/>
          <a:ln>
            <a:noFill/>
          </a:ln>
        </p:spPr>
        <p:style>
          <a:lnRef idx="0"/>
          <a:fillRef idx="0"/>
          <a:effectRef idx="0"/>
          <a:fontRef idx="minor"/>
        </p:style>
        <p:txBody>
          <a:bodyPr lIns="90000" rIns="90000" tIns="60840" bIns="45000"/>
          <a:p>
            <a:pPr algn="just">
              <a:lnSpc>
                <a:spcPct val="93000"/>
              </a:lnSpc>
            </a:pPr>
            <a:r>
              <a:rPr b="1" lang="en-GB" sz="1800" spc="-1" strike="noStrike">
                <a:solidFill>
                  <a:srgbClr val="000000"/>
                </a:solidFill>
                <a:uFill>
                  <a:solidFill>
                    <a:srgbClr val="ffffff"/>
                  </a:solidFill>
                </a:uFill>
                <a:latin typeface="Arial"/>
                <a:ea typeface="Noto Sans CJK SC Regular"/>
              </a:rPr>
              <a:t>Reproducible Science is good, Replicated Science is Better. </a:t>
            </a:r>
            <a:endParaRPr b="0" lang="en-GB" sz="1800" spc="-1" strike="noStrike">
              <a:solidFill>
                <a:srgbClr val="000000"/>
              </a:solidFill>
              <a:uFill>
                <a:solidFill>
                  <a:srgbClr val="ffffff"/>
                </a:solidFill>
              </a:uFill>
              <a:latin typeface="Arial"/>
            </a:endParaRPr>
          </a:p>
          <a:p>
            <a:pPr algn="just">
              <a:lnSpc>
                <a:spcPct val="93000"/>
              </a:lnSpc>
            </a:pPr>
            <a:endParaRPr b="0" lang="en-GB" sz="1800" spc="-1" strike="noStrike">
              <a:solidFill>
                <a:srgbClr val="000000"/>
              </a:solidFill>
              <a:uFill>
                <a:solidFill>
                  <a:srgbClr val="ffffff"/>
                </a:solidFill>
              </a:uFill>
              <a:latin typeface="Arial"/>
            </a:endParaRPr>
          </a:p>
          <a:p>
            <a:pPr algn="just">
              <a:lnSpc>
                <a:spcPct val="93000"/>
              </a:lnSpc>
            </a:pPr>
            <a:r>
              <a:rPr b="0" lang="en-GB" sz="1800" spc="-1" strike="noStrike">
                <a:solidFill>
                  <a:srgbClr val="000000"/>
                </a:solidFill>
                <a:uFill>
                  <a:solidFill>
                    <a:srgbClr val="ffffff"/>
                  </a:solidFill>
                </a:uFill>
                <a:latin typeface="Arial"/>
                <a:ea typeface="Noto Sans CJK SC Regular"/>
              </a:rPr>
              <a:t>ReScience is a scientific journal dedicated to the publication of replication in computational sciences. </a:t>
            </a:r>
            <a:endParaRPr b="0" lang="en-GB" sz="1800" spc="-1" strike="noStrike">
              <a:solidFill>
                <a:srgbClr val="000000"/>
              </a:solidFill>
              <a:uFill>
                <a:solidFill>
                  <a:srgbClr val="ffffff"/>
                </a:solidFill>
              </a:uFill>
              <a:latin typeface="Arial"/>
            </a:endParaRPr>
          </a:p>
          <a:p>
            <a:pPr algn="just">
              <a:lnSpc>
                <a:spcPct val="93000"/>
              </a:lnSpc>
            </a:pP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p:txBody>
      </p:sp>
      <p:sp>
        <p:nvSpPr>
          <p:cNvPr id="87"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8" name="CustomShape 6"/>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1.5 Model sharing</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739800" y="693720"/>
            <a:ext cx="8476560" cy="6181920"/>
          </a:xfrm>
          <a:prstGeom prst="rect">
            <a:avLst/>
          </a:prstGeom>
          <a:noFill/>
          <a:ln>
            <a:noFill/>
          </a:ln>
        </p:spPr>
        <p:style>
          <a:lnRef idx="0"/>
          <a:fillRef idx="0"/>
          <a:effectRef idx="0"/>
          <a:fontRef idx="minor"/>
        </p:style>
        <p:txBody>
          <a:bodyPr lIns="90000" rIns="90000" tIns="60840" bIns="45000"/>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Journal Philosophy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ReScience is a peer-reviewed journal that targets computational research and encourages the explicit </a:t>
            </a:r>
            <a:r>
              <a:rPr b="0" lang="en-GB" sz="1800" spc="-1" strike="noStrike" u="sng">
                <a:solidFill>
                  <a:srgbClr val="ccccff"/>
                </a:solidFill>
                <a:uFill>
                  <a:solidFill>
                    <a:srgbClr val="ffffff"/>
                  </a:solidFill>
                </a:uFill>
                <a:latin typeface="Arial"/>
                <a:ea typeface="Noto Sans CJK SC Regular"/>
                <a:hlinkClick r:id="rId1"/>
              </a:rPr>
              <a:t>replication</a:t>
            </a:r>
            <a:r>
              <a:rPr b="0" lang="en-GB" sz="1800" spc="-1" strike="noStrike">
                <a:solidFill>
                  <a:srgbClr val="000000"/>
                </a:solidFill>
                <a:uFill>
                  <a:solidFill>
                    <a:srgbClr val="ffffff"/>
                  </a:solidFill>
                </a:uFill>
                <a:latin typeface="Arial"/>
                <a:ea typeface="Noto Sans CJK SC Regular"/>
              </a:rPr>
              <a:t> of already published research, promoting new and open-source implementations in order to ensure that the original research is </a:t>
            </a:r>
            <a:r>
              <a:rPr b="0" lang="en-GB" sz="1800" spc="-1" strike="noStrike" u="sng">
                <a:solidFill>
                  <a:srgbClr val="ccccff"/>
                </a:solidFill>
                <a:uFill>
                  <a:solidFill>
                    <a:srgbClr val="ffffff"/>
                  </a:solidFill>
                </a:uFill>
                <a:latin typeface="Arial"/>
                <a:ea typeface="Noto Sans CJK SC Regular"/>
                <a:hlinkClick r:id="rId2"/>
              </a:rPr>
              <a:t>reproducible</a:t>
            </a:r>
            <a:r>
              <a:rPr b="0" lang="en-GB" sz="1800" spc="-1" strike="noStrike">
                <a:solidFill>
                  <a:srgbClr val="000000"/>
                </a:solidFill>
                <a:uFill>
                  <a:solidFill>
                    <a:srgbClr val="ffffff"/>
                  </a:solidFill>
                </a:uFill>
                <a:latin typeface="Arial"/>
                <a:ea typeface="Noto Sans CJK SC Regular"/>
              </a:rPr>
              <a:t>.</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To achieve this goal, the whole publishing chain is radically different from other traditional scientific journals. ReScience lives on </a:t>
            </a:r>
            <a:r>
              <a:rPr b="0" lang="en-GB" sz="1800" spc="-1" strike="noStrike" u="sng">
                <a:solidFill>
                  <a:srgbClr val="ccccff"/>
                </a:solidFill>
                <a:uFill>
                  <a:solidFill>
                    <a:srgbClr val="ffffff"/>
                  </a:solidFill>
                </a:uFill>
                <a:latin typeface="Arial"/>
                <a:ea typeface="Noto Sans CJK SC Regular"/>
                <a:hlinkClick r:id="rId3"/>
              </a:rPr>
              <a:t>GitHub</a:t>
            </a:r>
            <a:r>
              <a:rPr b="0" lang="en-GB" sz="1800" spc="-1" strike="noStrike">
                <a:solidFill>
                  <a:srgbClr val="000000"/>
                </a:solidFill>
                <a:uFill>
                  <a:solidFill>
                    <a:srgbClr val="ffffff"/>
                  </a:solidFill>
                </a:uFill>
                <a:latin typeface="Arial"/>
                <a:ea typeface="Noto Sans CJK SC Regular"/>
              </a:rPr>
              <a:t> where each new implementation of a computational study is made available together with comments, explanations and tests. Each submission takes the form of a pull request that is publicly reviewed and tested in order to guarantee that any researcher can re-use it.</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If you ever replicated computational results from the literature in your research, ReScience is the perfect place to publish your new implementation.</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Publishing fees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None. Zero. Nada. 0$. 0€.</a:t>
            </a:r>
            <a:endParaRPr b="0"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39800" y="693720"/>
            <a:ext cx="8692560" cy="6686280"/>
          </a:xfrm>
          <a:prstGeom prst="rect">
            <a:avLst/>
          </a:prstGeom>
          <a:noFill/>
          <a:ln>
            <a:noFill/>
          </a:ln>
        </p:spPr>
        <p:style>
          <a:lnRef idx="0"/>
          <a:fillRef idx="0"/>
          <a:effectRef idx="0"/>
          <a:fontRef idx="minor"/>
        </p:style>
        <p:txBody>
          <a:bodyPr lIns="90000" rIns="90000" tIns="60840" bIns="45000"/>
          <a:p>
            <a:pPr>
              <a:lnSpc>
                <a:spcPct val="100000"/>
              </a:lnSpc>
            </a:pPr>
            <a:r>
              <a:rPr b="1" lang="en-GB" sz="1800" spc="-1" strike="noStrike">
                <a:solidFill>
                  <a:srgbClr val="000000"/>
                </a:solidFill>
                <a:uFill>
                  <a:solidFill>
                    <a:srgbClr val="ffffff"/>
                  </a:solidFill>
                </a:uFill>
                <a:latin typeface="Arial"/>
                <a:ea typeface="Noto Sans CJK SC Regular"/>
              </a:rPr>
              <a:t>Criteria for Publication</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To be considered for publication in ReScience, any given submission must satisfy the following criteria:</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Replicability</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Rigorous methodology</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Original source code</a:t>
            </a: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Substantial evidence for replication of the original results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Furthermore, you cannot submit the replication of your own research, nor the research of your close collaborators. We believe such restrictions will favor the cross-fertilization of research and the spread of knowledge.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000000"/>
                </a:solidFill>
                <a:uFill>
                  <a:solidFill>
                    <a:srgbClr val="ffffff"/>
                  </a:solidFill>
                </a:uFill>
                <a:latin typeface="Arial"/>
                <a:ea typeface="Noto Sans CJK SC Regular"/>
              </a:rPr>
              <a:t>Open Access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Arial"/>
                <a:ea typeface="Noto Sans CJK SC Regular"/>
              </a:rPr>
              <a:t>ReScience applies the Creative Commons Attribution (CC BY) license to all works we publish. Under the CC BY license, authors retain ownership of the copyright for their article, but authors allow anyone to download, reuse, reprint, modify, distribute, and/or copy articles in ReScience journal, so long as the original authors and source are cited. No permission is required from the authors or the publishers.</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icture 1" descr=""/>
          <p:cNvPicPr/>
          <p:nvPr/>
        </p:nvPicPr>
        <p:blipFill>
          <a:blip r:embed="rId1"/>
          <a:stretch/>
        </p:blipFill>
        <p:spPr>
          <a:xfrm>
            <a:off x="0" y="16920"/>
            <a:ext cx="10058040" cy="7542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LibreOffice/5.1.6.2$Linux_X86_64 LibreOffice_project/10m0$Build-2</Application>
  <Words>115</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2017-07-03T14:08:44Z</dcterms:modified>
  <cp:revision>17</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