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5.wmf" ContentType="image/x-wmf"/>
  <Override PartName="/ppt/media/image2.png" ContentType="image/png"/>
  <Override PartName="/ppt/media/image1.png" ContentType="image/png"/>
  <Override PartName="/ppt/media/image3.png" ContentType="image/png"/>
  <Override PartName="/ppt/media/image6.gif" ContentType="image/gif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1C835DD-5748-401A-A097-30897079ECC1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278240" y="10156680"/>
            <a:ext cx="327888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40812F23-EBC9-47F7-ADAC-F89B0F89AEDE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www.nsgportal.org/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gif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3280" y="818280"/>
            <a:ext cx="90702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Neuroscience Gateway (NSG)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3280" y="2679840"/>
            <a:ext cx="9070200" cy="64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 anchor="ctr"/>
          <a:p>
            <a:pPr algn="ctr">
              <a:lnSpc>
                <a:spcPct val="100000"/>
              </a:lnSpc>
            </a:pPr>
            <a:r>
              <a:rPr b="0" lang="en-GB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1"/>
              </a:rPr>
              <a:t>http://www.nsgportal.org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216000" y="7020000"/>
            <a:ext cx="287892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ctr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 tutorial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1294560" y="4066200"/>
            <a:ext cx="748764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NSG facilitates access and use of High Performance Computing resources freely and openly for the neuroscience community via web-based and programmatic (RESTful API) access. Various computational neuroscience tools, libraries, pipelines and data processing software are made available on HPC resources.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Line 5"/>
          <p:cNvSpPr/>
          <p:nvPr/>
        </p:nvSpPr>
        <p:spPr>
          <a:xfrm>
            <a:off x="0" y="6927840"/>
            <a:ext cx="10080360" cy="360"/>
          </a:xfrm>
          <a:prstGeom prst="line">
            <a:avLst/>
          </a:prstGeom>
          <a:ln w="1584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6"/>
          <p:cNvSpPr/>
          <p:nvPr/>
        </p:nvSpPr>
        <p:spPr>
          <a:xfrm>
            <a:off x="6264360" y="7020000"/>
            <a:ext cx="359964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ctr"/>
          <a:p>
            <a:pPr algn="r">
              <a:lnSpc>
                <a:spcPct val="93000"/>
              </a:lnSpc>
            </a:pP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1.6 Computing infrastructure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68480" y="420120"/>
            <a:ext cx="9743040" cy="83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NSG</a:t>
            </a:r>
            <a:r>
              <a:rPr b="0" lang="en-GB" sz="35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- Portal and Programmatic Access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3640" y="1176120"/>
            <a:ext cx="9491400" cy="41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 marL="343080" indent="-342360">
              <a:lnSpc>
                <a:spcPct val="93000"/>
              </a:lnSpc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NSG Portal: Simple and easy to use web interface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3000"/>
              </a:lnSpc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NSG–R: Programmatic access through RESTful services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Picture 14" descr=""/>
          <p:cNvPicPr/>
          <p:nvPr/>
        </p:nvPicPr>
        <p:blipFill>
          <a:blip r:embed="rId1"/>
          <a:stretch/>
        </p:blipFill>
        <p:spPr>
          <a:xfrm>
            <a:off x="948600" y="2603880"/>
            <a:ext cx="924120" cy="91620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5712120" y="2772000"/>
            <a:ext cx="1259280" cy="6714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"/>
          <p:cNvSpPr/>
          <p:nvPr/>
        </p:nvSpPr>
        <p:spPr>
          <a:xfrm>
            <a:off x="5796360" y="2772000"/>
            <a:ext cx="1091160" cy="5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55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Browser interface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5796360" y="5123880"/>
            <a:ext cx="1259280" cy="10508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6"/>
          <p:cNvSpPr/>
          <p:nvPr/>
        </p:nvSpPr>
        <p:spPr>
          <a:xfrm>
            <a:off x="5796360" y="5123880"/>
            <a:ext cx="1091160" cy="79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55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RESTful web services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7"/>
          <p:cNvSpPr/>
          <p:nvPr/>
        </p:nvSpPr>
        <p:spPr>
          <a:xfrm>
            <a:off x="5712120" y="3947760"/>
            <a:ext cx="1259280" cy="503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8"/>
          <p:cNvSpPr/>
          <p:nvPr/>
        </p:nvSpPr>
        <p:spPr>
          <a:xfrm>
            <a:off x="5796360" y="3947760"/>
            <a:ext cx="109116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5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NSG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9"/>
          <p:cNvSpPr/>
          <p:nvPr/>
        </p:nvSpPr>
        <p:spPr>
          <a:xfrm>
            <a:off x="6384240" y="4451760"/>
            <a:ext cx="360" cy="67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10"/>
          <p:cNvSpPr/>
          <p:nvPr/>
        </p:nvSpPr>
        <p:spPr>
          <a:xfrm>
            <a:off x="6384240" y="3443760"/>
            <a:ext cx="360" cy="50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11"/>
          <p:cNvSpPr/>
          <p:nvPr/>
        </p:nvSpPr>
        <p:spPr>
          <a:xfrm>
            <a:off x="4956480" y="5963760"/>
            <a:ext cx="839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2"/>
          <p:cNvSpPr/>
          <p:nvPr/>
        </p:nvSpPr>
        <p:spPr>
          <a:xfrm flipV="1">
            <a:off x="1890360" y="3107160"/>
            <a:ext cx="3821040" cy="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3"/>
          <p:cNvSpPr/>
          <p:nvPr/>
        </p:nvSpPr>
        <p:spPr>
          <a:xfrm>
            <a:off x="1596600" y="4367880"/>
            <a:ext cx="755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4"/>
          <p:cNvSpPr/>
          <p:nvPr/>
        </p:nvSpPr>
        <p:spPr>
          <a:xfrm>
            <a:off x="1596600" y="3863880"/>
            <a:ext cx="755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5"/>
          <p:cNvSpPr/>
          <p:nvPr/>
        </p:nvSpPr>
        <p:spPr>
          <a:xfrm>
            <a:off x="1596600" y="5207760"/>
            <a:ext cx="755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6"/>
          <p:cNvSpPr/>
          <p:nvPr/>
        </p:nvSpPr>
        <p:spPr>
          <a:xfrm>
            <a:off x="1596600" y="5871960"/>
            <a:ext cx="75528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7"/>
          <p:cNvSpPr/>
          <p:nvPr/>
        </p:nvSpPr>
        <p:spPr>
          <a:xfrm flipV="1">
            <a:off x="1596600" y="3520080"/>
            <a:ext cx="360" cy="235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8"/>
          <p:cNvSpPr/>
          <p:nvPr/>
        </p:nvSpPr>
        <p:spPr>
          <a:xfrm>
            <a:off x="7224120" y="2855880"/>
            <a:ext cx="1343160" cy="5608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5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HPC resource 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19"/>
          <p:cNvSpPr/>
          <p:nvPr/>
        </p:nvSpPr>
        <p:spPr>
          <a:xfrm>
            <a:off x="7476120" y="3947760"/>
            <a:ext cx="1259280" cy="6714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0"/>
          <p:cNvSpPr/>
          <p:nvPr/>
        </p:nvSpPr>
        <p:spPr>
          <a:xfrm>
            <a:off x="7392240" y="3958920"/>
            <a:ext cx="1343160" cy="5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5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HPC resource 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1"/>
          <p:cNvSpPr/>
          <p:nvPr/>
        </p:nvSpPr>
        <p:spPr>
          <a:xfrm>
            <a:off x="7476120" y="5123880"/>
            <a:ext cx="1259280" cy="6714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2"/>
          <p:cNvSpPr/>
          <p:nvPr/>
        </p:nvSpPr>
        <p:spPr>
          <a:xfrm>
            <a:off x="7392240" y="5207760"/>
            <a:ext cx="1343160" cy="5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5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HPC resource3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3"/>
          <p:cNvSpPr/>
          <p:nvPr/>
        </p:nvSpPr>
        <p:spPr>
          <a:xfrm flipV="1">
            <a:off x="6972120" y="3443040"/>
            <a:ext cx="503280" cy="54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4"/>
          <p:cNvSpPr/>
          <p:nvPr/>
        </p:nvSpPr>
        <p:spPr>
          <a:xfrm>
            <a:off x="6972120" y="4367880"/>
            <a:ext cx="503280" cy="75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25"/>
          <p:cNvSpPr/>
          <p:nvPr/>
        </p:nvSpPr>
        <p:spPr>
          <a:xfrm>
            <a:off x="6972120" y="4199760"/>
            <a:ext cx="503280" cy="4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09" name="Picture 36" descr=""/>
          <p:cNvPicPr/>
          <p:nvPr/>
        </p:nvPicPr>
        <p:blipFill>
          <a:blip r:embed="rId2"/>
          <a:stretch/>
        </p:blipFill>
        <p:spPr>
          <a:xfrm>
            <a:off x="2352600" y="4227120"/>
            <a:ext cx="2099160" cy="475920"/>
          </a:xfrm>
          <a:prstGeom prst="rect">
            <a:avLst/>
          </a:prstGeom>
          <a:ln>
            <a:noFill/>
          </a:ln>
        </p:spPr>
      </p:pic>
      <p:pic>
        <p:nvPicPr>
          <p:cNvPr id="110" name="Picture 37" descr=""/>
          <p:cNvPicPr/>
          <p:nvPr/>
        </p:nvPicPr>
        <p:blipFill>
          <a:blip r:embed="rId3"/>
          <a:stretch/>
        </p:blipFill>
        <p:spPr>
          <a:xfrm>
            <a:off x="2352600" y="3647520"/>
            <a:ext cx="2267280" cy="467640"/>
          </a:xfrm>
          <a:prstGeom prst="rect">
            <a:avLst/>
          </a:prstGeom>
          <a:ln>
            <a:noFill/>
          </a:ln>
        </p:spPr>
      </p:pic>
      <p:pic>
        <p:nvPicPr>
          <p:cNvPr id="111" name="Picture 38" descr=""/>
          <p:cNvPicPr/>
          <p:nvPr/>
        </p:nvPicPr>
        <p:blipFill>
          <a:blip r:embed="rId4"/>
          <a:stretch/>
        </p:blipFill>
        <p:spPr>
          <a:xfrm>
            <a:off x="2436120" y="4787640"/>
            <a:ext cx="1343520" cy="689040"/>
          </a:xfrm>
          <a:prstGeom prst="rect">
            <a:avLst/>
          </a:prstGeom>
          <a:ln>
            <a:noFill/>
          </a:ln>
        </p:spPr>
      </p:pic>
      <p:sp>
        <p:nvSpPr>
          <p:cNvPr id="112" name="CustomShape 26"/>
          <p:cNvSpPr/>
          <p:nvPr/>
        </p:nvSpPr>
        <p:spPr>
          <a:xfrm>
            <a:off x="2436480" y="2775960"/>
            <a:ext cx="302328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55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NSG user interface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Picture 6" descr=""/>
          <p:cNvPicPr/>
          <p:nvPr/>
        </p:nvPicPr>
        <p:blipFill>
          <a:blip r:embed="rId5"/>
          <a:stretch/>
        </p:blipFill>
        <p:spPr>
          <a:xfrm>
            <a:off x="2436480" y="5627880"/>
            <a:ext cx="1358640" cy="811800"/>
          </a:xfrm>
          <a:prstGeom prst="rect">
            <a:avLst/>
          </a:prstGeom>
          <a:ln>
            <a:noFill/>
          </a:ln>
        </p:spPr>
      </p:pic>
      <p:sp>
        <p:nvSpPr>
          <p:cNvPr id="114" name="CustomShape 27"/>
          <p:cNvSpPr/>
          <p:nvPr/>
        </p:nvSpPr>
        <p:spPr>
          <a:xfrm flipH="1" flipV="1">
            <a:off x="1931760" y="3442320"/>
            <a:ext cx="3443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b050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8"/>
          <p:cNvSpPr/>
          <p:nvPr/>
        </p:nvSpPr>
        <p:spPr>
          <a:xfrm>
            <a:off x="2100600" y="3104640"/>
            <a:ext cx="302328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55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Programmatic access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9"/>
          <p:cNvSpPr/>
          <p:nvPr/>
        </p:nvSpPr>
        <p:spPr>
          <a:xfrm>
            <a:off x="2352600" y="4199760"/>
            <a:ext cx="2603160" cy="23511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7" name="CustomShape 30"/>
          <p:cNvSpPr/>
          <p:nvPr/>
        </p:nvSpPr>
        <p:spPr>
          <a:xfrm rot="16200000">
            <a:off x="3294360" y="4986720"/>
            <a:ext cx="2603160" cy="69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99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Other Neuroscience community projects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1"/>
          <p:cNvSpPr/>
          <p:nvPr/>
        </p:nvSpPr>
        <p:spPr>
          <a:xfrm flipH="1" rot="16200000">
            <a:off x="4542120" y="4290840"/>
            <a:ext cx="2086200" cy="419400"/>
          </a:xfrm>
          <a:prstGeom prst="bentConnector2">
            <a:avLst/>
          </a:prstGeom>
          <a:noFill/>
          <a:ln w="28440">
            <a:solidFill>
              <a:srgbClr val="00b050"/>
            </a:solidFill>
            <a:round/>
            <a:tailEnd len="med" type="arrow" w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3280" y="301680"/>
            <a:ext cx="9068760" cy="52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Currently available tools/software/pipelines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3280" y="971640"/>
            <a:ext cx="9068760" cy="517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 marL="343080" indent="-342360">
              <a:lnSpc>
                <a:spcPct val="93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New tools are added continuously based on request from users, researchers, and developers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1" name="Table 3"/>
          <p:cNvGraphicFramePr/>
          <p:nvPr/>
        </p:nvGraphicFramePr>
        <p:xfrm>
          <a:off x="861480" y="1823040"/>
          <a:ext cx="8352360" cy="4847040"/>
        </p:xfrm>
        <a:graphic>
          <a:graphicData uri="http://schemas.openxmlformats.org/drawingml/2006/table">
            <a:tbl>
              <a:tblPr/>
              <a:tblGrid>
                <a:gridCol w="4176360"/>
                <a:gridCol w="4176360"/>
              </a:tblGrid>
              <a:tr h="356040"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Current ( July, 2017) tools, libraries, software, pipelines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03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BluePyOpt, Michele Migliore et al, National Research Council, Italy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PyMoose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6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BRIAN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NEST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614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CARLsim, Jeffrey Krichmar, UC Irvine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NEURON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78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The Virtual Brain Personalized Medicine Pipeline, Petre Ritter, Humboldt University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Parameter Search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Dieter Jaeger, Emory University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56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FreeSurfer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PyNN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14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Large Scale Neural Simulator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Antonio Ulloa, Neural Bytes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Python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56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Matlab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R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6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TensorFlow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Octave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54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GENESIS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287720" y="523440"/>
            <a:ext cx="730692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35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NSG usage growing – since 2013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Content Placeholder 3" descr=""/>
          <p:cNvPicPr/>
          <p:nvPr/>
        </p:nvPicPr>
        <p:blipFill>
          <a:blip r:embed="rId1"/>
          <a:stretch/>
        </p:blipFill>
        <p:spPr>
          <a:xfrm>
            <a:off x="4421880" y="5543640"/>
            <a:ext cx="479160" cy="315360"/>
          </a:xfrm>
          <a:prstGeom prst="rect">
            <a:avLst/>
          </a:prstGeom>
          <a:ln>
            <a:noFill/>
          </a:ln>
        </p:spPr>
      </p:pic>
      <p:pic>
        <p:nvPicPr>
          <p:cNvPr id="124" name="Picture 9" descr=""/>
          <p:cNvPicPr/>
          <p:nvPr/>
        </p:nvPicPr>
        <p:blipFill>
          <a:blip r:embed="rId2"/>
          <a:stretch/>
        </p:blipFill>
        <p:spPr>
          <a:xfrm>
            <a:off x="489240" y="3947400"/>
            <a:ext cx="4660920" cy="2927880"/>
          </a:xfrm>
          <a:prstGeom prst="rect">
            <a:avLst/>
          </a:prstGeom>
          <a:ln>
            <a:noFill/>
          </a:ln>
        </p:spPr>
      </p:pic>
      <p:pic>
        <p:nvPicPr>
          <p:cNvPr id="125" name="Picture 8" descr=""/>
          <p:cNvPicPr/>
          <p:nvPr/>
        </p:nvPicPr>
        <p:blipFill>
          <a:blip r:embed="rId3"/>
          <a:stretch/>
        </p:blipFill>
        <p:spPr>
          <a:xfrm>
            <a:off x="5325480" y="3840840"/>
            <a:ext cx="4350240" cy="2950920"/>
          </a:xfrm>
          <a:prstGeom prst="rect">
            <a:avLst/>
          </a:prstGeom>
          <a:ln>
            <a:noFill/>
          </a:ln>
        </p:spPr>
      </p:pic>
      <p:pic>
        <p:nvPicPr>
          <p:cNvPr id="126" name="Picture 4" descr=""/>
          <p:cNvPicPr/>
          <p:nvPr/>
        </p:nvPicPr>
        <p:blipFill>
          <a:blip r:embed="rId4"/>
          <a:stretch/>
        </p:blipFill>
        <p:spPr>
          <a:xfrm>
            <a:off x="720000" y="1043640"/>
            <a:ext cx="4160160" cy="2738520"/>
          </a:xfrm>
          <a:prstGeom prst="rect">
            <a:avLst/>
          </a:prstGeom>
          <a:ln>
            <a:noFill/>
          </a:ln>
        </p:spPr>
      </p:pic>
      <p:pic>
        <p:nvPicPr>
          <p:cNvPr id="127" name="Picture 5" descr=""/>
          <p:cNvPicPr/>
          <p:nvPr/>
        </p:nvPicPr>
        <p:blipFill>
          <a:blip r:embed="rId5"/>
          <a:stretch/>
        </p:blipFill>
        <p:spPr>
          <a:xfrm>
            <a:off x="4962960" y="1123200"/>
            <a:ext cx="4590720" cy="263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Application>LibreOffice/5.1.6.2$Linux_X86_64 LibreOffice_project/10m0$Build-2</Application>
  <Words>200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2017-05-31T14:58:21Z</dcterms:created>
  <dc:creator>amajumdar</dc:creator>
  <dc:description/>
  <dc:language>en-GB</dc:language>
  <cp:lastModifiedBy/>
  <cp:lastPrinted>1601-01-01T00:00:00Z</cp:lastPrinted>
  <dcterms:modified xsi:type="dcterms:W3CDTF">2017-07-03T14:34:02Z</dcterms:modified>
  <cp:revision>24</cp:revision>
  <dc:subject/>
  <dc:title>&lt;Your resource title&gt;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