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sldIdLst>
    <p:sldId id="256" r:id="rId3"/>
    <p:sldId id="257" r:id="rId4"/>
    <p:sldId id="259" r:id="rId5"/>
    <p:sldId id="260" r:id="rId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p:restoredTop sz="90166"/>
  </p:normalViewPr>
  <p:slideViewPr>
    <p:cSldViewPr snapToGrid="0" snapToObjects="1" showGuides="1">
      <p:cViewPr>
        <p:scale>
          <a:sx n="100" d="100"/>
          <a:sy n="100" d="100"/>
        </p:scale>
        <p:origin x="1296" y="568"/>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tIns="0" rIns="0" bIns="0"/>
          <a:lstStyle/>
          <a:p>
            <a:r>
              <a:rPr lang="en-GB" sz="2000" b="0" strike="noStrike" spc="-1">
                <a:solidFill>
                  <a:srgbClr val="000000"/>
                </a:solidFill>
                <a:uFill>
                  <a:solidFill>
                    <a:srgbClr val="FFFFFF"/>
                  </a:solidFill>
                </a:uFill>
                <a:latin typeface="Arial"/>
              </a:rPr>
              <a:t>Click to edit the notes format</a:t>
            </a:r>
          </a:p>
        </p:txBody>
      </p:sp>
      <p:sp>
        <p:nvSpPr>
          <p:cNvPr id="109" name="PlaceHolder 2"/>
          <p:cNvSpPr>
            <a:spLocks noGrp="1"/>
          </p:cNvSpPr>
          <p:nvPr>
            <p:ph type="hdr"/>
          </p:nvPr>
        </p:nvSpPr>
        <p:spPr>
          <a:xfrm>
            <a:off x="0" y="0"/>
            <a:ext cx="3280680" cy="534240"/>
          </a:xfrm>
          <a:prstGeom prst="rect">
            <a:avLst/>
          </a:prstGeom>
        </p:spPr>
        <p:txBody>
          <a:bodyPr lIns="0" tIns="0" rIns="0" bIns="0"/>
          <a:lstStyle/>
          <a:p>
            <a:r>
              <a:rPr lang="en-GB" sz="1400" b="0" strike="noStrike" spc="-1">
                <a:solidFill>
                  <a:srgbClr val="000000"/>
                </a:solidFill>
                <a:uFill>
                  <a:solidFill>
                    <a:srgbClr val="FFFFFF"/>
                  </a:solidFill>
                </a:uFill>
                <a:latin typeface="Times New Roman"/>
              </a:rPr>
              <a:t>&lt;header&gt;</a:t>
            </a:r>
          </a:p>
        </p:txBody>
      </p:sp>
      <p:sp>
        <p:nvSpPr>
          <p:cNvPr id="110" name="PlaceHolder 3"/>
          <p:cNvSpPr>
            <a:spLocks noGrp="1"/>
          </p:cNvSpPr>
          <p:nvPr>
            <p:ph type="dt"/>
          </p:nvPr>
        </p:nvSpPr>
        <p:spPr>
          <a:xfrm>
            <a:off x="4278960" y="0"/>
            <a:ext cx="3280680" cy="534240"/>
          </a:xfrm>
          <a:prstGeom prst="rect">
            <a:avLst/>
          </a:prstGeom>
        </p:spPr>
        <p:txBody>
          <a:bodyPr lIns="0" tIns="0" rIns="0" bIns="0"/>
          <a:lstStyle/>
          <a:p>
            <a:pPr algn="r"/>
            <a:r>
              <a:rPr lang="en-GB" sz="1400" b="0" strike="noStrike" spc="-1">
                <a:solidFill>
                  <a:srgbClr val="000000"/>
                </a:solidFill>
                <a:uFill>
                  <a:solidFill>
                    <a:srgbClr val="FFFFFF"/>
                  </a:solidFill>
                </a:uFill>
                <a:latin typeface="Times New Roman"/>
              </a:rPr>
              <a:t>&lt;date/time&gt;</a:t>
            </a:r>
          </a:p>
        </p:txBody>
      </p:sp>
      <p:sp>
        <p:nvSpPr>
          <p:cNvPr id="111" name="PlaceHolder 4"/>
          <p:cNvSpPr>
            <a:spLocks noGrp="1"/>
          </p:cNvSpPr>
          <p:nvPr>
            <p:ph type="ftr"/>
          </p:nvPr>
        </p:nvSpPr>
        <p:spPr>
          <a:xfrm>
            <a:off x="0" y="10157400"/>
            <a:ext cx="3280680" cy="534240"/>
          </a:xfrm>
          <a:prstGeom prst="rect">
            <a:avLst/>
          </a:prstGeom>
        </p:spPr>
        <p:txBody>
          <a:bodyPr lIns="0" tIns="0" rIns="0" bIns="0" anchor="b"/>
          <a:lstStyle/>
          <a:p>
            <a:r>
              <a:rPr lang="en-GB" sz="1400" b="0" strike="noStrike" spc="-1">
                <a:solidFill>
                  <a:srgbClr val="000000"/>
                </a:solidFill>
                <a:uFill>
                  <a:solidFill>
                    <a:srgbClr val="FFFFFF"/>
                  </a:solidFill>
                </a:uFill>
                <a:latin typeface="Times New Roman"/>
              </a:rPr>
              <a:t>&lt;footer&gt;</a:t>
            </a:r>
          </a:p>
        </p:txBody>
      </p:sp>
      <p:sp>
        <p:nvSpPr>
          <p:cNvPr id="112" name="PlaceHolder 5"/>
          <p:cNvSpPr>
            <a:spLocks noGrp="1"/>
          </p:cNvSpPr>
          <p:nvPr>
            <p:ph type="sldNum"/>
          </p:nvPr>
        </p:nvSpPr>
        <p:spPr>
          <a:xfrm>
            <a:off x="4278960" y="10157400"/>
            <a:ext cx="3280680" cy="534240"/>
          </a:xfrm>
          <a:prstGeom prst="rect">
            <a:avLst/>
          </a:prstGeom>
        </p:spPr>
        <p:txBody>
          <a:bodyPr lIns="0" tIns="0" rIns="0" bIns="0" anchor="b"/>
          <a:lstStyle/>
          <a:p>
            <a:pPr algn="r"/>
            <a:fld id="{C8A5B5FA-72E1-4C24-B3CA-8CE6680B1374}" type="slidenum">
              <a:rPr lang="en-GB" sz="1400" b="0" strike="noStrike" spc="-1">
                <a:solidFill>
                  <a:srgbClr val="000000"/>
                </a:solidFill>
                <a:uFill>
                  <a:solidFill>
                    <a:srgbClr val="FFFFFF"/>
                  </a:solidFill>
                </a:uFill>
                <a:latin typeface="Times New Roman"/>
              </a:rPr>
              <a:t>‹#›</a:t>
            </a:fld>
            <a:endParaRPr lang="en-GB"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278240" y="10156680"/>
            <a:ext cx="3278880" cy="53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36F918F5-4459-4B4B-8112-F81E4E899147}" type="slidenum">
              <a:rPr lang="en-GB" sz="1400" b="0" strike="noStrike" spc="-1">
                <a:solidFill>
                  <a:srgbClr val="000000"/>
                </a:solidFill>
                <a:uFill>
                  <a:solidFill>
                    <a:srgbClr val="FFFFFF"/>
                  </a:solidFill>
                </a:uFill>
                <a:latin typeface="Times New Roman"/>
                <a:ea typeface="DejaVu Sans"/>
              </a:rPr>
              <a:t>1</a:t>
            </a:fld>
            <a:endParaRPr lang="en-GB" sz="18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755640" y="5078520"/>
            <a:ext cx="6047640" cy="4811040"/>
          </a:xfrm>
          <a:prstGeom prst="rect">
            <a:avLst/>
          </a:prstGeom>
        </p:spPr>
        <p:txBody>
          <a:bodyPr lIns="0" tIns="0" rIns="0" bIns="0" anchor="ctr"/>
          <a:lstStyle/>
          <a:p>
            <a:endParaRPr lang="en-GB" sz="20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278240" y="10156680"/>
            <a:ext cx="3278880" cy="53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54E58005-2072-4A19-B18D-0D8272171A2C}" type="slidenum">
              <a:rPr lang="en-GB" sz="1400" b="0" strike="noStrike" spc="-1">
                <a:solidFill>
                  <a:srgbClr val="000000"/>
                </a:solidFill>
                <a:uFill>
                  <a:solidFill>
                    <a:srgbClr val="FFFFFF"/>
                  </a:solidFill>
                </a:uFill>
                <a:latin typeface="Times New Roman"/>
                <a:ea typeface="DejaVu Sans"/>
              </a:rPr>
              <a:t>2</a:t>
            </a:fld>
            <a:endParaRPr lang="en-GB" sz="18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755640" y="5078520"/>
            <a:ext cx="6047640" cy="4811040"/>
          </a:xfrm>
          <a:prstGeom prst="rect">
            <a:avLst/>
          </a:prstGeom>
        </p:spPr>
        <p:txBody>
          <a:bodyPr lIns="0" tIns="0" rIns="0" bIns="0" anchor="ctr"/>
          <a:lstStyle/>
          <a:p>
            <a:pPr>
              <a:lnSpc>
                <a:spcPct val="93000"/>
              </a:lnSpc>
            </a:pPr>
            <a:endParaRPr lang="en-GB" sz="2000" b="0" strike="noStrike" spc="-1" dirty="0">
              <a:solidFill>
                <a:srgbClr val="000000"/>
              </a:solidFill>
              <a:uFill>
                <a:solidFill>
                  <a:srgbClr val="FFFFFF"/>
                </a:solidFill>
              </a:uFill>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278240" y="10156680"/>
            <a:ext cx="3278880" cy="53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54E58005-2072-4A19-B18D-0D8272171A2C}" type="slidenum">
              <a:rPr lang="en-GB" sz="1400" b="0" strike="noStrike" spc="-1">
                <a:solidFill>
                  <a:srgbClr val="000000"/>
                </a:solidFill>
                <a:uFill>
                  <a:solidFill>
                    <a:srgbClr val="FFFFFF"/>
                  </a:solidFill>
                </a:uFill>
                <a:latin typeface="Times New Roman"/>
                <a:ea typeface="DejaVu Sans"/>
              </a:rPr>
              <a:t>3</a:t>
            </a:fld>
            <a:endParaRPr lang="en-GB" sz="18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755640" y="5078520"/>
            <a:ext cx="6047640" cy="4811040"/>
          </a:xfrm>
          <a:prstGeom prst="rect">
            <a:avLst/>
          </a:prstGeom>
        </p:spPr>
        <p:txBody>
          <a:bodyPr lIns="0" tIns="0" rIns="0" bIns="0" anchor="ctr"/>
          <a:lstStyle/>
          <a:p>
            <a:pPr>
              <a:lnSpc>
                <a:spcPct val="93000"/>
              </a:lnSpc>
            </a:pPr>
            <a:endParaRPr lang="en-GB" sz="2000" b="0" strike="noStrike" spc="-1" dirty="0">
              <a:solidFill>
                <a:srgbClr val="000000"/>
              </a:solidFill>
              <a:uFill>
                <a:solidFill>
                  <a:srgbClr val="FFFFFF"/>
                </a:solidFill>
              </a:uFill>
              <a:latin typeface="+mn-lt"/>
            </a:endParaRPr>
          </a:p>
        </p:txBody>
      </p:sp>
    </p:spTree>
    <p:extLst>
      <p:ext uri="{BB962C8B-B14F-4D97-AF65-F5344CB8AC3E}">
        <p14:creationId xmlns:p14="http://schemas.microsoft.com/office/powerpoint/2010/main" val="1292088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278240" y="10156680"/>
            <a:ext cx="3278880" cy="53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54E58005-2072-4A19-B18D-0D8272171A2C}" type="slidenum">
              <a:rPr lang="en-GB" sz="1400" b="0" strike="noStrike" spc="-1">
                <a:solidFill>
                  <a:srgbClr val="000000"/>
                </a:solidFill>
                <a:uFill>
                  <a:solidFill>
                    <a:srgbClr val="FFFFFF"/>
                  </a:solidFill>
                </a:uFill>
                <a:latin typeface="Times New Roman"/>
                <a:ea typeface="DejaVu Sans"/>
              </a:rPr>
              <a:t>4</a:t>
            </a:fld>
            <a:endParaRPr lang="en-GB" sz="18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755640" y="5078520"/>
            <a:ext cx="6047640" cy="4811040"/>
          </a:xfrm>
          <a:prstGeom prst="rect">
            <a:avLst/>
          </a:prstGeom>
        </p:spPr>
        <p:txBody>
          <a:bodyPr lIns="0" tIns="0" rIns="0" bIns="0" anchor="ctr"/>
          <a:lstStyle/>
          <a:p>
            <a:pPr>
              <a:lnSpc>
                <a:spcPct val="93000"/>
              </a:lnSpc>
            </a:pPr>
            <a:endParaRPr lang="en-GB" sz="2000" b="0" strike="noStrike" spc="-1" dirty="0">
              <a:solidFill>
                <a:srgbClr val="000000"/>
              </a:solidFill>
              <a:uFill>
                <a:solidFill>
                  <a:srgbClr val="FFFFFF"/>
                </a:solidFill>
              </a:uFill>
              <a:latin typeface="+mn-lt"/>
            </a:endParaRPr>
          </a:p>
        </p:txBody>
      </p:sp>
    </p:spTree>
    <p:extLst>
      <p:ext uri="{BB962C8B-B14F-4D97-AF65-F5344CB8AC3E}">
        <p14:creationId xmlns:p14="http://schemas.microsoft.com/office/powerpoint/2010/main" val="45129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3280" y="301680"/>
            <a:ext cx="9068760" cy="5840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280" y="301680"/>
            <a:ext cx="9068760" cy="5840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280" y="301680"/>
            <a:ext cx="9068760" cy="1259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GB"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GB"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GB"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GB"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GB"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GB"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GB"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GB"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GB"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GB"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neuinfo.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03280" y="1474920"/>
            <a:ext cx="9070200" cy="1261440"/>
          </a:xfrm>
          <a:prstGeom prst="rect">
            <a:avLst/>
          </a:prstGeom>
          <a:noFill/>
          <a:ln>
            <a:noFill/>
          </a:ln>
        </p:spPr>
        <p:style>
          <a:lnRef idx="0">
            <a:scrgbClr r="0" g="0" b="0"/>
          </a:lnRef>
          <a:fillRef idx="0">
            <a:scrgbClr r="0" g="0" b="0"/>
          </a:fillRef>
          <a:effectRef idx="0">
            <a:scrgbClr r="0" g="0" b="0"/>
          </a:effectRef>
          <a:fontRef idx="minor"/>
        </p:style>
        <p:txBody>
          <a:bodyPr lIns="0" tIns="39240" rIns="0" bIns="0" anchor="ctr"/>
          <a:lstStyle/>
          <a:p>
            <a:pPr algn="ctr">
              <a:lnSpc>
                <a:spcPct val="100000"/>
              </a:lnSpc>
            </a:pPr>
            <a:r>
              <a:rPr lang="en-GB" sz="4400" b="0" strike="noStrike" spc="-1" smtClean="0">
                <a:solidFill>
                  <a:srgbClr val="800000"/>
                </a:solidFill>
                <a:uFill>
                  <a:solidFill>
                    <a:srgbClr val="FFFFFF"/>
                  </a:solidFill>
                </a:uFill>
                <a:latin typeface="Arial"/>
                <a:ea typeface="Noto Sans CJK SC Regular"/>
              </a:rPr>
              <a:t>Neuroscience Information Framework</a:t>
            </a:r>
            <a:endParaRPr lang="en-GB" sz="1800" b="0" strike="noStrike" spc="-1" dirty="0">
              <a:solidFill>
                <a:srgbClr val="000000"/>
              </a:solidFill>
              <a:uFill>
                <a:solidFill>
                  <a:srgbClr val="FFFFFF"/>
                </a:solidFill>
              </a:uFill>
              <a:latin typeface="Arial"/>
            </a:endParaRPr>
          </a:p>
        </p:txBody>
      </p:sp>
      <p:sp>
        <p:nvSpPr>
          <p:cNvPr id="114" name="CustomShape 2"/>
          <p:cNvSpPr/>
          <p:nvPr/>
        </p:nvSpPr>
        <p:spPr>
          <a:xfrm>
            <a:off x="503280" y="3059280"/>
            <a:ext cx="9070200" cy="648720"/>
          </a:xfrm>
          <a:prstGeom prst="rect">
            <a:avLst/>
          </a:prstGeom>
          <a:noFill/>
          <a:ln>
            <a:noFill/>
          </a:ln>
        </p:spPr>
        <p:style>
          <a:lnRef idx="0">
            <a:scrgbClr r="0" g="0" b="0"/>
          </a:lnRef>
          <a:fillRef idx="0">
            <a:scrgbClr r="0" g="0" b="0"/>
          </a:fillRef>
          <a:effectRef idx="0">
            <a:scrgbClr r="0" g="0" b="0"/>
          </a:effectRef>
          <a:fontRef idx="minor"/>
        </p:style>
        <p:txBody>
          <a:bodyPr lIns="0" tIns="28440" rIns="0" bIns="0" anchor="ctr"/>
          <a:lstStyle/>
          <a:p>
            <a:pPr algn="ctr">
              <a:lnSpc>
                <a:spcPct val="100000"/>
              </a:lnSpc>
            </a:pPr>
            <a:r>
              <a:rPr lang="en-GB" sz="3200" b="0" strike="noStrike" spc="-1" dirty="0">
                <a:solidFill>
                  <a:srgbClr val="000000"/>
                </a:solidFill>
                <a:uFill>
                  <a:solidFill>
                    <a:srgbClr val="FFFFFF"/>
                  </a:solidFill>
                </a:uFill>
                <a:latin typeface="Arial"/>
                <a:ea typeface="Noto Sans CJK SC Regular"/>
                <a:hlinkClick r:id="rId3"/>
              </a:rPr>
              <a:t>http</a:t>
            </a:r>
            <a:r>
              <a:rPr lang="en-GB" sz="3200" b="0" strike="noStrike" spc="-1" dirty="0" smtClean="0">
                <a:solidFill>
                  <a:srgbClr val="000000"/>
                </a:solidFill>
                <a:uFill>
                  <a:solidFill>
                    <a:srgbClr val="FFFFFF"/>
                  </a:solidFill>
                </a:uFill>
                <a:latin typeface="Arial"/>
                <a:ea typeface="Noto Sans CJK SC Regular"/>
                <a:hlinkClick r:id="rId3"/>
              </a:rPr>
              <a:t>://neuinfo.org</a:t>
            </a:r>
            <a:endParaRPr lang="en-GB" sz="1800" b="0" strike="noStrike" spc="-1" dirty="0">
              <a:solidFill>
                <a:srgbClr val="000000"/>
              </a:solidFill>
              <a:uFill>
                <a:solidFill>
                  <a:srgbClr val="FFFFFF"/>
                </a:solidFill>
              </a:uFill>
              <a:latin typeface="Arial"/>
            </a:endParaRPr>
          </a:p>
        </p:txBody>
      </p:sp>
      <p:sp>
        <p:nvSpPr>
          <p:cNvPr id="115" name="CustomShape 3"/>
          <p:cNvSpPr/>
          <p:nvPr/>
        </p:nvSpPr>
        <p:spPr>
          <a:xfrm>
            <a:off x="216000" y="7020000"/>
            <a:ext cx="2878920" cy="396000"/>
          </a:xfrm>
          <a:prstGeom prst="rect">
            <a:avLst/>
          </a:prstGeom>
          <a:noFill/>
          <a:ln>
            <a:noFill/>
          </a:ln>
        </p:spPr>
        <p:style>
          <a:lnRef idx="0">
            <a:scrgbClr r="0" g="0" b="0"/>
          </a:lnRef>
          <a:fillRef idx="0">
            <a:scrgbClr r="0" g="0" b="0"/>
          </a:fillRef>
          <a:effectRef idx="0">
            <a:scrgbClr r="0" g="0" b="0"/>
          </a:effectRef>
          <a:fontRef idx="minor"/>
        </p:style>
        <p:txBody>
          <a:bodyPr lIns="0" tIns="35640" rIns="0" bIns="0" anchor="ctr"/>
          <a:lstStyle/>
          <a:p>
            <a:pPr>
              <a:lnSpc>
                <a:spcPct val="93000"/>
              </a:lnSpc>
            </a:pPr>
            <a:r>
              <a:rPr lang="en-GB" sz="1800" b="1" strike="noStrike" spc="-1">
                <a:solidFill>
                  <a:srgbClr val="808080"/>
                </a:solidFill>
                <a:uFill>
                  <a:solidFill>
                    <a:srgbClr val="FFFFFF"/>
                  </a:solidFill>
                </a:uFill>
                <a:latin typeface="Arial"/>
                <a:ea typeface="Noto Sans CJK SC Regular"/>
              </a:rPr>
              <a:t>Neuroinformatics tutorial</a:t>
            </a:r>
            <a:endParaRPr lang="en-GB" sz="1800" b="0" strike="noStrike" spc="-1">
              <a:solidFill>
                <a:srgbClr val="000000"/>
              </a:solidFill>
              <a:uFill>
                <a:solidFill>
                  <a:srgbClr val="FFFFFF"/>
                </a:solidFill>
              </a:uFill>
              <a:latin typeface="Arial"/>
            </a:endParaRPr>
          </a:p>
        </p:txBody>
      </p:sp>
      <p:sp>
        <p:nvSpPr>
          <p:cNvPr id="116" name="CustomShape 4"/>
          <p:cNvSpPr/>
          <p:nvPr/>
        </p:nvSpPr>
        <p:spPr>
          <a:xfrm>
            <a:off x="1294560" y="4241880"/>
            <a:ext cx="7487640" cy="2223314"/>
          </a:xfrm>
          <a:prstGeom prst="rect">
            <a:avLst/>
          </a:prstGeom>
          <a:noFill/>
          <a:ln>
            <a:noFill/>
          </a:ln>
        </p:spPr>
        <p:style>
          <a:lnRef idx="0">
            <a:scrgbClr r="0" g="0" b="0"/>
          </a:lnRef>
          <a:fillRef idx="0">
            <a:scrgbClr r="0" g="0" b="0"/>
          </a:fillRef>
          <a:effectRef idx="0">
            <a:scrgbClr r="0" g="0" b="0"/>
          </a:effectRef>
          <a:fontRef idx="minor"/>
        </p:style>
        <p:txBody>
          <a:bodyPr lIns="90000" tIns="60840" rIns="90000" bIns="45000"/>
          <a:lstStyle/>
          <a:p>
            <a:pPr algn="just">
              <a:lnSpc>
                <a:spcPct val="93000"/>
              </a:lnSpc>
            </a:pPr>
            <a:r>
              <a:rPr lang="en-GB" spc="-1" dirty="0">
                <a:solidFill>
                  <a:srgbClr val="000000"/>
                </a:solidFill>
                <a:uFill>
                  <a:solidFill>
                    <a:srgbClr val="FFFFFF"/>
                  </a:solidFill>
                </a:uFill>
                <a:ea typeface="Noto Sans CJK SC Regular"/>
              </a:rPr>
              <a:t>The Neuroscience Information Framework (NIF), an initiative of the NIH Blueprint for Neuroscience Research,  is a semantically-enhanced portal to web-based neuroscience resources: data, materials, and tools. NIF has developed search tools, which expose the contents of federated databases and deep or “hidden” web resources hidden from traditional search engines. NIF is designed to serve the neuroscience research community and is actively looking for resource providers to make their resources accessible through NIF.</a:t>
            </a:r>
          </a:p>
          <a:p>
            <a:pPr algn="just">
              <a:lnSpc>
                <a:spcPct val="93000"/>
              </a:lnSpc>
            </a:pPr>
            <a:endParaRPr lang="en-GB" sz="1800" b="0" strike="noStrike" spc="-1" dirty="0">
              <a:solidFill>
                <a:srgbClr val="000000"/>
              </a:solidFill>
              <a:uFill>
                <a:solidFill>
                  <a:srgbClr val="FFFFFF"/>
                </a:solidFill>
              </a:uFill>
              <a:latin typeface="Arial"/>
            </a:endParaRPr>
          </a:p>
        </p:txBody>
      </p:sp>
      <p:sp>
        <p:nvSpPr>
          <p:cNvPr id="117" name="Line 5"/>
          <p:cNvSpPr/>
          <p:nvPr/>
        </p:nvSpPr>
        <p:spPr>
          <a:xfrm>
            <a:off x="0" y="6927840"/>
            <a:ext cx="10080360" cy="360"/>
          </a:xfrm>
          <a:prstGeom prst="line">
            <a:avLst/>
          </a:prstGeom>
          <a:ln w="15840">
            <a:solidFill>
              <a:schemeClr val="bg2"/>
            </a:solidFill>
            <a:round/>
          </a:ln>
        </p:spPr>
        <p:style>
          <a:lnRef idx="0">
            <a:scrgbClr r="0" g="0" b="0"/>
          </a:lnRef>
          <a:fillRef idx="0">
            <a:scrgbClr r="0" g="0" b="0"/>
          </a:fillRef>
          <a:effectRef idx="0">
            <a:scrgbClr r="0" g="0" b="0"/>
          </a:effectRef>
          <a:fontRef idx="minor"/>
        </p:style>
      </p:sp>
      <p:sp>
        <p:nvSpPr>
          <p:cNvPr id="118" name="CustomShape 6"/>
          <p:cNvSpPr/>
          <p:nvPr/>
        </p:nvSpPr>
        <p:spPr>
          <a:xfrm>
            <a:off x="6985080" y="7020000"/>
            <a:ext cx="2878920" cy="396000"/>
          </a:xfrm>
          <a:prstGeom prst="rect">
            <a:avLst/>
          </a:prstGeom>
          <a:noFill/>
          <a:ln>
            <a:noFill/>
          </a:ln>
        </p:spPr>
        <p:style>
          <a:lnRef idx="0">
            <a:scrgbClr r="0" g="0" b="0"/>
          </a:lnRef>
          <a:fillRef idx="0">
            <a:scrgbClr r="0" g="0" b="0"/>
          </a:fillRef>
          <a:effectRef idx="0">
            <a:scrgbClr r="0" g="0" b="0"/>
          </a:effectRef>
          <a:fontRef idx="minor"/>
        </p:style>
        <p:txBody>
          <a:bodyPr lIns="0" tIns="35640" rIns="0" bIns="0" anchor="ctr"/>
          <a:lstStyle/>
          <a:p>
            <a:pPr algn="r">
              <a:lnSpc>
                <a:spcPct val="93000"/>
              </a:lnSpc>
            </a:pPr>
            <a:r>
              <a:rPr lang="en-GB" sz="1800" b="0" strike="noStrike" spc="-1" dirty="0" smtClean="0">
                <a:solidFill>
                  <a:srgbClr val="808080"/>
                </a:solidFill>
                <a:uFill>
                  <a:solidFill>
                    <a:srgbClr val="FFFFFF"/>
                  </a:solidFill>
                </a:uFill>
                <a:latin typeface="Arial"/>
                <a:ea typeface="Noto Sans CJK SC Regular"/>
              </a:rPr>
              <a:t>1.8 Web Portals</a:t>
            </a: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14799" y="4965474"/>
            <a:ext cx="5713577" cy="2462213"/>
          </a:xfrm>
          <a:prstGeom prst="rect">
            <a:avLst/>
          </a:prstGeom>
        </p:spPr>
        <p:txBody>
          <a:bodyPr wrap="square">
            <a:spAutoFit/>
          </a:bodyPr>
          <a:lstStyle/>
          <a:p>
            <a:pPr algn="just"/>
            <a:r>
              <a:rPr lang="en-US" sz="1400" dirty="0" smtClean="0"/>
              <a:t>Searching a diverse set of resources and making the search results intelligible are major challenges. NIF utilizes many advanced features for information retrieval and integration. Chief among these is the use of a shared vocabulary, </a:t>
            </a:r>
            <a:r>
              <a:rPr lang="en-US" sz="1400" dirty="0" err="1" smtClean="0"/>
              <a:t>InterLex</a:t>
            </a:r>
            <a:r>
              <a:rPr lang="en-US" sz="1400" dirty="0" smtClean="0"/>
              <a:t> (formerly </a:t>
            </a:r>
            <a:r>
              <a:rPr lang="en-US" sz="1400" dirty="0" err="1" smtClean="0"/>
              <a:t>NeuroLex</a:t>
            </a:r>
            <a:r>
              <a:rPr lang="en-US" sz="1400" dirty="0" smtClean="0"/>
              <a:t>) and the NIF Standard Ontology, for describing and querying resources. </a:t>
            </a:r>
            <a:r>
              <a:rPr lang="en-US" sz="1400" dirty="0" err="1" smtClean="0"/>
              <a:t>InterLex</a:t>
            </a:r>
            <a:r>
              <a:rPr lang="en-US" sz="1400" dirty="0" smtClean="0"/>
              <a:t> currently consists of thousands of concepts derived from community-built ontologies and vocabularies and enhanced through the input of neuroscience experts. Through intuitive query interfaces, users can make use of the </a:t>
            </a:r>
            <a:r>
              <a:rPr lang="en-US" sz="1400" dirty="0" err="1" smtClean="0"/>
              <a:t>InterLex</a:t>
            </a:r>
            <a:r>
              <a:rPr lang="en-US" sz="1400" dirty="0" smtClean="0"/>
              <a:t> vocabularies to expand or refine their search and to perform so-called “concept-based queries. ” Through a single interface, users can search across multiple information sources. </a:t>
            </a:r>
            <a:endParaRPr lang="en-US" sz="1400" dirty="0"/>
          </a:p>
        </p:txBody>
      </p:sp>
      <p:sp>
        <p:nvSpPr>
          <p:cNvPr id="3" name="Title 2"/>
          <p:cNvSpPr>
            <a:spLocks noGrp="1"/>
          </p:cNvSpPr>
          <p:nvPr>
            <p:ph type="title"/>
          </p:nvPr>
        </p:nvSpPr>
        <p:spPr>
          <a:xfrm>
            <a:off x="183192" y="46762"/>
            <a:ext cx="9388848" cy="906147"/>
          </a:xfrm>
        </p:spPr>
        <p:txBody>
          <a:bodyPr/>
          <a:lstStyle/>
          <a:p>
            <a:r>
              <a:rPr lang="en-US" sz="3200" dirty="0" smtClean="0"/>
              <a:t>NIF allows you to find information and data from hundreds of </a:t>
            </a:r>
            <a:r>
              <a:rPr lang="en-US" sz="3200" dirty="0"/>
              <a:t>n</a:t>
            </a:r>
            <a:r>
              <a:rPr lang="en-US" sz="3200" dirty="0" smtClean="0"/>
              <a:t>euroscience sources</a:t>
            </a:r>
            <a:r>
              <a:rPr lang="mr-IN" sz="3200" dirty="0" smtClean="0"/>
              <a:t>…</a:t>
            </a:r>
            <a:endParaRPr lang="en-US" sz="32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6183"/>
          <a:stretch/>
        </p:blipFill>
        <p:spPr>
          <a:xfrm>
            <a:off x="183192" y="952909"/>
            <a:ext cx="4934769" cy="3454278"/>
          </a:xfrm>
          <a:prstGeom prst="rect">
            <a:avLst/>
          </a:prstGeom>
          <a:ln>
            <a:solidFill>
              <a:schemeClr val="bg1">
                <a:lumMod val="65000"/>
              </a:schemeClr>
            </a:solid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92" y="4553631"/>
            <a:ext cx="3501753" cy="2920080"/>
          </a:xfrm>
          <a:prstGeom prst="rect">
            <a:avLst/>
          </a:prstGeom>
          <a:ln>
            <a:solidFill>
              <a:schemeClr val="bg1">
                <a:lumMod val="65000"/>
              </a:schemeClr>
            </a:solidFill>
          </a:ln>
          <a:effectLst>
            <a:outerShdw blurRad="292100" dist="139700" dir="2700000" algn="tl" rotWithShape="0">
              <a:srgbClr val="333333">
                <a:alpha val="65000"/>
              </a:srgbClr>
            </a:outerShdw>
          </a:effectLst>
        </p:spPr>
      </p:pic>
      <p:sp>
        <p:nvSpPr>
          <p:cNvPr id="11" name="Bent Arrow 10"/>
          <p:cNvSpPr/>
          <p:nvPr/>
        </p:nvSpPr>
        <p:spPr>
          <a:xfrm rot="5400000">
            <a:off x="2972484" y="3972249"/>
            <a:ext cx="547574" cy="656822"/>
          </a:xfrm>
          <a:prstGeom prst="ben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p:cNvGrpSpPr/>
          <p:nvPr/>
        </p:nvGrpSpPr>
        <p:grpSpPr>
          <a:xfrm>
            <a:off x="5361929" y="1637155"/>
            <a:ext cx="4466447" cy="2141409"/>
            <a:chOff x="5785811" y="952909"/>
            <a:chExt cx="3616896" cy="1734097"/>
          </a:xfrm>
        </p:grpSpPr>
        <p:pic>
          <p:nvPicPr>
            <p:cNvPr id="12" name="Picture 11"/>
            <p:cNvPicPr>
              <a:picLocks noChangeAspect="1"/>
            </p:cNvPicPr>
            <p:nvPr/>
          </p:nvPicPr>
          <p:blipFill rotWithShape="1">
            <a:blip r:embed="rId5"/>
            <a:srcRect b="70931"/>
            <a:stretch/>
          </p:blipFill>
          <p:spPr>
            <a:xfrm>
              <a:off x="5785811" y="952909"/>
              <a:ext cx="3616896" cy="748144"/>
            </a:xfrm>
            <a:prstGeom prst="rect">
              <a:avLst/>
            </a:prstGeom>
            <a:ln>
              <a:solidFill>
                <a:schemeClr val="bg1">
                  <a:lumMod val="65000"/>
                </a:schemeClr>
              </a:solidFill>
            </a:ln>
          </p:spPr>
        </p:pic>
        <p:pic>
          <p:nvPicPr>
            <p:cNvPr id="28" name="Picture 27"/>
            <p:cNvPicPr>
              <a:picLocks noChangeAspect="1"/>
            </p:cNvPicPr>
            <p:nvPr/>
          </p:nvPicPr>
          <p:blipFill rotWithShape="1">
            <a:blip r:embed="rId5"/>
            <a:srcRect t="60664"/>
            <a:stretch/>
          </p:blipFill>
          <p:spPr>
            <a:xfrm>
              <a:off x="5785811" y="1674595"/>
              <a:ext cx="3616896" cy="1012411"/>
            </a:xfrm>
            <a:prstGeom prst="rect">
              <a:avLst/>
            </a:prstGeom>
            <a:ln>
              <a:solidFill>
                <a:schemeClr val="bg1">
                  <a:lumMod val="65000"/>
                </a:schemeClr>
              </a:solidFill>
            </a:ln>
          </p:spPr>
        </p:pic>
      </p:grpSp>
      <p:sp>
        <p:nvSpPr>
          <p:cNvPr id="30" name="Rectangle 29"/>
          <p:cNvSpPr/>
          <p:nvPr/>
        </p:nvSpPr>
        <p:spPr>
          <a:xfrm>
            <a:off x="5490096" y="3849436"/>
            <a:ext cx="4210111" cy="738664"/>
          </a:xfrm>
          <a:prstGeom prst="rect">
            <a:avLst/>
          </a:prstGeom>
        </p:spPr>
        <p:txBody>
          <a:bodyPr wrap="square">
            <a:spAutoFit/>
          </a:bodyPr>
          <a:lstStyle/>
          <a:p>
            <a:pPr algn="just"/>
            <a:r>
              <a:rPr lang="en-US" sz="1400" b="1" dirty="0" smtClean="0">
                <a:solidFill>
                  <a:schemeClr val="accent1">
                    <a:lumMod val="50000"/>
                  </a:schemeClr>
                </a:solidFill>
              </a:rPr>
              <a:t>Access information or integrate information into your application or scripts via NIF provided services after registering for an API Key </a:t>
            </a:r>
            <a:endParaRPr lang="en-US" sz="1400" b="1" dirty="0">
              <a:solidFill>
                <a:schemeClr val="accent1">
                  <a:lumMod val="50000"/>
                </a:schemeClr>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299" y="46762"/>
            <a:ext cx="9457741" cy="906147"/>
          </a:xfrm>
        </p:spPr>
        <p:txBody>
          <a:bodyPr/>
          <a:lstStyle/>
          <a:p>
            <a:r>
              <a:rPr lang="en-US" sz="3200" smtClean="0"/>
              <a:t>NIF is releasing </a:t>
            </a:r>
            <a:r>
              <a:rPr lang="en-US" sz="3200" dirty="0" smtClean="0"/>
              <a:t>new terminology tools and services</a:t>
            </a:r>
            <a:endParaRPr lang="en-US" sz="3200" dirty="0"/>
          </a:p>
        </p:txBody>
      </p:sp>
      <p:sp>
        <p:nvSpPr>
          <p:cNvPr id="30" name="Rectangle 29"/>
          <p:cNvSpPr/>
          <p:nvPr/>
        </p:nvSpPr>
        <p:spPr>
          <a:xfrm>
            <a:off x="1422400" y="6725049"/>
            <a:ext cx="4455497" cy="738664"/>
          </a:xfrm>
          <a:prstGeom prst="rect">
            <a:avLst/>
          </a:prstGeom>
        </p:spPr>
        <p:txBody>
          <a:bodyPr wrap="square">
            <a:spAutoFit/>
          </a:bodyPr>
          <a:lstStyle/>
          <a:p>
            <a:pPr algn="just"/>
            <a:r>
              <a:rPr lang="en-US" sz="1400" b="1" dirty="0" smtClean="0">
                <a:solidFill>
                  <a:schemeClr val="accent1">
                    <a:lumMod val="50000"/>
                  </a:schemeClr>
                </a:solidFill>
              </a:rPr>
              <a:t>Access the NIF ontology or integrate the </a:t>
            </a:r>
            <a:r>
              <a:rPr lang="en-US" sz="1400" b="1" smtClean="0">
                <a:solidFill>
                  <a:schemeClr val="accent1">
                    <a:lumMod val="50000"/>
                  </a:schemeClr>
                </a:solidFill>
              </a:rPr>
              <a:t>NIF ontology into </a:t>
            </a:r>
            <a:r>
              <a:rPr lang="en-US" sz="1400" b="1" dirty="0" smtClean="0">
                <a:solidFill>
                  <a:schemeClr val="accent1">
                    <a:lumMod val="50000"/>
                  </a:schemeClr>
                </a:solidFill>
              </a:rPr>
              <a:t>your application or scripts via NIF provided services after registering for an API Key </a:t>
            </a:r>
            <a:endParaRPr lang="en-US" sz="1400" b="1" dirty="0">
              <a:solidFill>
                <a:schemeClr val="accent1">
                  <a:lumMod val="50000"/>
                </a:schemeClr>
              </a:solidFill>
            </a:endParaRPr>
          </a:p>
        </p:txBody>
      </p:sp>
      <p:pic>
        <p:nvPicPr>
          <p:cNvPr id="6" name="Picture 5"/>
          <p:cNvPicPr>
            <a:picLocks noChangeAspect="1"/>
          </p:cNvPicPr>
          <p:nvPr/>
        </p:nvPicPr>
        <p:blipFill>
          <a:blip r:embed="rId3"/>
          <a:stretch>
            <a:fillRect/>
          </a:stretch>
        </p:blipFill>
        <p:spPr>
          <a:xfrm>
            <a:off x="5992197" y="4796364"/>
            <a:ext cx="3925887" cy="266734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stretch>
            <a:fillRect/>
          </a:stretch>
        </p:blipFill>
        <p:spPr>
          <a:xfrm>
            <a:off x="114299" y="877727"/>
            <a:ext cx="6565901" cy="3843455"/>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6731001" y="801526"/>
            <a:ext cx="3286124" cy="3970318"/>
          </a:xfrm>
          <a:prstGeom prst="rect">
            <a:avLst/>
          </a:prstGeom>
        </p:spPr>
        <p:txBody>
          <a:bodyPr wrap="square">
            <a:spAutoFit/>
          </a:bodyPr>
          <a:lstStyle/>
          <a:p>
            <a:pPr algn="just"/>
            <a:r>
              <a:rPr lang="en-US" sz="1400" dirty="0" err="1" smtClean="0">
                <a:effectLst/>
                <a:latin typeface="Arial" charset="0"/>
                <a:ea typeface="Arial" charset="0"/>
              </a:rPr>
              <a:t>InterLex</a:t>
            </a:r>
            <a:r>
              <a:rPr lang="en-US" sz="1400" dirty="0">
                <a:latin typeface="Arial" charset="0"/>
                <a:ea typeface="Arial" charset="0"/>
              </a:rPr>
              <a:t> </a:t>
            </a:r>
            <a:r>
              <a:rPr lang="en-US" sz="1400" dirty="0" smtClean="0">
                <a:effectLst/>
                <a:latin typeface="Arial" charset="0"/>
                <a:ea typeface="Arial" charset="0"/>
              </a:rPr>
              <a:t>is a dynamic lexicon of biomedical  terms that is being constructed to help improve the way that biomedical scientists communicate about their data, so that information systems can find data more easily and provide more powerful means of integrating data across distributed resources. One of the big roadblocks to data integration is the inconsistent use of terminology in databases and other resources such as the literature. </a:t>
            </a:r>
            <a:r>
              <a:rPr lang="en-US" sz="1400" dirty="0" err="1" smtClean="0">
                <a:effectLst/>
                <a:latin typeface="Arial" charset="0"/>
                <a:ea typeface="Arial" charset="0"/>
              </a:rPr>
              <a:t>InterLex</a:t>
            </a:r>
            <a:r>
              <a:rPr lang="en-US" sz="1400" dirty="0" smtClean="0">
                <a:effectLst/>
                <a:latin typeface="Arial" charset="0"/>
                <a:ea typeface="Arial" charset="0"/>
              </a:rPr>
              <a:t> allows for the association of data values (i.e. the value of a field or text within a field) to terminologies enabling the crowdsourcing of data-terminology mappings within and across communities. </a:t>
            </a:r>
            <a:endParaRPr lang="en-US" sz="1400" dirty="0"/>
          </a:p>
        </p:txBody>
      </p:sp>
      <p:sp>
        <p:nvSpPr>
          <p:cNvPr id="10" name="Rectangle 9"/>
          <p:cNvSpPr/>
          <p:nvPr/>
        </p:nvSpPr>
        <p:spPr>
          <a:xfrm>
            <a:off x="114299" y="4771844"/>
            <a:ext cx="5763598" cy="1826654"/>
          </a:xfrm>
          <a:prstGeom prst="rect">
            <a:avLst/>
          </a:prstGeom>
        </p:spPr>
        <p:txBody>
          <a:bodyPr wrap="square">
            <a:spAutoFit/>
          </a:bodyPr>
          <a:lstStyle/>
          <a:p>
            <a:pPr algn="just">
              <a:lnSpc>
                <a:spcPct val="115000"/>
              </a:lnSpc>
            </a:pPr>
            <a:r>
              <a:rPr lang="en-US" sz="1400" dirty="0" err="1" smtClean="0">
                <a:solidFill>
                  <a:srgbClr val="000000"/>
                </a:solidFill>
                <a:effectLst/>
                <a:latin typeface="Arial" charset="0"/>
                <a:ea typeface="Arial" charset="0"/>
              </a:rPr>
              <a:t>InterLex</a:t>
            </a:r>
            <a:r>
              <a:rPr lang="en-US" sz="1400" dirty="0" smtClean="0">
                <a:solidFill>
                  <a:srgbClr val="000000"/>
                </a:solidFill>
                <a:effectLst/>
                <a:latin typeface="Arial" charset="0"/>
                <a:ea typeface="Arial" charset="0"/>
              </a:rPr>
              <a:t> was built on the foundation of </a:t>
            </a:r>
            <a:r>
              <a:rPr lang="en-US" sz="1400" dirty="0" err="1" smtClean="0">
                <a:solidFill>
                  <a:srgbClr val="000000"/>
                </a:solidFill>
                <a:effectLst/>
                <a:latin typeface="Arial" charset="0"/>
                <a:ea typeface="Arial" charset="0"/>
              </a:rPr>
              <a:t>NeuroLex</a:t>
            </a:r>
            <a:r>
              <a:rPr lang="en-US" sz="1400" dirty="0" smtClean="0">
                <a:solidFill>
                  <a:srgbClr val="000000"/>
                </a:solidFill>
                <a:effectLst/>
                <a:latin typeface="Arial" charset="0"/>
                <a:ea typeface="Arial" charset="0"/>
              </a:rPr>
              <a:t> (see Larson and </a:t>
            </a:r>
            <a:r>
              <a:rPr lang="en-US" sz="1400" dirty="0" err="1" smtClean="0">
                <a:solidFill>
                  <a:srgbClr val="000000"/>
                </a:solidFill>
                <a:effectLst/>
                <a:latin typeface="Arial" charset="0"/>
                <a:ea typeface="Arial" charset="0"/>
              </a:rPr>
              <a:t>Martone</a:t>
            </a:r>
            <a:r>
              <a:rPr lang="en-US" sz="1400" dirty="0" smtClean="0">
                <a:solidFill>
                  <a:srgbClr val="000000"/>
                </a:solidFill>
                <a:effectLst/>
                <a:latin typeface="Arial" charset="0"/>
                <a:ea typeface="Arial" charset="0"/>
              </a:rPr>
              <a:t> 2013). The initial entries in </a:t>
            </a:r>
            <a:r>
              <a:rPr lang="en-US" sz="1400" dirty="0" err="1" smtClean="0">
                <a:solidFill>
                  <a:srgbClr val="000000"/>
                </a:solidFill>
                <a:effectLst/>
                <a:latin typeface="Arial" charset="0"/>
                <a:ea typeface="Arial" charset="0"/>
              </a:rPr>
              <a:t>NeuroLex</a:t>
            </a:r>
            <a:r>
              <a:rPr lang="en-US" sz="1400" dirty="0" smtClean="0">
                <a:solidFill>
                  <a:srgbClr val="000000"/>
                </a:solidFill>
                <a:effectLst/>
                <a:latin typeface="Arial" charset="0"/>
                <a:ea typeface="Arial" charset="0"/>
              </a:rPr>
              <a:t> were built from the NIF Standard ontologies which currently has about 60,000 concepts (includes both classes and synonyms) that span gross anatomy, cells, subcellular structures, diseases, functions and techniques. </a:t>
            </a:r>
            <a:r>
              <a:rPr lang="en-US" sz="1400" dirty="0" err="1" smtClean="0">
                <a:solidFill>
                  <a:srgbClr val="000000"/>
                </a:solidFill>
                <a:effectLst/>
                <a:latin typeface="Arial" charset="0"/>
                <a:ea typeface="Arial" charset="0"/>
              </a:rPr>
              <a:t>InterLex</a:t>
            </a:r>
            <a:r>
              <a:rPr lang="en-US" sz="1400" dirty="0" smtClean="0">
                <a:solidFill>
                  <a:srgbClr val="000000"/>
                </a:solidFill>
                <a:effectLst/>
                <a:latin typeface="Arial" charset="0"/>
                <a:ea typeface="Arial" charset="0"/>
              </a:rPr>
              <a:t> models terms using primitives of the Web Ontology Language (OWL) and can export directly to a variety of standard ontology formats.  </a:t>
            </a:r>
            <a:endParaRPr lang="en-US" sz="1400" dirty="0">
              <a:solidFill>
                <a:srgbClr val="000000"/>
              </a:solidFill>
              <a:effectLst/>
              <a:latin typeface="Arial" charset="0"/>
              <a:ea typeface="Arial" charset="0"/>
            </a:endParaRPr>
          </a:p>
        </p:txBody>
      </p:sp>
    </p:spTree>
    <p:extLst>
      <p:ext uri="{BB962C8B-B14F-4D97-AF65-F5344CB8AC3E}">
        <p14:creationId xmlns:p14="http://schemas.microsoft.com/office/powerpoint/2010/main" val="841516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1904" y="46762"/>
            <a:ext cx="9340136" cy="906147"/>
          </a:xfrm>
        </p:spPr>
        <p:txBody>
          <a:bodyPr/>
          <a:lstStyle/>
          <a:p>
            <a:r>
              <a:rPr lang="en-US" sz="3200" dirty="0" smtClean="0"/>
              <a:t>NIF assists users in finding scientific resources </a:t>
            </a:r>
            <a:endParaRPr lang="en-US" sz="3200" dirty="0"/>
          </a:p>
        </p:txBody>
      </p:sp>
      <p:sp>
        <p:nvSpPr>
          <p:cNvPr id="30" name="Rectangle 29"/>
          <p:cNvSpPr/>
          <p:nvPr/>
        </p:nvSpPr>
        <p:spPr>
          <a:xfrm>
            <a:off x="181104" y="6701669"/>
            <a:ext cx="4534211" cy="738664"/>
          </a:xfrm>
          <a:prstGeom prst="rect">
            <a:avLst/>
          </a:prstGeom>
        </p:spPr>
        <p:txBody>
          <a:bodyPr wrap="square">
            <a:spAutoFit/>
          </a:bodyPr>
          <a:lstStyle/>
          <a:p>
            <a:pPr algn="just"/>
            <a:r>
              <a:rPr lang="en-US" sz="1400" b="1" dirty="0" smtClean="0">
                <a:solidFill>
                  <a:schemeClr val="accent1">
                    <a:lumMod val="50000"/>
                  </a:schemeClr>
                </a:solidFill>
              </a:rPr>
              <a:t>Access resource information or </a:t>
            </a:r>
            <a:r>
              <a:rPr lang="en-US" sz="1400" b="1" smtClean="0">
                <a:solidFill>
                  <a:schemeClr val="accent1">
                    <a:lumMod val="50000"/>
                  </a:schemeClr>
                </a:solidFill>
              </a:rPr>
              <a:t>integrate resource information </a:t>
            </a:r>
            <a:r>
              <a:rPr lang="en-US" sz="1400" b="1" dirty="0" smtClean="0">
                <a:solidFill>
                  <a:schemeClr val="accent1">
                    <a:lumMod val="50000"/>
                  </a:schemeClr>
                </a:solidFill>
              </a:rPr>
              <a:t>into your application or scripts via NIF provided services after registering for an API Key </a:t>
            </a:r>
            <a:endParaRPr lang="en-US" sz="1400" b="1" dirty="0">
              <a:solidFill>
                <a:schemeClr val="accent1">
                  <a:lumMod val="50000"/>
                </a:schemeClr>
              </a:solidFill>
            </a:endParaRPr>
          </a:p>
        </p:txBody>
      </p:sp>
      <p:pic>
        <p:nvPicPr>
          <p:cNvPr id="2" name="Picture 1"/>
          <p:cNvPicPr>
            <a:picLocks noChangeAspect="1"/>
          </p:cNvPicPr>
          <p:nvPr/>
        </p:nvPicPr>
        <p:blipFill>
          <a:blip r:embed="rId3"/>
          <a:stretch>
            <a:fillRect/>
          </a:stretch>
        </p:blipFill>
        <p:spPr>
          <a:xfrm>
            <a:off x="698500" y="848593"/>
            <a:ext cx="5588000" cy="3784797"/>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Picture 5"/>
          <p:cNvPicPr>
            <a:picLocks noChangeAspect="1"/>
          </p:cNvPicPr>
          <p:nvPr/>
        </p:nvPicPr>
        <p:blipFill rotWithShape="1">
          <a:blip r:embed="rId4"/>
          <a:srcRect t="1177"/>
          <a:stretch/>
        </p:blipFill>
        <p:spPr>
          <a:xfrm>
            <a:off x="4766115" y="3471927"/>
            <a:ext cx="5119206" cy="3676422"/>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rotWithShape="1">
          <a:blip r:embed="rId5"/>
          <a:srcRect t="1742"/>
          <a:stretch/>
        </p:blipFill>
        <p:spPr>
          <a:xfrm>
            <a:off x="231904" y="4080149"/>
            <a:ext cx="4338991" cy="2504378"/>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8" name="Bent Arrow 7"/>
          <p:cNvSpPr/>
          <p:nvPr/>
        </p:nvSpPr>
        <p:spPr>
          <a:xfrm>
            <a:off x="1574800" y="5435221"/>
            <a:ext cx="3191315" cy="330579"/>
          </a:xfrm>
          <a:prstGeom prst="ben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rot="16200000" flipH="1">
            <a:off x="144138" y="2649484"/>
            <a:ext cx="1654448" cy="1206880"/>
          </a:xfrm>
          <a:prstGeom prst="bentArrow">
            <a:avLst>
              <a:gd name="adj1" fmla="val 7111"/>
              <a:gd name="adj2" fmla="val 8689"/>
              <a:gd name="adj3" fmla="val 10268"/>
              <a:gd name="adj4" fmla="val 4375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6286500" y="839478"/>
            <a:ext cx="3752136" cy="2569934"/>
          </a:xfrm>
          <a:prstGeom prst="rect">
            <a:avLst/>
          </a:prstGeom>
        </p:spPr>
        <p:txBody>
          <a:bodyPr wrap="square">
            <a:spAutoFit/>
          </a:bodyPr>
          <a:lstStyle/>
          <a:p>
            <a:pPr algn="just">
              <a:lnSpc>
                <a:spcPct val="115000"/>
              </a:lnSpc>
            </a:pPr>
            <a:r>
              <a:rPr lang="en-US" sz="1400" dirty="0" smtClean="0">
                <a:solidFill>
                  <a:srgbClr val="000000"/>
                </a:solidFill>
                <a:effectLst/>
                <a:latin typeface="Arial" charset="0"/>
                <a:ea typeface="Arial" charset="0"/>
              </a:rPr>
              <a:t>The resource registry within NIF holds the largest collection of scientific </a:t>
            </a:r>
            <a:r>
              <a:rPr lang="en-US" sz="1400" dirty="0">
                <a:solidFill>
                  <a:srgbClr val="000000"/>
                </a:solidFill>
                <a:latin typeface="Arial" charset="0"/>
                <a:ea typeface="Arial" charset="0"/>
              </a:rPr>
              <a:t>r</a:t>
            </a:r>
            <a:r>
              <a:rPr lang="en-US" sz="1400" dirty="0" smtClean="0">
                <a:solidFill>
                  <a:srgbClr val="000000"/>
                </a:solidFill>
                <a:effectLst/>
                <a:latin typeface="Arial" charset="0"/>
                <a:ea typeface="Arial" charset="0"/>
              </a:rPr>
              <a:t>esources, such as simulation environments. Resources are manually curated to make sure the information is accurate. Using NLP techniques we also look for literature mentions of resources in full text articles we have access to. This allows the registry to provide information on related resources and suggest other interesting resources.</a:t>
            </a:r>
            <a:endParaRPr lang="en-US" sz="1400" dirty="0">
              <a:solidFill>
                <a:srgbClr val="000000"/>
              </a:solidFill>
              <a:effectLst/>
              <a:latin typeface="Arial" charset="0"/>
              <a:ea typeface="Arial" charset="0"/>
            </a:endParaRPr>
          </a:p>
        </p:txBody>
      </p:sp>
    </p:spTree>
    <p:extLst>
      <p:ext uri="{BB962C8B-B14F-4D97-AF65-F5344CB8AC3E}">
        <p14:creationId xmlns:p14="http://schemas.microsoft.com/office/powerpoint/2010/main" val="7689657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1285</TotalTime>
  <Words>564</Words>
  <Application>Microsoft Macintosh PowerPoint</Application>
  <PresentationFormat>Custom</PresentationFormat>
  <Paragraphs>19</Paragraphs>
  <Slides>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DejaVu Sans</vt:lpstr>
      <vt:lpstr>Noto Sans CJK SC Regular</vt:lpstr>
      <vt:lpstr>Symbol</vt:lpstr>
      <vt:lpstr>Times New Roman</vt:lpstr>
      <vt:lpstr>Wingdings</vt:lpstr>
      <vt:lpstr>Arial</vt:lpstr>
      <vt:lpstr>Office Theme</vt:lpstr>
      <vt:lpstr>Office Theme</vt:lpstr>
      <vt:lpstr>PowerPoint Presentation</vt:lpstr>
      <vt:lpstr>NIF allows you to find information and data from hundreds of neuroscience sources…</vt:lpstr>
      <vt:lpstr>NIF is releasing new terminology tools and services</vt:lpstr>
      <vt:lpstr>NIF assists users in finding scientific resources </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resource title&gt;</dc:title>
  <dc:subject/>
  <dc:creator>Terri Gilbert</dc:creator>
  <dc:description/>
  <cp:lastModifiedBy>Jeffrey Grethe</cp:lastModifiedBy>
  <cp:revision>42</cp:revision>
  <cp:lastPrinted>1601-01-01T00:00:00Z</cp:lastPrinted>
  <dcterms:created xsi:type="dcterms:W3CDTF">2017-05-31T14:58:21Z</dcterms:created>
  <dcterms:modified xsi:type="dcterms:W3CDTF">2017-07-13T18:10:30Z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