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 </a:t>
            </a:r>
            <a:endParaRPr b="0" lang="en-GB"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7550E115-EA49-454F-8702-D54A66384CD3}" type="slidenum">
              <a:rPr b="0" lang="en-GB" sz="1400" spc="-1" strike="noStrike">
                <a:solidFill>
                  <a:srgbClr val="000000"/>
                </a:solidFill>
                <a:uFill>
                  <a:solidFill>
                    <a:srgbClr val="ffffff"/>
                  </a:solidFill>
                </a:uFill>
                <a:latin typeface="Times New Roman"/>
              </a:rPr>
              <a:t>1</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727EB015-BBB7-42B0-8894-2795308B73D1}"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CA79F139-E6BE-4B7C-9A46-1A01EA10BC35}"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C365A782-1EA6-4D9A-B7B3-F9D383D5C872}"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6DB63BC5-26AD-4D38-911A-1696762329DB}" type="slidenum">
              <a:rPr b="0" lang="en-GB" sz="1400" spc="-1" strike="noStrike">
                <a:solidFill>
                  <a:srgbClr val="000000"/>
                </a:solidFill>
                <a:uFill>
                  <a:solidFill>
                    <a:srgbClr val="ffffff"/>
                  </a:solidFill>
                </a:uFill>
                <a:latin typeface="Times New Roman"/>
                <a:ea typeface="DejaVu Sans"/>
              </a:rPr>
              <a:t>1</a:t>
            </a:fld>
            <a:endParaRPr b="0" lang="en-GB" sz="18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755640" y="5078520"/>
            <a:ext cx="6047640" cy="481104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github.com/"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503280" y="1474920"/>
            <a:ext cx="9070200" cy="1261440"/>
          </a:xfrm>
          <a:prstGeom prst="rect">
            <a:avLst/>
          </a:prstGeom>
          <a:noFill/>
          <a:ln>
            <a:noFill/>
          </a:ln>
        </p:spPr>
        <p:style>
          <a:lnRef idx="0"/>
          <a:fillRef idx="0"/>
          <a:effectRef idx="0"/>
          <a:fontRef idx="minor"/>
        </p:style>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GitHub</a:t>
            </a:r>
            <a:endParaRPr b="0" lang="en-GB" sz="1800" spc="-1" strike="noStrike">
              <a:solidFill>
                <a:srgbClr val="000000"/>
              </a:solidFill>
              <a:uFill>
                <a:solidFill>
                  <a:srgbClr val="ffffff"/>
                </a:solidFill>
              </a:uFill>
              <a:latin typeface="Arial"/>
            </a:endParaRPr>
          </a:p>
        </p:txBody>
      </p:sp>
      <p:sp>
        <p:nvSpPr>
          <p:cNvPr id="78" name="CustomShape 2"/>
          <p:cNvSpPr/>
          <p:nvPr/>
        </p:nvSpPr>
        <p:spPr>
          <a:xfrm>
            <a:off x="503280" y="3059280"/>
            <a:ext cx="9070200" cy="648720"/>
          </a:xfrm>
          <a:prstGeom prst="rect">
            <a:avLst/>
          </a:prstGeom>
          <a:noFill/>
          <a:ln>
            <a:noFill/>
          </a:ln>
        </p:spPr>
        <p:style>
          <a:lnRef idx="0"/>
          <a:fillRef idx="0"/>
          <a:effectRef idx="0"/>
          <a:fontRef idx="minor"/>
        </p:style>
        <p:txBody>
          <a:bodyPr lIns="0" rIns="0" tIns="28440" bIns="0" anchor="ctr"/>
          <a:p>
            <a:pPr algn="ctr">
              <a:lnSpc>
                <a:spcPct val="100000"/>
              </a:lnSpc>
            </a:pPr>
            <a:r>
              <a:rPr b="0" lang="en-GB" sz="3200" spc="-1" strike="noStrike" u="sng">
                <a:solidFill>
                  <a:srgbClr val="0000ff"/>
                </a:solidFill>
                <a:uFill>
                  <a:solidFill>
                    <a:srgbClr val="ffffff"/>
                  </a:solidFill>
                </a:uFill>
                <a:latin typeface="Arial"/>
                <a:ea typeface="Noto Sans CJK SC Regular"/>
                <a:hlinkClick r:id="rId1"/>
              </a:rPr>
              <a:t>http://github.com</a:t>
            </a:r>
            <a:endParaRPr b="0" lang="en-GB" sz="1800" spc="-1" strike="noStrike">
              <a:solidFill>
                <a:srgbClr val="000000"/>
              </a:solidFill>
              <a:uFill>
                <a:solidFill>
                  <a:srgbClr val="ffffff"/>
                </a:solidFill>
              </a:uFill>
              <a:latin typeface="Arial"/>
            </a:endParaRPr>
          </a:p>
        </p:txBody>
      </p:sp>
      <p:sp>
        <p:nvSpPr>
          <p:cNvPr id="79" name="CustomShape 3"/>
          <p:cNvSpPr/>
          <p:nvPr/>
        </p:nvSpPr>
        <p:spPr>
          <a:xfrm>
            <a:off x="216000" y="7020000"/>
            <a:ext cx="2878920" cy="39600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0" name="CustomShape 4"/>
          <p:cNvSpPr/>
          <p:nvPr/>
        </p:nvSpPr>
        <p:spPr>
          <a:xfrm>
            <a:off x="1295280" y="4932360"/>
            <a:ext cx="7487640" cy="125028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GitHub is a web-based version control repository based on Git and Internet hosting service. It is mostly used for open source code development. It offers all of the distributed version control and source code management functionality of Git as well as adding its own features.</a:t>
            </a:r>
            <a:endParaRPr b="0" lang="en-GB" sz="1800" spc="-1" strike="noStrike">
              <a:solidFill>
                <a:srgbClr val="000000"/>
              </a:solidFill>
              <a:uFill>
                <a:solidFill>
                  <a:srgbClr val="ffffff"/>
                </a:solidFill>
              </a:uFill>
              <a:latin typeface="Arial"/>
            </a:endParaRPr>
          </a:p>
          <a:p>
            <a:pPr algn="just">
              <a:lnSpc>
                <a:spcPct val="93000"/>
              </a:lnSpc>
            </a:pPr>
            <a:endParaRPr b="0" lang="en-GB" sz="1800" spc="-1" strike="noStrike">
              <a:solidFill>
                <a:srgbClr val="000000"/>
              </a:solidFill>
              <a:uFill>
                <a:solidFill>
                  <a:srgbClr val="ffffff"/>
                </a:solidFill>
              </a:uFill>
              <a:latin typeface="Arial"/>
            </a:endParaRPr>
          </a:p>
        </p:txBody>
      </p:sp>
      <p:sp>
        <p:nvSpPr>
          <p:cNvPr id="81"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2" name="CustomShape 6"/>
          <p:cNvSpPr/>
          <p:nvPr/>
        </p:nvSpPr>
        <p:spPr>
          <a:xfrm>
            <a:off x="6264360" y="7020000"/>
            <a:ext cx="3599640" cy="39600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1.5 Model sharing</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1"/>
          <a:stretch/>
        </p:blipFill>
        <p:spPr>
          <a:xfrm>
            <a:off x="7665120" y="72000"/>
            <a:ext cx="2342520" cy="1951920"/>
          </a:xfrm>
          <a:prstGeom prst="rect">
            <a:avLst/>
          </a:prstGeom>
          <a:ln>
            <a:noFill/>
          </a:ln>
        </p:spPr>
      </p:pic>
      <p:sp>
        <p:nvSpPr>
          <p:cNvPr id="84" name="CustomShape 1"/>
          <p:cNvSpPr/>
          <p:nvPr/>
        </p:nvSpPr>
        <p:spPr>
          <a:xfrm>
            <a:off x="739800" y="693720"/>
            <a:ext cx="8907840" cy="6577920"/>
          </a:xfrm>
          <a:prstGeom prst="rect">
            <a:avLst/>
          </a:prstGeom>
          <a:noFill/>
          <a:ln>
            <a:noFill/>
          </a:ln>
        </p:spPr>
        <p:style>
          <a:lnRef idx="0"/>
          <a:fillRef idx="0"/>
          <a:effectRef idx="0"/>
          <a:fontRef idx="minor"/>
        </p:style>
        <p:txBody>
          <a:bodyPr lIns="90000" rIns="90000" tIns="60840" bIns="45000"/>
          <a:p>
            <a:pPr>
              <a:lnSpc>
                <a:spcPct val="93000"/>
              </a:lnSpc>
            </a:pPr>
            <a:r>
              <a:rPr b="1" lang="en-GB" sz="3600" spc="-1" strike="noStrike">
                <a:solidFill>
                  <a:srgbClr val="000000"/>
                </a:solidFill>
                <a:uFill>
                  <a:solidFill>
                    <a:srgbClr val="ffffff"/>
                  </a:solidFill>
                </a:uFill>
                <a:latin typeface="Arial"/>
                <a:ea typeface="Noto Sans CJK SC Regular"/>
              </a:rPr>
              <a:t>GitHub</a:t>
            </a:r>
            <a:endParaRPr b="0" lang="en-GB" sz="1800" spc="-1" strike="noStrike">
              <a:solidFill>
                <a:srgbClr val="000000"/>
              </a:solidFill>
              <a:uFill>
                <a:solidFill>
                  <a:srgbClr val="ffffff"/>
                </a:solidFill>
              </a:uFill>
              <a:latin typeface="Arial"/>
            </a:endParaRPr>
          </a:p>
          <a:p>
            <a:pPr>
              <a:lnSpc>
                <a:spcPct val="93000"/>
              </a:lnSpc>
            </a:pPr>
            <a:endParaRPr b="0" lang="en-GB" sz="1800" spc="-1" strike="noStrike">
              <a:solidFill>
                <a:srgbClr val="000000"/>
              </a:solidFill>
              <a:uFill>
                <a:solidFill>
                  <a:srgbClr val="ffffff"/>
                </a:solidFill>
              </a:uFill>
              <a:latin typeface="Arial"/>
            </a:endParaRPr>
          </a:p>
          <a:p>
            <a:pPr>
              <a:lnSpc>
                <a:spcPct val="93000"/>
              </a:lnSpc>
            </a:pPr>
            <a:r>
              <a:rPr b="0" lang="en-GB" sz="2200" spc="-1" strike="noStrike">
                <a:solidFill>
                  <a:srgbClr val="000000"/>
                </a:solidFill>
                <a:uFill>
                  <a:solidFill>
                    <a:srgbClr val="ffffff"/>
                  </a:solidFill>
                </a:uFill>
                <a:latin typeface="Arial"/>
                <a:ea typeface="Noto Sans CJK SC Regular"/>
              </a:rPr>
              <a:t>Most widely used open source code development platform</a:t>
            </a:r>
            <a:endParaRPr b="0" lang="en-GB" sz="1800" spc="-1" strike="noStrike">
              <a:solidFill>
                <a:srgbClr val="000000"/>
              </a:solidFill>
              <a:uFill>
                <a:solidFill>
                  <a:srgbClr val="ffffff"/>
                </a:solidFill>
              </a:uFill>
              <a:latin typeface="Arial"/>
            </a:endParaRPr>
          </a:p>
          <a:p>
            <a:pPr>
              <a:lnSpc>
                <a:spcPct val="93000"/>
              </a:lnSpc>
            </a:pPr>
            <a:endParaRPr b="0" lang="en-GB" sz="1800" spc="-1" strike="noStrike">
              <a:solidFill>
                <a:srgbClr val="000000"/>
              </a:solidFill>
              <a:uFill>
                <a:solidFill>
                  <a:srgbClr val="ffffff"/>
                </a:solidFill>
              </a:uFill>
              <a:latin typeface="Arial"/>
            </a:endParaRPr>
          </a:p>
          <a:p>
            <a:pPr>
              <a:lnSpc>
                <a:spcPct val="150000"/>
              </a:lnSpc>
            </a:pPr>
            <a:r>
              <a:rPr b="0" lang="en-GB" sz="2200" spc="-1" strike="noStrike">
                <a:solidFill>
                  <a:srgbClr val="000000"/>
                </a:solidFill>
                <a:uFill>
                  <a:solidFill>
                    <a:srgbClr val="ffffff"/>
                  </a:solidFill>
                </a:uFill>
                <a:latin typeface="Arial"/>
                <a:ea typeface="Noto Sans CJK SC Regular"/>
              </a:rPr>
              <a:t>Offers free hosting of Git repositories with:</a:t>
            </a:r>
            <a:endParaRPr b="0" lang="en-GB" sz="1800" spc="-1" strike="noStrike">
              <a:solidFill>
                <a:srgbClr val="000000"/>
              </a:solidFill>
              <a:uFill>
                <a:solidFill>
                  <a:srgbClr val="ffffff"/>
                </a:solidFill>
              </a:uFill>
              <a:latin typeface="Arial"/>
            </a:endParaRPr>
          </a:p>
          <a:p>
            <a:pPr lvl="1" marL="432000" indent="-215640">
              <a:lnSpc>
                <a:spcPct val="150000"/>
              </a:lnSpc>
              <a:buClr>
                <a:srgbClr val="000000"/>
              </a:buClr>
              <a:buSzPct val="45000"/>
              <a:buFont typeface="Wingdings" charset="2"/>
              <a:buChar char=""/>
            </a:pPr>
            <a:r>
              <a:rPr b="0" lang="en-GB" sz="2200" spc="-1" strike="noStrike">
                <a:solidFill>
                  <a:srgbClr val="000000"/>
                </a:solidFill>
                <a:uFill>
                  <a:solidFill>
                    <a:srgbClr val="ffffff"/>
                  </a:solidFill>
                </a:uFill>
                <a:latin typeface="Arial"/>
                <a:ea typeface="Noto Sans CJK SC Regular"/>
              </a:rPr>
              <a:t>Version control</a:t>
            </a:r>
            <a:endParaRPr b="0" lang="en-GB" sz="1800" spc="-1" strike="noStrike">
              <a:solidFill>
                <a:srgbClr val="000000"/>
              </a:solidFill>
              <a:uFill>
                <a:solidFill>
                  <a:srgbClr val="ffffff"/>
                </a:solidFill>
              </a:uFill>
              <a:latin typeface="Arial"/>
            </a:endParaRPr>
          </a:p>
          <a:p>
            <a:pPr lvl="1" marL="432000" indent="-215640">
              <a:lnSpc>
                <a:spcPct val="150000"/>
              </a:lnSpc>
              <a:buClr>
                <a:srgbClr val="000000"/>
              </a:buClr>
              <a:buSzPct val="45000"/>
              <a:buFont typeface="Wingdings" charset="2"/>
              <a:buChar char=""/>
            </a:pPr>
            <a:r>
              <a:rPr b="0" lang="en-GB" sz="2200" spc="-1" strike="noStrike">
                <a:solidFill>
                  <a:srgbClr val="000000"/>
                </a:solidFill>
                <a:uFill>
                  <a:solidFill>
                    <a:srgbClr val="ffffff"/>
                  </a:solidFill>
                </a:uFill>
                <a:latin typeface="Arial"/>
                <a:ea typeface="Noto Sans CJK SC Regular"/>
              </a:rPr>
              <a:t>Issue tracking</a:t>
            </a:r>
            <a:endParaRPr b="0" lang="en-GB" sz="1800" spc="-1" strike="noStrike">
              <a:solidFill>
                <a:srgbClr val="000000"/>
              </a:solidFill>
              <a:uFill>
                <a:solidFill>
                  <a:srgbClr val="ffffff"/>
                </a:solidFill>
              </a:uFill>
              <a:latin typeface="Arial"/>
            </a:endParaRPr>
          </a:p>
          <a:p>
            <a:pPr lvl="1" marL="432000" indent="-215640">
              <a:lnSpc>
                <a:spcPct val="150000"/>
              </a:lnSpc>
              <a:buClr>
                <a:srgbClr val="000000"/>
              </a:buClr>
              <a:buSzPct val="45000"/>
              <a:buFont typeface="Wingdings" charset="2"/>
              <a:buChar char=""/>
            </a:pPr>
            <a:r>
              <a:rPr b="0" lang="en-GB" sz="2200" spc="-1" strike="noStrike">
                <a:solidFill>
                  <a:srgbClr val="000000"/>
                </a:solidFill>
                <a:uFill>
                  <a:solidFill>
                    <a:srgbClr val="ffffff"/>
                  </a:solidFill>
                </a:uFill>
                <a:latin typeface="Arial"/>
                <a:ea typeface="Noto Sans CJK SC Regular"/>
              </a:rPr>
              <a:t>Project/organisation management</a:t>
            </a:r>
            <a:endParaRPr b="0" lang="en-GB" sz="1800" spc="-1" strike="noStrike">
              <a:solidFill>
                <a:srgbClr val="000000"/>
              </a:solidFill>
              <a:uFill>
                <a:solidFill>
                  <a:srgbClr val="ffffff"/>
                </a:solidFill>
              </a:uFill>
              <a:latin typeface="Arial"/>
            </a:endParaRPr>
          </a:p>
          <a:p>
            <a:pPr lvl="1" marL="432000" indent="-215640">
              <a:lnSpc>
                <a:spcPct val="150000"/>
              </a:lnSpc>
              <a:buClr>
                <a:srgbClr val="000000"/>
              </a:buClr>
              <a:buSzPct val="45000"/>
              <a:buFont typeface="Wingdings" charset="2"/>
              <a:buChar char=""/>
            </a:pPr>
            <a:r>
              <a:rPr b="0" lang="en-GB" sz="2200" spc="-1" strike="noStrike">
                <a:solidFill>
                  <a:srgbClr val="000000"/>
                </a:solidFill>
                <a:uFill>
                  <a:solidFill>
                    <a:srgbClr val="ffffff"/>
                  </a:solidFill>
                </a:uFill>
                <a:latin typeface="Arial"/>
                <a:ea typeface="Noto Sans CJK SC Regular"/>
              </a:rPr>
              <a:t>Integration with multiple other platforms, e.g. Travis-CI for continuous integration </a:t>
            </a:r>
            <a:endParaRPr b="0" lang="en-GB" sz="1800" spc="-1" strike="noStrike">
              <a:solidFill>
                <a:srgbClr val="000000"/>
              </a:solidFill>
              <a:uFill>
                <a:solidFill>
                  <a:srgbClr val="ffffff"/>
                </a:solidFill>
              </a:uFill>
              <a:latin typeface="Arial"/>
            </a:endParaRPr>
          </a:p>
          <a:p>
            <a:pPr>
              <a:lnSpc>
                <a:spcPct val="93000"/>
              </a:lnSpc>
            </a:pPr>
            <a:endParaRPr b="0" lang="en-GB" sz="1800" spc="-1" strike="noStrike">
              <a:solidFill>
                <a:srgbClr val="000000"/>
              </a:solidFill>
              <a:uFill>
                <a:solidFill>
                  <a:srgbClr val="ffffff"/>
                </a:solidFill>
              </a:uFill>
              <a:latin typeface="Arial"/>
            </a:endParaRPr>
          </a:p>
          <a:p>
            <a:pPr>
              <a:lnSpc>
                <a:spcPct val="93000"/>
              </a:lnSpc>
            </a:pPr>
            <a:r>
              <a:rPr b="0" lang="en-GB" sz="2200" spc="-1" strike="noStrike">
                <a:solidFill>
                  <a:srgbClr val="000000"/>
                </a:solidFill>
                <a:uFill>
                  <a:solidFill>
                    <a:srgbClr val="ffffff"/>
                  </a:solidFill>
                </a:uFill>
                <a:latin typeface="Arial"/>
                <a:ea typeface="Noto Sans CJK SC Regular"/>
              </a:rPr>
              <a:t>Most open source computational neuroscience tools developed here</a:t>
            </a:r>
            <a:endParaRPr b="0" lang="en-GB" sz="1800" spc="-1" strike="noStrike">
              <a:solidFill>
                <a:srgbClr val="000000"/>
              </a:solidFill>
              <a:uFill>
                <a:solidFill>
                  <a:srgbClr val="ffffff"/>
                </a:solidFill>
              </a:uFill>
              <a:latin typeface="Arial"/>
            </a:endParaRPr>
          </a:p>
          <a:p>
            <a:pPr>
              <a:lnSpc>
                <a:spcPct val="93000"/>
              </a:lnSpc>
            </a:pPr>
            <a:endParaRPr b="0" lang="en-GB" sz="1800" spc="-1" strike="noStrike">
              <a:solidFill>
                <a:srgbClr val="000000"/>
              </a:solidFill>
              <a:uFill>
                <a:solidFill>
                  <a:srgbClr val="ffffff"/>
                </a:solidFill>
              </a:uFill>
              <a:latin typeface="Arial"/>
            </a:endParaRPr>
          </a:p>
          <a:p>
            <a:pPr>
              <a:lnSpc>
                <a:spcPct val="93000"/>
              </a:lnSpc>
            </a:pPr>
            <a:r>
              <a:rPr b="0" lang="en-GB" sz="2200" spc="-1" strike="noStrike">
                <a:solidFill>
                  <a:srgbClr val="000000"/>
                </a:solidFill>
                <a:uFill>
                  <a:solidFill>
                    <a:srgbClr val="ffffff"/>
                  </a:solidFill>
                </a:uFill>
                <a:latin typeface="Arial"/>
                <a:ea typeface="Noto Sans CJK SC Regular"/>
              </a:rPr>
              <a:t>Example: NEST Simulator...</a:t>
            </a:r>
            <a:endParaRPr b="0" lang="en-GB"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 descr=""/>
          <p:cNvPicPr/>
          <p:nvPr/>
        </p:nvPicPr>
        <p:blipFill>
          <a:blip r:embed="rId1"/>
          <a:stretch/>
        </p:blipFill>
        <p:spPr>
          <a:xfrm>
            <a:off x="237600" y="21960"/>
            <a:ext cx="9700920" cy="7558920"/>
          </a:xfrm>
          <a:prstGeom prst="rect">
            <a:avLst/>
          </a:prstGeom>
          <a:ln>
            <a:noFill/>
          </a:ln>
        </p:spPr>
      </p:pic>
      <p:pic>
        <p:nvPicPr>
          <p:cNvPr id="86" name="" descr=""/>
          <p:cNvPicPr/>
          <p:nvPr/>
        </p:nvPicPr>
        <p:blipFill>
          <a:blip r:embed="rId2"/>
          <a:stretch/>
        </p:blipFill>
        <p:spPr>
          <a:xfrm>
            <a:off x="0" y="21960"/>
            <a:ext cx="9938520" cy="7743960"/>
          </a:xfrm>
          <a:prstGeom prst="rect">
            <a:avLst/>
          </a:prstGeom>
          <a:ln>
            <a:noFill/>
          </a:ln>
        </p:spPr>
      </p:pic>
      <p:pic>
        <p:nvPicPr>
          <p:cNvPr id="87" name="" descr=""/>
          <p:cNvPicPr/>
          <p:nvPr/>
        </p:nvPicPr>
        <p:blipFill>
          <a:blip r:embed="rId3"/>
          <a:stretch/>
        </p:blipFill>
        <p:spPr>
          <a:xfrm>
            <a:off x="0" y="-14040"/>
            <a:ext cx="10080360" cy="78544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0" y="0"/>
            <a:ext cx="10071360" cy="7847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0" y="0"/>
            <a:ext cx="9700920" cy="7558920"/>
          </a:xfrm>
          <a:prstGeom prst="rect">
            <a:avLst/>
          </a:prstGeom>
          <a:ln>
            <a:noFill/>
          </a:ln>
        </p:spPr>
      </p:pic>
      <p:pic>
        <p:nvPicPr>
          <p:cNvPr id="90" name="" descr=""/>
          <p:cNvPicPr/>
          <p:nvPr/>
        </p:nvPicPr>
        <p:blipFill>
          <a:blip r:embed="rId2"/>
          <a:stretch/>
        </p:blipFill>
        <p:spPr>
          <a:xfrm>
            <a:off x="0" y="0"/>
            <a:ext cx="10071360" cy="7847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LibreOffice/5.1.6.2$Linux_X86_64 LibreOffice_project/10m0$Build-2</Application>
  <Words>115</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
  <dc:description/>
  <dc:language>en-GB</dc:language>
  <cp:lastModifiedBy/>
  <cp:lastPrinted>1601-01-01T00:00:00Z</cp:lastPrinted>
  <dcterms:modified xsi:type="dcterms:W3CDTF">2017-07-13T14:24:37Z</dcterms:modified>
  <cp:revision>19</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15.0033</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