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3.wmf" ContentType="image/x-wmf"/>
  <Override PartName="/ppt/media/image12.png" ContentType="image/png"/>
  <Override PartName="/ppt/media/image11.png" ContentType="image/png"/>
  <Override PartName="/ppt/media/image4.png" ContentType="image/png"/>
  <Override PartName="/ppt/media/image8.tif" ContentType="image/tiff"/>
  <Override PartName="/ppt/media/image3.png" ContentType="image/png"/>
  <Override PartName="/ppt/media/image7.tif" ContentType="image/tiff"/>
  <Override PartName="/ppt/media/image2.png" ContentType="image/png"/>
  <Override PartName="/ppt/media/image1.png" ContentType="image/png"/>
  <Override PartName="/ppt/media/image5.png" ContentType="image/png"/>
  <Override PartName="/ppt/media/image10.tif" ContentType="image/tiff"/>
  <Override PartName="/ppt/media/image9.tif" ContentType="image/tiff"/>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2409560A-1CEE-49A9-A54A-45D0C9196D28}"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B6624234-68A6-4986-9A7D-B75647742E7B}"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D045274B-7FFB-483D-8AA9-851F3C27DEA3}"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0F1BA46D-254C-4569-8A22-3DC301D6FA93}"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278240" y="10156680"/>
            <a:ext cx="3278520" cy="532440"/>
          </a:xfrm>
          <a:prstGeom prst="rect">
            <a:avLst/>
          </a:prstGeom>
          <a:noFill/>
          <a:ln>
            <a:noFill/>
          </a:ln>
        </p:spPr>
        <p:style>
          <a:lnRef idx="0"/>
          <a:fillRef idx="0"/>
          <a:effectRef idx="0"/>
          <a:fontRef idx="minor"/>
        </p:style>
        <p:txBody>
          <a:bodyPr lIns="0" rIns="0" tIns="0" bIns="0" anchor="b"/>
          <a:p>
            <a:pPr algn="r">
              <a:lnSpc>
                <a:spcPct val="100000"/>
              </a:lnSpc>
            </a:pPr>
            <a:fld id="{F10C3B5B-94DD-485E-984A-30AB3602EAB9}"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755640" y="5078520"/>
            <a:ext cx="6047280" cy="481068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a:t>
            </a:r>
            <a:r>
              <a:rPr b="0" lang="en-GB" sz="4400" spc="-1" strike="noStrike">
                <a:solidFill>
                  <a:srgbClr val="000000"/>
                </a:solidFill>
                <a:uFill>
                  <a:solidFill>
                    <a:srgbClr val="ffffff"/>
                  </a:solidFill>
                </a:uFill>
                <a:latin typeface="Arial"/>
              </a:rPr>
              <a:t>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nest-simulator.org/" TargetMode="External"/><Relationship Id="rId2" Type="http://schemas.openxmlformats.org/officeDocument/2006/relationships/hyperlink" Target="http://www.nest-simulator.org/" TargetMode="External"/><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image" Target="../media/image10.tif"/><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wmf"/><Relationship Id="rId3" Type="http://schemas.openxmlformats.org/officeDocument/2006/relationships/hyperlink" Target="http://journal.frontiersin.org/Journal/10.3389/fninf.2017.00030/abstract" TargetMode="External"/><Relationship Id="rId4" Type="http://schemas.openxmlformats.org/officeDocument/2006/relationships/hyperlink" Target="http://journal.frontiersin.org/Journal/10.3389/fninf.2017.00030/abstract" TargetMode="External"/><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nest-simulator.org/" TargetMode="External"/><Relationship Id="rId2" Type="http://schemas.openxmlformats.org/officeDocument/2006/relationships/hyperlink" Target="http://www.nest-simulator.org/" TargetMode="External"/><Relationship Id="rId3" Type="http://schemas.openxmlformats.org/officeDocument/2006/relationships/hyperlink" Target="http://www.nest-simulator.org/" TargetMode="External"/><Relationship Id="rId4" Type="http://schemas.openxmlformats.org/officeDocument/2006/relationships/hyperlink" Target="http://github.com/nest/nest-simulator" TargetMode="External"/><Relationship Id="rId5" Type="http://schemas.openxmlformats.org/officeDocument/2006/relationships/hyperlink" Target="http://mail.nest-initiative.org/cgi-bin/mailman/listinfo/nest_user" TargetMode="External"/><Relationship Id="rId6" Type="http://schemas.openxmlformats.org/officeDocument/2006/relationships/hyperlink" Target="http://www.nest-initiative.org/" TargetMode="External"/><Relationship Id="rId7" Type="http://schemas.openxmlformats.org/officeDocument/2006/relationships/hyperlink" Target="http://www.nest-initiative.org/" TargetMode="External"/><Relationship Id="rId8" Type="http://schemas.openxmlformats.org/officeDocument/2006/relationships/slideLayout" Target="../slideLayouts/slideLayout25.xml"/><Relationship Id="rId9"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3280" y="1474920"/>
            <a:ext cx="9070200" cy="1261440"/>
          </a:xfrm>
          <a:prstGeom prst="rect">
            <a:avLst/>
          </a:prstGeom>
          <a:noFill/>
          <a:ln>
            <a:noFill/>
          </a:ln>
        </p:spPr>
        <p:style>
          <a:lnRef idx="0"/>
          <a:fillRef idx="0"/>
          <a:effectRef idx="0"/>
          <a:fontRef idx="minor"/>
        </p:style>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NEST: The Neural Simulation Tool</a:t>
            </a:r>
            <a:endParaRPr b="0" lang="en-GB" sz="1800" spc="-1" strike="noStrike">
              <a:solidFill>
                <a:srgbClr val="000000"/>
              </a:solidFill>
              <a:uFill>
                <a:solidFill>
                  <a:srgbClr val="ffffff"/>
                </a:solidFill>
              </a:uFill>
              <a:latin typeface="Arial"/>
            </a:endParaRPr>
          </a:p>
        </p:txBody>
      </p:sp>
      <p:sp>
        <p:nvSpPr>
          <p:cNvPr id="114" name="CustomShape 2"/>
          <p:cNvSpPr/>
          <p:nvPr/>
        </p:nvSpPr>
        <p:spPr>
          <a:xfrm>
            <a:off x="503280" y="3059280"/>
            <a:ext cx="9070200" cy="648720"/>
          </a:xfrm>
          <a:prstGeom prst="rect">
            <a:avLst/>
          </a:prstGeom>
          <a:noFill/>
          <a:ln>
            <a:noFill/>
          </a:ln>
        </p:spPr>
        <p:style>
          <a:lnRef idx="0"/>
          <a:fillRef idx="0"/>
          <a:effectRef idx="0"/>
          <a:fontRef idx="minor"/>
        </p:style>
        <p:txBody>
          <a:bodyPr lIns="0" rIns="0" tIns="28440" bIns="0" anchor="ctr"/>
          <a:p>
            <a:pPr algn="ctr">
              <a:lnSpc>
                <a:spcPct val="100000"/>
              </a:lnSpc>
            </a:pPr>
            <a:r>
              <a:rPr b="0" lang="en-GB" sz="3200" spc="-1" strike="noStrike" u="sng">
                <a:solidFill>
                  <a:srgbClr val="0000ff"/>
                </a:solidFill>
                <a:uFill>
                  <a:solidFill>
                    <a:srgbClr val="ffffff"/>
                  </a:solidFill>
                </a:uFill>
                <a:latin typeface="Arial"/>
                <a:ea typeface="Noto Sans CJK SC Regular"/>
                <a:hlinkClick r:id="rId1"/>
              </a:rPr>
              <a:t>http</a:t>
            </a:r>
            <a:r>
              <a:rPr b="0" lang="en-GB" sz="3200" spc="-1" strike="noStrike" u="sng">
                <a:solidFill>
                  <a:srgbClr val="0000ff"/>
                </a:solidFill>
                <a:uFill>
                  <a:solidFill>
                    <a:srgbClr val="ffffff"/>
                  </a:solidFill>
                </a:uFill>
                <a:latin typeface="Arial"/>
                <a:ea typeface="Noto Sans CJK SC Regular"/>
                <a:hlinkClick r:id="rId2"/>
              </a:rPr>
              <a:t>://www.nest-simulator.org</a:t>
            </a:r>
            <a:r>
              <a:rPr b="0" lang="en-GB" sz="3200" spc="-1" strike="noStrike">
                <a:solidFill>
                  <a:srgbClr val="0000ff"/>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p:txBody>
      </p:sp>
      <p:sp>
        <p:nvSpPr>
          <p:cNvPr id="115" name="CustomShape 3"/>
          <p:cNvSpPr/>
          <p:nvPr/>
        </p:nvSpPr>
        <p:spPr>
          <a:xfrm>
            <a:off x="216000" y="7020000"/>
            <a:ext cx="2878920" cy="39600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116" name="CustomShape 4"/>
          <p:cNvSpPr/>
          <p:nvPr/>
        </p:nvSpPr>
        <p:spPr>
          <a:xfrm>
            <a:off x="1295280" y="4932360"/>
            <a:ext cx="7487640" cy="125028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NEST is a simulator for spiking neural network models focussing on the dynamics, size and structure of neural systems rather than on the exact morphology of individual neurons. NEST is ideal for networks of spiking neurons of any size, from individual neurons to whole-brain models.</a:t>
            </a:r>
            <a:endParaRPr b="0" lang="en-GB" sz="1800" spc="-1" strike="noStrike">
              <a:solidFill>
                <a:srgbClr val="000000"/>
              </a:solidFill>
              <a:uFill>
                <a:solidFill>
                  <a:srgbClr val="ffffff"/>
                </a:solidFill>
              </a:uFill>
              <a:latin typeface="Arial"/>
            </a:endParaRPr>
          </a:p>
        </p:txBody>
      </p:sp>
      <p:sp>
        <p:nvSpPr>
          <p:cNvPr id="11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118" name="CustomShape 6"/>
          <p:cNvSpPr/>
          <p:nvPr/>
        </p:nvSpPr>
        <p:spPr>
          <a:xfrm>
            <a:off x="6696000" y="7020000"/>
            <a:ext cx="3168000" cy="39600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1.4 Simulation environments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31640" y="683640"/>
            <a:ext cx="5667840" cy="6037560"/>
          </a:xfrm>
          <a:prstGeom prst="rect">
            <a:avLst/>
          </a:prstGeom>
          <a:noFill/>
          <a:ln>
            <a:noFill/>
          </a:ln>
        </p:spPr>
        <p:style>
          <a:lnRef idx="0"/>
          <a:fillRef idx="0"/>
          <a:effectRef idx="0"/>
          <a:fontRef idx="minor"/>
        </p:style>
        <p:txBody>
          <a:bodyPr lIns="90000" rIns="90000" tIns="60840" bIns="45000"/>
          <a:p>
            <a:pPr>
              <a:lnSpc>
                <a:spcPct val="93000"/>
              </a:lnSpc>
            </a:pPr>
            <a:r>
              <a:rPr b="1" lang="en-GB" sz="3200" spc="-1" strike="noStrike">
                <a:solidFill>
                  <a:srgbClr val="000000"/>
                </a:solidFill>
                <a:uFill>
                  <a:solidFill>
                    <a:srgbClr val="ffffff"/>
                  </a:solidFill>
                </a:uFill>
                <a:latin typeface="Arial"/>
                <a:ea typeface="Noto Sans CJK SC Regular"/>
              </a:rPr>
              <a:t>NEST: A powerful simulator</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Focused on networks of spiking point neurons</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Supports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Many neuron models including Hogdkin-Huxley style and few-compartment models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Synaptic plasticity including neuromodulatory signals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Structural plasticity</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Gap junctions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Spatially structured networks</a:t>
            </a:r>
            <a:endParaRPr b="0" lang="en-GB" sz="1800" spc="-1" strike="noStrike">
              <a:solidFill>
                <a:srgbClr val="000000"/>
              </a:solidFill>
              <a:uFill>
                <a:solidFill>
                  <a:srgbClr val="ffffff"/>
                </a:solidFill>
              </a:uFill>
              <a:latin typeface="Arial"/>
            </a:endParaRPr>
          </a:p>
          <a:p>
            <a:pPr marL="15840" indent="27000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Python interface</a:t>
            </a:r>
            <a:endParaRPr b="0" lang="en-GB" sz="1800" spc="-1" strike="noStrike">
              <a:solidFill>
                <a:srgbClr val="000000"/>
              </a:solidFill>
              <a:uFill>
                <a:solidFill>
                  <a:srgbClr val="ffffff"/>
                </a:solidFill>
              </a:uFill>
              <a:latin typeface="Arial"/>
            </a:endParaRPr>
          </a:p>
          <a:p>
            <a:pPr marL="15840" indent="27000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Scales from laptops to supercomputers</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Active user and developer community</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Systematic quality control by continuous   integration testing and code review</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Based on over 20 years of experience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pic>
        <p:nvPicPr>
          <p:cNvPr id="120" name="Picture 4" descr=""/>
          <p:cNvPicPr/>
          <p:nvPr/>
        </p:nvPicPr>
        <p:blipFill>
          <a:blip r:embed="rId1"/>
          <a:stretch/>
        </p:blipFill>
        <p:spPr>
          <a:xfrm>
            <a:off x="7243920" y="77400"/>
            <a:ext cx="2879640" cy="2159640"/>
          </a:xfrm>
          <a:prstGeom prst="rect">
            <a:avLst/>
          </a:prstGeom>
          <a:ln>
            <a:noFill/>
          </a:ln>
        </p:spPr>
      </p:pic>
      <p:pic>
        <p:nvPicPr>
          <p:cNvPr id="121" name="Picture 5" descr=""/>
          <p:cNvPicPr/>
          <p:nvPr/>
        </p:nvPicPr>
        <p:blipFill>
          <a:blip r:embed="rId2"/>
          <a:stretch/>
        </p:blipFill>
        <p:spPr>
          <a:xfrm>
            <a:off x="5128920" y="5364000"/>
            <a:ext cx="3085560" cy="2056680"/>
          </a:xfrm>
          <a:prstGeom prst="rect">
            <a:avLst/>
          </a:prstGeom>
          <a:ln>
            <a:noFill/>
          </a:ln>
        </p:spPr>
      </p:pic>
      <p:pic>
        <p:nvPicPr>
          <p:cNvPr id="122" name="Picture 6" descr=""/>
          <p:cNvPicPr/>
          <p:nvPr/>
        </p:nvPicPr>
        <p:blipFill>
          <a:blip r:embed="rId3"/>
          <a:stretch/>
        </p:blipFill>
        <p:spPr>
          <a:xfrm>
            <a:off x="7382880" y="4048200"/>
            <a:ext cx="2667960" cy="2000520"/>
          </a:xfrm>
          <a:prstGeom prst="rect">
            <a:avLst/>
          </a:prstGeom>
          <a:ln>
            <a:noFill/>
          </a:ln>
        </p:spPr>
      </p:pic>
      <p:pic>
        <p:nvPicPr>
          <p:cNvPr id="123" name="Picture 7" descr=""/>
          <p:cNvPicPr/>
          <p:nvPr/>
        </p:nvPicPr>
        <p:blipFill>
          <a:blip r:embed="rId4"/>
          <a:stretch/>
        </p:blipFill>
        <p:spPr>
          <a:xfrm>
            <a:off x="6051960" y="2151720"/>
            <a:ext cx="2631600" cy="1973520"/>
          </a:xfrm>
          <a:prstGeom prst="rect">
            <a:avLst/>
          </a:prstGeom>
          <a:ln>
            <a:noFill/>
          </a:ln>
        </p:spPr>
      </p:pic>
      <p:pic>
        <p:nvPicPr>
          <p:cNvPr id="124" name="Picture 1" descr=""/>
          <p:cNvPicPr/>
          <p:nvPr/>
        </p:nvPicPr>
        <p:blipFill>
          <a:blip r:embed="rId5"/>
          <a:stretch/>
        </p:blipFill>
        <p:spPr>
          <a:xfrm>
            <a:off x="8500320" y="6840000"/>
            <a:ext cx="1507320" cy="632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39800" y="693720"/>
            <a:ext cx="4947840" cy="6037560"/>
          </a:xfrm>
          <a:prstGeom prst="rect">
            <a:avLst/>
          </a:prstGeom>
          <a:noFill/>
          <a:ln>
            <a:noFill/>
          </a:ln>
        </p:spPr>
        <p:style>
          <a:lnRef idx="0"/>
          <a:fillRef idx="0"/>
          <a:effectRef idx="0"/>
          <a:fontRef idx="minor"/>
        </p:style>
        <p:txBody>
          <a:bodyPr lIns="90000" rIns="90000" tIns="60840" bIns="45000"/>
          <a:p>
            <a:pPr>
              <a:lnSpc>
                <a:spcPct val="93000"/>
              </a:lnSpc>
            </a:pPr>
            <a:r>
              <a:rPr b="1" lang="en-GB" sz="3200" spc="-1" strike="noStrike">
                <a:solidFill>
                  <a:srgbClr val="000000"/>
                </a:solidFill>
                <a:uFill>
                  <a:solidFill>
                    <a:srgbClr val="ffffff"/>
                  </a:solidFill>
                </a:uFill>
                <a:latin typeface="Arial"/>
                <a:ea typeface="Noto Sans CJK SC Regular"/>
              </a:rPr>
              <a:t>NEST Development</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Active developer community on Github</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Regular open developer video conferences</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Focus on improving performance and usability</a:t>
            </a:r>
            <a:endParaRPr b="0" lang="en-GB"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Some current projects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Support for rate models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NESTML: Automatic code generation for neuron models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NESTIO: Efficient data recording to binary file formats </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Dry-run mode: Efficient performance analysis on supercomputers</a:t>
            </a:r>
            <a:endParaRPr b="0" lang="en-GB" sz="1800" spc="-1" strike="noStrike">
              <a:solidFill>
                <a:srgbClr val="000000"/>
              </a:solidFill>
              <a:uFill>
                <a:solidFill>
                  <a:srgbClr val="ffffff"/>
                </a:solidFill>
              </a:uFill>
              <a:latin typeface="Arial"/>
            </a:endParaRPr>
          </a:p>
          <a:p>
            <a:pPr lvl="1" marL="1028880" indent="-2851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Improved network construction speeds for highly threaded simulations</a:t>
            </a:r>
            <a:endParaRPr b="0" lang="en-GB" sz="1800" spc="-1" strike="noStrike">
              <a:solidFill>
                <a:srgbClr val="000000"/>
              </a:solidFill>
              <a:uFill>
                <a:solidFill>
                  <a:srgbClr val="ffffff"/>
                </a:solidFill>
              </a:uFill>
              <a:latin typeface="Arial"/>
            </a:endParaRPr>
          </a:p>
          <a:p>
            <a:pPr marL="15840" indent="27000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 </a:t>
            </a:r>
            <a:r>
              <a:rPr b="0" lang="en-GB" sz="1800" spc="-1" strike="noStrike">
                <a:solidFill>
                  <a:srgbClr val="000000"/>
                </a:solidFill>
                <a:uFill>
                  <a:solidFill>
                    <a:srgbClr val="ffffff"/>
                  </a:solidFill>
                </a:uFill>
                <a:latin typeface="Arial"/>
                <a:ea typeface="Noto Sans CJK SC Regular"/>
              </a:rPr>
              <a:t>Regular publications on NEST simulation </a:t>
            </a:r>
            <a:r>
              <a:rPr b="0" lang="en-GB" sz="1800" spc="-1" strike="noStrike">
                <a:solidFill>
                  <a:srgbClr val="000000"/>
                </a:solidFill>
                <a:uFill>
                  <a:solidFill>
                    <a:srgbClr val="ffffff"/>
                  </a:solidFill>
                </a:uFill>
                <a:latin typeface="Arial"/>
                <a:ea typeface="Noto Sans CJK SC Regular"/>
              </a:rPr>
              <a:t>	</a:t>
            </a:r>
            <a:r>
              <a:rPr b="0" lang="en-GB" sz="1800" spc="-1" strike="noStrike">
                <a:solidFill>
                  <a:srgbClr val="000000"/>
                </a:solidFill>
                <a:uFill>
                  <a:solidFill>
                    <a:srgbClr val="ffffff"/>
                  </a:solidFill>
                </a:uFill>
                <a:latin typeface="Arial"/>
                <a:ea typeface="Noto Sans CJK SC Regular"/>
              </a:rPr>
              <a:t>technology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pic>
        <p:nvPicPr>
          <p:cNvPr id="126" name="Picture 1" descr=""/>
          <p:cNvPicPr/>
          <p:nvPr/>
        </p:nvPicPr>
        <p:blipFill>
          <a:blip r:embed="rId1"/>
          <a:stretch/>
        </p:blipFill>
        <p:spPr>
          <a:xfrm>
            <a:off x="5688360" y="827640"/>
            <a:ext cx="3749400" cy="2015640"/>
          </a:xfrm>
          <a:prstGeom prst="rect">
            <a:avLst/>
          </a:prstGeom>
          <a:ln>
            <a:noFill/>
          </a:ln>
        </p:spPr>
      </p:pic>
      <p:pic>
        <p:nvPicPr>
          <p:cNvPr id="127" name="Picture 3" descr=""/>
          <p:cNvPicPr/>
          <p:nvPr/>
        </p:nvPicPr>
        <p:blipFill>
          <a:blip r:embed="rId2"/>
          <a:stretch/>
        </p:blipFill>
        <p:spPr>
          <a:xfrm>
            <a:off x="5976360" y="3131640"/>
            <a:ext cx="3239640" cy="3890520"/>
          </a:xfrm>
          <a:prstGeom prst="rect">
            <a:avLst/>
          </a:prstGeom>
          <a:ln>
            <a:noFill/>
          </a:ln>
        </p:spPr>
      </p:pic>
      <p:sp>
        <p:nvSpPr>
          <p:cNvPr id="128" name="CustomShape 2"/>
          <p:cNvSpPr/>
          <p:nvPr/>
        </p:nvSpPr>
        <p:spPr>
          <a:xfrm>
            <a:off x="7632720" y="6869160"/>
            <a:ext cx="15811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u="sng">
                <a:solidFill>
                  <a:srgbClr val="0000ff"/>
                </a:solidFill>
                <a:uFill>
                  <a:solidFill>
                    <a:srgbClr val="ffffff"/>
                  </a:solidFill>
                </a:uFill>
                <a:latin typeface="Arial"/>
                <a:ea typeface="Noto Sans CJK SC Regular"/>
                <a:hlinkClick r:id="rId3"/>
              </a:rPr>
              <a:t>Ippen</a:t>
            </a:r>
            <a:r>
              <a:rPr b="0" lang="en-GB" sz="1400" spc="-1" strike="noStrike" u="sng">
                <a:solidFill>
                  <a:srgbClr val="0000ff"/>
                </a:solidFill>
                <a:uFill>
                  <a:solidFill>
                    <a:srgbClr val="ffffff"/>
                  </a:solidFill>
                </a:uFill>
                <a:latin typeface="Arial"/>
                <a:ea typeface="Noto Sans CJK SC Regular"/>
                <a:hlinkClick r:id="rId4"/>
              </a:rPr>
              <a:t> et al (2017)</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75640" y="1338120"/>
            <a:ext cx="8928000" cy="44787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uFill>
                  <a:solidFill>
                    <a:srgbClr val="ffffff"/>
                  </a:solidFill>
                </a:uFill>
                <a:latin typeface="Arial"/>
                <a:ea typeface="Noto Sans CJK SC Regular"/>
              </a:rPr>
              <a:t>Simulator homepage</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	</a:t>
            </a:r>
            <a:r>
              <a:rPr b="0" lang="en-GB" sz="1800" spc="-1" strike="noStrike" u="sng">
                <a:solidFill>
                  <a:srgbClr val="0000ff"/>
                </a:solidFill>
                <a:uFill>
                  <a:solidFill>
                    <a:srgbClr val="ffffff"/>
                  </a:solidFill>
                </a:uFill>
                <a:latin typeface="Arial"/>
                <a:ea typeface="Noto Sans CJK SC Regular"/>
                <a:hlinkClick r:id="rId1"/>
              </a:rPr>
              <a:t>http</a:t>
            </a:r>
            <a:r>
              <a:rPr b="0" lang="en-GB" sz="1800" spc="-1" strike="noStrike" u="sng">
                <a:solidFill>
                  <a:srgbClr val="0000ff"/>
                </a:solidFill>
                <a:uFill>
                  <a:solidFill>
                    <a:srgbClr val="ffffff"/>
                  </a:solidFill>
                </a:uFill>
                <a:latin typeface="Arial"/>
                <a:ea typeface="Noto Sans CJK SC Regular"/>
                <a:hlinkClick r:id="rId2"/>
              </a:rPr>
              <a:t>://</a:t>
            </a:r>
            <a:r>
              <a:rPr b="0" lang="en-GB" sz="1800" spc="-1" strike="noStrike" u="sng">
                <a:solidFill>
                  <a:srgbClr val="0000ff"/>
                </a:solidFill>
                <a:uFill>
                  <a:solidFill>
                    <a:srgbClr val="ffffff"/>
                  </a:solidFill>
                </a:uFill>
                <a:latin typeface="Arial"/>
                <a:ea typeface="Noto Sans CJK SC Regular"/>
                <a:hlinkClick r:id="rId3"/>
              </a:rPr>
              <a:t>www.nest-simulator.org</a:t>
            </a:r>
            <a:r>
              <a:rPr b="0" lang="en-GB" sz="1800" spc="-1" strike="noStrike" u="sng">
                <a:solidFill>
                  <a:srgbClr val="0000ff"/>
                </a:solidFill>
                <a:uFill>
                  <a:solidFill>
                    <a:srgbClr val="ffffff"/>
                  </a:solidFill>
                </a:uFill>
                <a:latin typeface="Arial"/>
                <a:ea typeface="Noto Sans CJK SC Regular"/>
              </a:rPr>
              <a:t> </a:t>
            </a:r>
            <a:r>
              <a:rPr b="0" lang="en-GB" sz="1800" spc="-1" strike="noStrike">
                <a:solidFill>
                  <a:srgbClr val="0000ff"/>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Github repository</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	</a:t>
            </a:r>
            <a:r>
              <a:rPr b="0" lang="en-GB" sz="1800" spc="-1" strike="noStrike" u="sng">
                <a:solidFill>
                  <a:srgbClr val="0000ff"/>
                </a:solidFill>
                <a:uFill>
                  <a:solidFill>
                    <a:srgbClr val="ffffff"/>
                  </a:solidFill>
                </a:uFill>
                <a:latin typeface="Arial"/>
                <a:ea typeface="Noto Sans CJK SC Regular"/>
                <a:hlinkClick r:id="rId4"/>
              </a:rPr>
              <a:t>http://github.com/nest/nest-simulator</a:t>
            </a:r>
            <a:r>
              <a:rPr b="0" lang="en-GB" sz="1800" spc="-1" strike="noStrike">
                <a:solidFill>
                  <a:srgbClr val="0000ff"/>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NEST User mailing list</a:t>
            </a: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ff"/>
                </a:solidFill>
                <a:uFill>
                  <a:solidFill>
                    <a:srgbClr val="ffffff"/>
                  </a:solidFill>
                </a:uFill>
                <a:latin typeface="Arial"/>
                <a:ea typeface="Noto Sans CJK SC Regular"/>
              </a:rPr>
              <a:t>	</a:t>
            </a:r>
            <a:r>
              <a:rPr b="0" lang="en-GB" sz="1800" spc="-1" strike="noStrike">
                <a:solidFill>
                  <a:srgbClr val="0000ff"/>
                </a:solidFill>
                <a:uFill>
                  <a:solidFill>
                    <a:srgbClr val="ffffff"/>
                  </a:solidFill>
                </a:uFill>
                <a:latin typeface="Arial"/>
                <a:ea typeface="Noto Sans CJK SC Regular"/>
                <a:hlinkClick r:id="rId5"/>
              </a:rPr>
              <a:t>http://mail.nest-initiative.org/cgi-bin/mailman/listinfo/nest_user</a:t>
            </a:r>
            <a:r>
              <a:rPr b="0" lang="en-GB" sz="1800" spc="-1" strike="noStrike">
                <a:solidFill>
                  <a:srgbClr val="0000ff"/>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NEST Initiative</a:t>
            </a: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ff"/>
                </a:solidFill>
                <a:uFill>
                  <a:solidFill>
                    <a:srgbClr val="ffffff"/>
                  </a:solidFill>
                </a:uFill>
                <a:latin typeface="Arial"/>
                <a:ea typeface="Noto Sans CJK SC Regular"/>
              </a:rPr>
              <a:t>	</a:t>
            </a:r>
            <a:r>
              <a:rPr b="0" lang="en-GB" sz="1800" spc="-1" strike="noStrike" u="sng">
                <a:solidFill>
                  <a:srgbClr val="0000ff"/>
                </a:solidFill>
                <a:uFill>
                  <a:solidFill>
                    <a:srgbClr val="ffffff"/>
                  </a:solidFill>
                </a:uFill>
                <a:latin typeface="Arial"/>
                <a:ea typeface="Noto Sans CJK SC Regular"/>
                <a:hlinkClick r:id="rId6"/>
              </a:rPr>
              <a:t>http</a:t>
            </a:r>
            <a:r>
              <a:rPr b="0" lang="en-GB" sz="1800" spc="-1" strike="noStrike" u="sng">
                <a:solidFill>
                  <a:srgbClr val="0000ff"/>
                </a:solidFill>
                <a:uFill>
                  <a:solidFill>
                    <a:srgbClr val="ffffff"/>
                  </a:solidFill>
                </a:uFill>
                <a:latin typeface="Arial"/>
                <a:ea typeface="Noto Sans CJK SC Regular"/>
                <a:hlinkClick r:id="rId7"/>
              </a:rPr>
              <a:t>://www.nest-initiative.org</a:t>
            </a:r>
            <a:r>
              <a:rPr b="0" lang="en-GB" sz="1800" spc="-1" strike="noStrike">
                <a:solidFill>
                  <a:srgbClr val="0000ff"/>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Annual NEST User Workshop</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130" name="CustomShape 2"/>
          <p:cNvSpPr/>
          <p:nvPr/>
        </p:nvSpPr>
        <p:spPr>
          <a:xfrm>
            <a:off x="575640" y="467640"/>
            <a:ext cx="892800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600" spc="-1" strike="noStrike">
                <a:solidFill>
                  <a:srgbClr val="000000"/>
                </a:solidFill>
                <a:uFill>
                  <a:solidFill>
                    <a:srgbClr val="ffffff"/>
                  </a:solidFill>
                </a:uFill>
                <a:latin typeface="Arial"/>
                <a:ea typeface="Noto Sans CJK SC Regular"/>
              </a:rPr>
              <a:t>More NEST Resources</a:t>
            </a:r>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TotalTime>
  <Application>LibreOffice/5.1.6.2$Linux_X86_64 LibreOffice_project/10m0$Build-2</Application>
  <Words>205</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2017-07-06T15:10:03Z</dcterms:modified>
  <cp:revision>25</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