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7"/>
    <p:restoredTop sz="94671"/>
  </p:normalViewPr>
  <p:slideViewPr>
    <p:cSldViewPr snapToGrid="0" snapToObjects="1">
      <p:cViewPr varScale="1">
        <p:scale>
          <a:sx n="94" d="100"/>
          <a:sy n="94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B8B047E-14CA-496D-B79D-1ABC3C2A7A33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A37F2EB-DD12-4D3D-A2E8-7B5A58EDB8D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DDFC4B4-65BB-4978-94E7-D9CA869EF7F2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346DE28-6D65-4F78-B2BF-7712E0AA7FC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9DFA748-9441-4AFE-885A-0F9159888264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C9DFDB9-CF15-46AE-B4A7-CEA86E813DC8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2844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D6BAEF02-3973-42E0-A7D7-08E42F9271F0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Virtual Fly Brain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https://</a:t>
            </a:r>
            <a:r>
              <a:rPr lang="en-GB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www.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</a:t>
            </a:r>
            <a:r>
              <a:rPr lang="en-GB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irtualflybrain.org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>
              <a:lnSpc>
                <a:spcPct val="93000"/>
              </a:lnSpc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data integration hub for </a:t>
            </a:r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Drosophila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neurobiology</a:t>
            </a:r>
            <a:r>
              <a:rPr lang="en-GB" dirty="0"/>
              <a:t>, integrating disparate, large-scale datasets and linking them to curated literature and other resources</a:t>
            </a:r>
            <a:r>
              <a:rPr lang="en-GB" dirty="0" smtClean="0"/>
              <a:t>. </a:t>
            </a:r>
            <a:r>
              <a:rPr lang="en-GB" dirty="0"/>
              <a:t>VFB provides the data to generate circuit hypotheses and identify research tools to test them.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6264360" y="7020000"/>
            <a:ext cx="36000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1.8 Web portals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7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52" y="3776806"/>
            <a:ext cx="9534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7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4874" y="4634403"/>
            <a:ext cx="2421599" cy="14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7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9747" y="1845017"/>
            <a:ext cx="2258400" cy="152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hape 7209"/>
          <p:cNvCxnSpPr/>
          <p:nvPr/>
        </p:nvCxnSpPr>
        <p:spPr>
          <a:xfrm>
            <a:off x="3149199" y="2920269"/>
            <a:ext cx="458700" cy="10953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" name="Shape 7210"/>
          <p:cNvCxnSpPr/>
          <p:nvPr/>
        </p:nvCxnSpPr>
        <p:spPr>
          <a:xfrm flipH="1">
            <a:off x="6292872" y="3177732"/>
            <a:ext cx="658428" cy="2949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7" name="Shape 72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7399" y="2432941"/>
            <a:ext cx="2545200" cy="22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2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65762" y="3370034"/>
            <a:ext cx="1772700" cy="31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7213"/>
          <p:cNvCxnSpPr/>
          <p:nvPr/>
        </p:nvCxnSpPr>
        <p:spPr>
          <a:xfrm flipH="1" flipV="1">
            <a:off x="5833872" y="4391287"/>
            <a:ext cx="1425837" cy="31325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" name="Shape 7214"/>
          <p:cNvCxnSpPr/>
          <p:nvPr/>
        </p:nvCxnSpPr>
        <p:spPr>
          <a:xfrm flipH="1" flipV="1">
            <a:off x="5157812" y="4704541"/>
            <a:ext cx="1170763" cy="47115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1" name="Shape 7215" descr="1.expression_unsegmented_unregistered_noneuropi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7785" y="1708100"/>
            <a:ext cx="2407200" cy="21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72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8985" y="4446487"/>
            <a:ext cx="2404800" cy="10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72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27501" y="3370034"/>
            <a:ext cx="22584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72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59709" y="3944074"/>
            <a:ext cx="1529100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72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932769" y="5267761"/>
            <a:ext cx="1302000" cy="7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72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00418" y="4070982"/>
            <a:ext cx="1411200" cy="3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722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83090" y="1488135"/>
            <a:ext cx="4827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7223"/>
          <p:cNvSpPr txBox="1">
            <a:spLocks/>
          </p:cNvSpPr>
          <p:nvPr/>
        </p:nvSpPr>
        <p:spPr>
          <a:xfrm>
            <a:off x="-1" y="387653"/>
            <a:ext cx="10080625" cy="5395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ct val="25000"/>
            </a:pPr>
            <a:r>
              <a:rPr lang="en-US" sz="3200" dirty="0" smtClean="0"/>
              <a:t>Combining 3D Anatomy, Light &amp; EM Image </a:t>
            </a:r>
            <a:r>
              <a:rPr lang="en-US" sz="3200" dirty="0"/>
              <a:t>D</a:t>
            </a:r>
            <a:r>
              <a:rPr lang="en-US" sz="3200" dirty="0" smtClean="0"/>
              <a:t>ata</a:t>
            </a:r>
            <a:endParaRPr lang="en-US" sz="3200" dirty="0"/>
          </a:p>
        </p:txBody>
      </p:sp>
      <p:cxnSp>
        <p:nvCxnSpPr>
          <p:cNvPr id="20" name="Shape 7224"/>
          <p:cNvCxnSpPr/>
          <p:nvPr/>
        </p:nvCxnSpPr>
        <p:spPr>
          <a:xfrm flipH="1">
            <a:off x="5324665" y="1592487"/>
            <a:ext cx="398400" cy="637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" name="Shape 7225"/>
          <p:cNvCxnSpPr/>
          <p:nvPr/>
        </p:nvCxnSpPr>
        <p:spPr>
          <a:xfrm>
            <a:off x="4353372" y="2032414"/>
            <a:ext cx="102600" cy="483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" name="Shape 7226"/>
          <p:cNvSpPr txBox="1"/>
          <p:nvPr/>
        </p:nvSpPr>
        <p:spPr>
          <a:xfrm>
            <a:off x="2073099" y="1483290"/>
            <a:ext cx="3228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Clonal data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(Ito, Yu,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Jefferis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</p:txBody>
      </p:sp>
      <p:sp>
        <p:nvSpPr>
          <p:cNvPr id="23" name="Shape 7227"/>
          <p:cNvSpPr txBox="1"/>
          <p:nvPr/>
        </p:nvSpPr>
        <p:spPr>
          <a:xfrm>
            <a:off x="5157812" y="1066800"/>
            <a:ext cx="33138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auditory neurons (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Kamikouchi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4" name="Shape 7228"/>
          <p:cNvSpPr txBox="1"/>
          <p:nvPr/>
        </p:nvSpPr>
        <p:spPr>
          <a:xfrm>
            <a:off x="6039232" y="1407820"/>
            <a:ext cx="3853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Dopaminergic system neurons(Aso)</a:t>
            </a:r>
          </a:p>
        </p:txBody>
      </p:sp>
      <p:cxnSp>
        <p:nvCxnSpPr>
          <p:cNvPr id="25" name="Shape 7229"/>
          <p:cNvCxnSpPr/>
          <p:nvPr/>
        </p:nvCxnSpPr>
        <p:spPr>
          <a:xfrm flipH="1">
            <a:off x="5833872" y="1900264"/>
            <a:ext cx="459000" cy="620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" name="Shape 7230"/>
          <p:cNvCxnSpPr/>
          <p:nvPr/>
        </p:nvCxnSpPr>
        <p:spPr>
          <a:xfrm rot="10800000" flipH="1">
            <a:off x="2953785" y="4391287"/>
            <a:ext cx="996300" cy="580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" name="Shape 7190"/>
          <p:cNvSpPr txBox="1">
            <a:spLocks/>
          </p:cNvSpPr>
          <p:nvPr/>
        </p:nvSpPr>
        <p:spPr>
          <a:xfrm>
            <a:off x="750627" y="6049574"/>
            <a:ext cx="7279774" cy="4957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ct val="25000"/>
            </a:pPr>
            <a:r>
              <a:rPr lang="en-US" sz="2800" dirty="0"/>
              <a:t>w</a:t>
            </a:r>
            <a:r>
              <a:rPr lang="en-US" sz="2800" dirty="0" smtClean="0"/>
              <a:t>ith semantic integration: image annotation</a:t>
            </a:r>
            <a:endParaRPr lang="en-US" sz="2800" dirty="0"/>
          </a:p>
        </p:txBody>
      </p:sp>
      <p:pic>
        <p:nvPicPr>
          <p:cNvPr id="33" name="Shape 71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2832" y="6601037"/>
            <a:ext cx="9837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71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285" y="6555273"/>
            <a:ext cx="968700" cy="6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719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42822" y="6266917"/>
            <a:ext cx="856800" cy="76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719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555632" y="6440541"/>
            <a:ext cx="917400" cy="90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7196"/>
          <p:cNvCxnSpPr/>
          <p:nvPr/>
        </p:nvCxnSpPr>
        <p:spPr>
          <a:xfrm>
            <a:off x="5509513" y="6857668"/>
            <a:ext cx="322500" cy="7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Shape 7197"/>
          <p:cNvSpPr txBox="1"/>
          <p:nvPr/>
        </p:nvSpPr>
        <p:spPr>
          <a:xfrm>
            <a:off x="5970891" y="6996714"/>
            <a:ext cx="15570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OWL individual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annotation</a:t>
            </a:r>
          </a:p>
        </p:txBody>
      </p:sp>
      <p:pic>
        <p:nvPicPr>
          <p:cNvPr id="39" name="Shape 719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389385" y="6727627"/>
            <a:ext cx="404700" cy="26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7199"/>
          <p:cNvCxnSpPr/>
          <p:nvPr/>
        </p:nvCxnSpPr>
        <p:spPr>
          <a:xfrm>
            <a:off x="3222805" y="6857032"/>
            <a:ext cx="449100" cy="8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41" name="Shape 720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101114" y="6681816"/>
            <a:ext cx="1850699" cy="35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Shape 7201"/>
          <p:cNvGrpSpPr/>
          <p:nvPr/>
        </p:nvGrpSpPr>
        <p:grpSpPr>
          <a:xfrm>
            <a:off x="4765185" y="6592498"/>
            <a:ext cx="744228" cy="584991"/>
            <a:chOff x="4412301" y="1104025"/>
            <a:chExt cx="744228" cy="584991"/>
          </a:xfrm>
        </p:grpSpPr>
        <p:pic>
          <p:nvPicPr>
            <p:cNvPr id="43" name="Shape 7202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450330" y="1157717"/>
              <a:ext cx="706200" cy="53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7203"/>
            <p:cNvSpPr txBox="1"/>
            <p:nvPr/>
          </p:nvSpPr>
          <p:spPr>
            <a:xfrm>
              <a:off x="4412302" y="1104026"/>
              <a:ext cx="495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rgbClr val="C3AFCC"/>
                  </a:solidFill>
                  <a:latin typeface="Arial"/>
                  <a:ea typeface="Arial"/>
                  <a:cs typeface="Arial"/>
                  <a:sym typeface="Arial"/>
                </a:rPr>
                <a:t>DAO</a:t>
              </a:r>
              <a:r>
                <a:rPr lang="en-US" sz="1000" baseline="30000">
                  <a:solidFill>
                    <a:srgbClr val="C3AFCC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  <p:sp>
        <p:nvSpPr>
          <p:cNvPr id="45" name="Shape 7204"/>
          <p:cNvSpPr txBox="1"/>
          <p:nvPr/>
        </p:nvSpPr>
        <p:spPr>
          <a:xfrm>
            <a:off x="8186142" y="6266918"/>
            <a:ext cx="7665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C3AFCC"/>
                </a:solidFill>
                <a:latin typeface="Arial"/>
                <a:ea typeface="Arial"/>
                <a:cs typeface="Arial"/>
                <a:sym typeface="Arial"/>
              </a:rPr>
              <a:t>OWL2</a:t>
            </a:r>
          </a:p>
        </p:txBody>
      </p:sp>
      <p:pic>
        <p:nvPicPr>
          <p:cNvPr id="46" name="Shape 720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030401" y="6930434"/>
            <a:ext cx="1255500" cy="5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819"/>
          <a:stretch/>
        </p:blipFill>
        <p:spPr>
          <a:xfrm>
            <a:off x="2779705" y="4557494"/>
            <a:ext cx="6466329" cy="300218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238533"/>
            <a:ext cx="10080625" cy="6594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VFB 2 – interactive 3D circuit reconstructions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21" y="898029"/>
            <a:ext cx="8280113" cy="3619389"/>
          </a:xfrm>
          <a:prstGeom prst="rect">
            <a:avLst/>
          </a:prstGeom>
        </p:spPr>
      </p:pic>
      <p:sp>
        <p:nvSpPr>
          <p:cNvPr id="7" name="Shape 148"/>
          <p:cNvSpPr txBox="1">
            <a:spLocks/>
          </p:cNvSpPr>
          <p:nvPr/>
        </p:nvSpPr>
        <p:spPr>
          <a:xfrm>
            <a:off x="339427" y="4883000"/>
            <a:ext cx="3727606" cy="1162958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2800" dirty="0" smtClean="0"/>
              <a:t>Context graphs: Exploring circuit paths</a:t>
            </a:r>
            <a:endParaRPr lang="en" sz="2800" dirty="0"/>
          </a:p>
        </p:txBody>
      </p:sp>
      <p:sp>
        <p:nvSpPr>
          <p:cNvPr id="8" name="Shape 151"/>
          <p:cNvSpPr txBox="1"/>
          <p:nvPr/>
        </p:nvSpPr>
        <p:spPr>
          <a:xfrm>
            <a:off x="339427" y="5895832"/>
            <a:ext cx="3559396" cy="1064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Query: circuit paths </a:t>
            </a:r>
            <a:r>
              <a:rPr lang="en-GB" dirty="0"/>
              <a:t>from </a:t>
            </a:r>
            <a:r>
              <a:rPr lang="en" b="1" dirty="0"/>
              <a:t>'abdominal vch1 neuron'</a:t>
            </a:r>
            <a:r>
              <a:rPr lang="en" dirty="0"/>
              <a:t> </a:t>
            </a:r>
            <a:r>
              <a:rPr lang="en-GB" dirty="0"/>
              <a:t>to </a:t>
            </a:r>
            <a:r>
              <a:rPr lang="en" b="1" dirty="0"/>
              <a:t>'larval Ipsiphone neuron'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96058" y="4148086"/>
            <a:ext cx="2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chemeClr val="bg1"/>
                </a:solidFill>
              </a:rPr>
              <a:t>Ohyama</a:t>
            </a:r>
            <a:r>
              <a:rPr lang="tr-TR" dirty="0" smtClean="0">
                <a:solidFill>
                  <a:schemeClr val="bg1"/>
                </a:solidFill>
              </a:rPr>
              <a:t> et al., 2015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265"/>
          <p:cNvSpPr txBox="1">
            <a:spLocks/>
          </p:cNvSpPr>
          <p:nvPr/>
        </p:nvSpPr>
        <p:spPr>
          <a:xfrm>
            <a:off x="600075" y="304800"/>
            <a:ext cx="91725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5E61"/>
              </a:buClr>
              <a:buSzPct val="25000"/>
              <a:buFont typeface="Helvetica Neue"/>
              <a:buNone/>
            </a:pPr>
            <a:r>
              <a:rPr lang="en-US" sz="3200" dirty="0" smtClean="0"/>
              <a:t>Value added by VFB</a:t>
            </a:r>
            <a:endParaRPr lang="en-US" sz="3200" dirty="0"/>
          </a:p>
        </p:txBody>
      </p:sp>
      <p:sp>
        <p:nvSpPr>
          <p:cNvPr id="4" name="Shape 7266"/>
          <p:cNvSpPr txBox="1">
            <a:spLocks/>
          </p:cNvSpPr>
          <p:nvPr/>
        </p:nvSpPr>
        <p:spPr>
          <a:xfrm>
            <a:off x="600075" y="1066800"/>
            <a:ext cx="9172500" cy="6371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-10160">
              <a:spcBef>
                <a:spcPts val="0"/>
              </a:spcBef>
              <a:buSzPct val="25000"/>
              <a:buFont typeface="Arial"/>
              <a:buNone/>
            </a:pPr>
            <a:r>
              <a:rPr lang="en-US" sz="2400" dirty="0" smtClean="0"/>
              <a:t>OWL-based approach</a:t>
            </a:r>
          </a:p>
          <a:p>
            <a:pPr marL="469900" indent="-342900">
              <a:spcBef>
                <a:spcPts val="0"/>
              </a:spcBef>
              <a:buSzPct val="25000"/>
              <a:buFont typeface="Wingdings" charset="2"/>
              <a:buChar char="Ø"/>
            </a:pPr>
            <a:r>
              <a:rPr lang="en-US" sz="2000" dirty="0" smtClean="0"/>
              <a:t>scalable, </a:t>
            </a:r>
            <a:r>
              <a:rPr lang="en-US" sz="2000" dirty="0" err="1" smtClean="0"/>
              <a:t>queryable</a:t>
            </a:r>
            <a:r>
              <a:rPr lang="en-US" sz="2000" dirty="0" smtClean="0"/>
              <a:t> integration of knowledge and data about </a:t>
            </a:r>
            <a:r>
              <a:rPr lang="en-US" sz="2000" i="1" dirty="0" smtClean="0"/>
              <a:t>Drosophila</a:t>
            </a:r>
            <a:r>
              <a:rPr lang="en-US" sz="2000" dirty="0" smtClean="0"/>
              <a:t> neuroanatomy</a:t>
            </a:r>
          </a:p>
          <a:p>
            <a:pPr marL="137160" indent="-10160">
              <a:spcBef>
                <a:spcPts val="485"/>
              </a:spcBef>
              <a:buSzPct val="25000"/>
              <a:buFont typeface="Arial"/>
              <a:buNone/>
            </a:pPr>
            <a:endParaRPr lang="en-US" sz="800" dirty="0" smtClean="0"/>
          </a:p>
          <a:p>
            <a:pPr marL="137160" indent="-10160">
              <a:spcBef>
                <a:spcPts val="485"/>
              </a:spcBef>
              <a:buSzPct val="25000"/>
              <a:buFont typeface="Arial"/>
              <a:buNone/>
            </a:pPr>
            <a:r>
              <a:rPr lang="en-US" sz="2400" dirty="0" smtClean="0"/>
              <a:t>	Knowledge curated from the literature</a:t>
            </a:r>
          </a:p>
          <a:p>
            <a:pPr marL="469900" indent="-342900">
              <a:spcBef>
                <a:spcPts val="485"/>
              </a:spcBef>
              <a:buSzPct val="25000"/>
              <a:buFont typeface="Wingdings" charset="2"/>
              <a:buChar char="Ø"/>
            </a:pPr>
            <a:r>
              <a:rPr lang="en-US" sz="2000" dirty="0" smtClean="0"/>
              <a:t>context and </a:t>
            </a:r>
            <a:r>
              <a:rPr lang="en-US" sz="2000" dirty="0" err="1" smtClean="0"/>
              <a:t>queryability</a:t>
            </a:r>
            <a:r>
              <a:rPr lang="en-US" sz="2000" dirty="0" smtClean="0"/>
              <a:t> to bulk data</a:t>
            </a:r>
          </a:p>
          <a:p>
            <a:pPr marL="137160" indent="-10160">
              <a:spcBef>
                <a:spcPts val="485"/>
              </a:spcBef>
              <a:buSzPct val="25000"/>
              <a:buFont typeface="Arial"/>
              <a:buNone/>
            </a:pPr>
            <a:endParaRPr lang="en-US" sz="800" dirty="0" smtClean="0"/>
          </a:p>
          <a:p>
            <a:pPr marL="137160" indent="-10160">
              <a:spcBef>
                <a:spcPts val="485"/>
              </a:spcBef>
              <a:buSzPct val="25000"/>
              <a:buFont typeface="Arial"/>
              <a:buNone/>
            </a:pPr>
            <a:r>
              <a:rPr lang="en-US" sz="2400" dirty="0" smtClean="0"/>
              <a:t>Tight integration with </a:t>
            </a:r>
            <a:r>
              <a:rPr lang="en-US" sz="2400" dirty="0" err="1" smtClean="0"/>
              <a:t>FlyBase</a:t>
            </a:r>
            <a:endParaRPr lang="en-US" sz="2400" dirty="0" smtClean="0"/>
          </a:p>
          <a:p>
            <a:pPr marL="469900" indent="-342900">
              <a:spcBef>
                <a:spcPts val="485"/>
              </a:spcBef>
              <a:buSzPct val="25000"/>
              <a:buFont typeface="Wingdings" charset="2"/>
              <a:buChar char="Ø"/>
            </a:pPr>
            <a:r>
              <a:rPr lang="en-US" sz="2000" dirty="0" smtClean="0"/>
              <a:t>Expression</a:t>
            </a:r>
          </a:p>
          <a:p>
            <a:pPr marL="469900" indent="-342900">
              <a:spcBef>
                <a:spcPts val="485"/>
              </a:spcBef>
              <a:buSzPct val="25000"/>
              <a:buFont typeface="Wingdings" charset="2"/>
              <a:buChar char="Ø"/>
            </a:pPr>
            <a:r>
              <a:rPr lang="en-US" sz="2000" dirty="0" smtClean="0"/>
              <a:t>Phenotypes</a:t>
            </a:r>
          </a:p>
          <a:p>
            <a:pPr marL="137160" indent="-10160">
              <a:spcBef>
                <a:spcPts val="485"/>
              </a:spcBef>
              <a:buSzPct val="25000"/>
              <a:buFont typeface="Arial"/>
              <a:buNone/>
            </a:pPr>
            <a:endParaRPr lang="en-US" sz="800" dirty="0" smtClean="0"/>
          </a:p>
          <a:p>
            <a:pPr marL="137160" indent="-10160">
              <a:spcBef>
                <a:spcPts val="485"/>
              </a:spcBef>
              <a:buSzPct val="25000"/>
              <a:buFont typeface="Arial"/>
              <a:buNone/>
            </a:pPr>
            <a:r>
              <a:rPr lang="en-US" sz="2400" dirty="0" smtClean="0"/>
              <a:t>Planned collaboration with EBI</a:t>
            </a:r>
          </a:p>
          <a:p>
            <a:pPr marL="469900" indent="-342900">
              <a:spcBef>
                <a:spcPts val="485"/>
              </a:spcBef>
              <a:buSzPct val="25000"/>
              <a:buFont typeface="Wingdings" charset="2"/>
              <a:buChar char="Ø"/>
            </a:pPr>
            <a:r>
              <a:rPr lang="en-US" sz="2400" dirty="0" smtClean="0"/>
              <a:t>integration transcriptomic data</a:t>
            </a:r>
          </a:p>
          <a:p>
            <a:pPr marL="137160" indent="-10160">
              <a:spcBef>
                <a:spcPts val="485"/>
              </a:spcBef>
              <a:buSzPct val="25000"/>
              <a:buFont typeface="Arial"/>
              <a:buNone/>
            </a:pPr>
            <a:endParaRPr lang="en-US" sz="800" dirty="0" smtClean="0"/>
          </a:p>
          <a:p>
            <a:pPr marL="137160" indent="-10160">
              <a:spcBef>
                <a:spcPts val="485"/>
              </a:spcBef>
              <a:buSzPct val="25000"/>
              <a:buFont typeface="Arial"/>
              <a:buNone/>
            </a:pPr>
            <a:r>
              <a:rPr lang="en-US" sz="2400" dirty="0" err="1" smtClean="0"/>
              <a:t>Nblast</a:t>
            </a:r>
            <a:endParaRPr lang="en-US" sz="2400" dirty="0"/>
          </a:p>
          <a:p>
            <a:pPr marL="469900" indent="-342900">
              <a:spcBef>
                <a:spcPts val="485"/>
              </a:spcBef>
              <a:buSzPct val="25000"/>
              <a:buFont typeface="Wingdings" charset="2"/>
              <a:buChar char="Ø"/>
            </a:pPr>
            <a:r>
              <a:rPr lang="en-US" sz="2000" dirty="0"/>
              <a:t>f</a:t>
            </a:r>
            <a:r>
              <a:rPr lang="en-US" sz="2000" dirty="0" smtClean="0"/>
              <a:t>ind morphologically similar neurons</a:t>
            </a:r>
          </a:p>
          <a:p>
            <a:pPr marL="469900" indent="-342900">
              <a:spcBef>
                <a:spcPts val="485"/>
              </a:spcBef>
              <a:buSzPct val="25000"/>
              <a:buFont typeface="Wingdings" charset="2"/>
              <a:buChar char="Ø"/>
            </a:pPr>
            <a:r>
              <a:rPr lang="en-US" sz="2000" dirty="0" smtClean="0"/>
              <a:t>find potential driver lines for a specific neuron</a:t>
            </a:r>
            <a:endParaRPr lang="en-US" sz="2000" dirty="0"/>
          </a:p>
          <a:p>
            <a:pPr marL="469900" indent="-342900">
              <a:spcBef>
                <a:spcPts val="485"/>
              </a:spcBef>
              <a:buSzPct val="25000"/>
              <a:buFont typeface="Wingdings" charset="2"/>
              <a:buChar char="Ø"/>
            </a:pPr>
            <a:endParaRPr lang="en-US" sz="2000" dirty="0"/>
          </a:p>
          <a:p>
            <a:pPr marL="127000" indent="0">
              <a:spcBef>
                <a:spcPts val="485"/>
              </a:spcBef>
              <a:buSzPct val="25000"/>
              <a:buNone/>
            </a:pPr>
            <a:r>
              <a:rPr lang="en-US" sz="2400" dirty="0" smtClean="0"/>
              <a:t>Direct API’s to query data.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142</Words>
  <Application>Microsoft Macintosh PowerPoint</Application>
  <PresentationFormat>Custom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DejaVu Sans</vt:lpstr>
      <vt:lpstr>Helvetica Neue</vt:lpstr>
      <vt:lpstr>Noto Sans CJK SC Regular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dc:description/>
  <cp:lastModifiedBy>COURT Robert</cp:lastModifiedBy>
  <cp:revision>23</cp:revision>
  <cp:lastPrinted>1601-01-01T00:00:00Z</cp:lastPrinted>
  <dcterms:created xsi:type="dcterms:W3CDTF">2017-05-31T14:58:21Z</dcterms:created>
  <dcterms:modified xsi:type="dcterms:W3CDTF">2017-07-04T13:38:11Z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