
<file path=[Content_Types].xml><?xml version="1.0" encoding="utf-8"?>
<Types xmlns="http://schemas.openxmlformats.org/package/2006/content-types">
  <Override PartName="/_rels/.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3.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&lt;header&gt;</a:t>
            </a:r>
            <a:endParaRPr b="0" lang="en-GB"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&lt;date/time&gt;</a:t>
            </a:r>
            <a:endParaRPr b="0" lang="en-GB"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&lt;footer&gt;</a:t>
            </a:r>
            <a:endParaRPr b="0" lang="en-GB"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A9A1CF40-A886-4F95-A11A-F5F7518A3EBA}" type="slidenum">
              <a:rPr b="0" lang="en-GB" sz="1400" spc="-1" strike="noStrike">
                <a:solidFill>
                  <a:srgbClr val="000000"/>
                </a:solidFill>
                <a:uFill>
                  <a:solidFill>
                    <a:srgbClr val="ffffff"/>
                  </a:solidFill>
                </a:uFill>
                <a:latin typeface="Times New Roman"/>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C23D4A84-13DA-47C1-9B65-1E7F3375D50E}"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107"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2B0EE8FE-C998-474C-BF9C-8C2E4E64EACA}"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109"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998B7B51-7640-409D-9778-0861BEACA22D}"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111"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3280" y="176832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1400" y="1768320"/>
            <a:ext cx="5492880" cy="4382640"/>
          </a:xfrm>
          <a:prstGeom prst="rect">
            <a:avLst/>
          </a:prstGeom>
          <a:ln>
            <a:noFill/>
          </a:ln>
        </p:spPr>
      </p:pic>
      <p:pic>
        <p:nvPicPr>
          <p:cNvPr id="38" name="" descr=""/>
          <p:cNvPicPr/>
          <p:nvPr/>
        </p:nvPicPr>
        <p:blipFill>
          <a:blip r:embed="rId3"/>
          <a:stretch/>
        </p:blipFill>
        <p:spPr>
          <a:xfrm>
            <a:off x="2291400" y="1768320"/>
            <a:ext cx="5492880" cy="4382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503280" y="1768320"/>
            <a:ext cx="9069120" cy="4382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280" y="301680"/>
            <a:ext cx="9069120" cy="5842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3280" y="1768320"/>
            <a:ext cx="9069120" cy="4382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03280" y="176832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6" name="" descr=""/>
          <p:cNvPicPr/>
          <p:nvPr/>
        </p:nvPicPr>
        <p:blipFill>
          <a:blip r:embed="rId2"/>
          <a:stretch/>
        </p:blipFill>
        <p:spPr>
          <a:xfrm>
            <a:off x="2291400" y="1768320"/>
            <a:ext cx="5492880" cy="4382640"/>
          </a:xfrm>
          <a:prstGeom prst="rect">
            <a:avLst/>
          </a:prstGeom>
          <a:ln>
            <a:noFill/>
          </a:ln>
        </p:spPr>
      </p:pic>
      <p:pic>
        <p:nvPicPr>
          <p:cNvPr id="77" name="" descr=""/>
          <p:cNvPicPr/>
          <p:nvPr/>
        </p:nvPicPr>
        <p:blipFill>
          <a:blip r:embed="rId3"/>
          <a:stretch/>
        </p:blipFill>
        <p:spPr>
          <a:xfrm>
            <a:off x="2291400" y="1768320"/>
            <a:ext cx="5492880" cy="43826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280" y="301680"/>
            <a:ext cx="9069120" cy="5842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280" y="301680"/>
            <a:ext cx="9069120" cy="1260000"/>
          </a:xfrm>
          <a:prstGeom prst="rect">
            <a:avLst/>
          </a:prstGeom>
        </p:spPr>
        <p:txBody>
          <a:bodyPr lIns="0" rIns="0" tIns="0" bIns="0" anchor="ctr"/>
          <a:p>
            <a:pPr algn="ctr">
              <a:lnSpc>
                <a:spcPct val="93000"/>
              </a:lnSpc>
            </a:pPr>
            <a:r>
              <a:rPr b="0" lang="en-GB" sz="4400" spc="-1" strike="noStrike">
                <a:solidFill>
                  <a:srgbClr val="000000"/>
                </a:solidFill>
                <a:uFill>
                  <a:solidFill>
                    <a:srgbClr val="ffffff"/>
                  </a:solidFill>
                </a:uFill>
                <a:latin typeface="Arial"/>
                <a:ea typeface="Noto Sans CJK SC Regular"/>
              </a:rPr>
              <a:t>Click to edit Master title style</a:t>
            </a: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dt"/>
          </p:nvPr>
        </p:nvSpPr>
        <p:spPr>
          <a:xfrm>
            <a:off x="503280" y="6886440"/>
            <a:ext cx="234612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448080" y="6886440"/>
            <a:ext cx="319356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7227720" y="6886440"/>
            <a:ext cx="2346120" cy="518760"/>
          </a:xfrm>
          <a:prstGeom prst="rect">
            <a:avLst/>
          </a:prstGeom>
        </p:spPr>
        <p:txBody>
          <a:bodyPr lIns="0" rIns="0" tIns="0" bIns="0"/>
          <a:p>
            <a:pPr algn="r">
              <a:lnSpc>
                <a:spcPct val="100000"/>
              </a:lnSpc>
            </a:pPr>
            <a:fld id="{DC458A23-99E7-4FAE-9F6B-C5FC3E42BE13}"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400" spc="-1" strike="noStrike">
                <a:solidFill>
                  <a:srgbClr val="000000"/>
                </a:solidFill>
                <a:uFill>
                  <a:solidFill>
                    <a:srgbClr val="ffffff"/>
                  </a:solidFill>
                </a:uFill>
                <a:latin typeface="Arial"/>
              </a:rPr>
              <a:t>Second Outline Level</a:t>
            </a:r>
            <a:endParaRPr b="0" lang="en-GB"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000" spc="-1" strike="noStrike">
                <a:solidFill>
                  <a:srgbClr val="000000"/>
                </a:solidFill>
                <a:uFill>
                  <a:solidFill>
                    <a:srgbClr val="ffffff"/>
                  </a:solidFill>
                </a:uFill>
                <a:latin typeface="Arial"/>
              </a:rPr>
              <a:t>Third Outline Level</a:t>
            </a:r>
            <a:endParaRPr b="0" lang="en-GB"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3280" y="301680"/>
            <a:ext cx="9069120" cy="1260000"/>
          </a:xfrm>
          <a:prstGeom prst="rect">
            <a:avLst/>
          </a:prstGeom>
        </p:spPr>
        <p:txBody>
          <a:bodyPr lIns="0" rIns="0" tIns="0" bIns="0" anchor="ctr"/>
          <a:p>
            <a:pPr algn="ctr">
              <a:lnSpc>
                <a:spcPct val="93000"/>
              </a:lnSpc>
            </a:pPr>
            <a:r>
              <a:rPr b="0" lang="en-GB" sz="4400" spc="-1" strike="noStrike">
                <a:solidFill>
                  <a:srgbClr val="000000"/>
                </a:solidFill>
                <a:uFill>
                  <a:solidFill>
                    <a:srgbClr val="ffffff"/>
                  </a:solidFill>
                </a:uFill>
                <a:latin typeface="Arial"/>
                <a:ea typeface="Noto Sans CJK SC Regular"/>
              </a:rPr>
              <a:t>Click to edit Master title style</a:t>
            </a:r>
            <a:endParaRPr b="0" lang="en-GB" sz="4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503280" y="1768320"/>
            <a:ext cx="9069120" cy="4382640"/>
          </a:xfrm>
          <a:prstGeom prst="rect">
            <a:avLst/>
          </a:prstGeom>
        </p:spPr>
        <p:txBody>
          <a:bodyPr lIns="0" rIns="0" tIns="2844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3200" spc="-1" strike="noStrike">
                <a:solidFill>
                  <a:srgbClr val="000000"/>
                </a:solidFill>
                <a:uFill>
                  <a:solidFill>
                    <a:srgbClr val="ffffff"/>
                  </a:solidFill>
                </a:uFill>
                <a:latin typeface="Arial"/>
                <a:ea typeface="Noto Sans CJK SC Regular"/>
              </a:rPr>
              <a:t>Second Outline Level</a:t>
            </a:r>
            <a:endParaRPr b="0" lang="en-GB" sz="3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Third Outline Level</a:t>
            </a:r>
            <a:endParaRPr b="0" lang="en-GB" sz="3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3200" spc="-1" strike="noStrike">
                <a:solidFill>
                  <a:srgbClr val="000000"/>
                </a:solidFill>
                <a:uFill>
                  <a:solidFill>
                    <a:srgbClr val="ffffff"/>
                  </a:solidFill>
                </a:uFill>
                <a:latin typeface="Arial"/>
                <a:ea typeface="Noto Sans CJK SC Regular"/>
              </a:rPr>
              <a:t>Fourth Outline Level</a:t>
            </a:r>
            <a:endParaRPr b="0" lang="en-GB" sz="3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Fifth Outline Level</a:t>
            </a:r>
            <a:endParaRPr b="0" lang="en-GB" sz="3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Sixth Outline Level</a:t>
            </a:r>
            <a:endParaRPr b="0" lang="en-GB" sz="3200" spc="-1" strike="noStrike">
              <a:solidFill>
                <a:srgbClr val="000000"/>
              </a:solidFill>
              <a:uFill>
                <a:solidFill>
                  <a:srgbClr val="ffffff"/>
                </a:solidFill>
              </a:uFill>
              <a:latin typeface="Arial"/>
            </a:endParaRPr>
          </a:p>
          <a:p>
            <a:pPr marL="343080" indent="-342720">
              <a:lnSpc>
                <a:spcPct val="100000"/>
              </a:lnSpc>
            </a:pPr>
            <a:r>
              <a:rPr b="0" lang="en-GB" sz="3200" spc="-1" strike="noStrike">
                <a:solidFill>
                  <a:srgbClr val="000000"/>
                </a:solidFill>
                <a:uFill>
                  <a:solidFill>
                    <a:srgbClr val="ffffff"/>
                  </a:solidFill>
                </a:uFill>
                <a:latin typeface="Arial"/>
                <a:ea typeface="Noto Sans CJK SC Regular"/>
              </a:rPr>
              <a:t>Seventh Outline LevelClick to edit Master text styles</a:t>
            </a:r>
            <a:endParaRPr b="0" lang="en-GB" sz="3200" spc="-1" strike="noStrike">
              <a:solidFill>
                <a:srgbClr val="000000"/>
              </a:solidFill>
              <a:uFill>
                <a:solidFill>
                  <a:srgbClr val="ffffff"/>
                </a:solidFill>
              </a:uFill>
              <a:latin typeface="Arial"/>
            </a:endParaRPr>
          </a:p>
          <a:p>
            <a:r>
              <a:rPr b="0" lang="en-GB" sz="2800" spc="-1" strike="noStrike">
                <a:solidFill>
                  <a:srgbClr val="000000"/>
                </a:solidFill>
                <a:uFill>
                  <a:solidFill>
                    <a:srgbClr val="ffffff"/>
                  </a:solidFill>
                </a:uFill>
                <a:latin typeface="Arial"/>
                <a:ea typeface="Noto Sans CJK SC Regular"/>
              </a:rPr>
              <a:t>Second level</a:t>
            </a:r>
            <a:endParaRPr b="0" lang="en-GB" sz="3200" spc="-1" strike="noStrike">
              <a:solidFill>
                <a:srgbClr val="000000"/>
              </a:solidFill>
              <a:uFill>
                <a:solidFill>
                  <a:srgbClr val="ffffff"/>
                </a:solidFill>
              </a:uFill>
              <a:latin typeface="Arial"/>
            </a:endParaRPr>
          </a:p>
          <a:p>
            <a:r>
              <a:rPr b="0" lang="en-GB" sz="2400" spc="-1" strike="noStrike">
                <a:solidFill>
                  <a:srgbClr val="000000"/>
                </a:solidFill>
                <a:uFill>
                  <a:solidFill>
                    <a:srgbClr val="ffffff"/>
                  </a:solidFill>
                </a:uFill>
                <a:latin typeface="Arial"/>
                <a:ea typeface="Noto Sans CJK SC Regular"/>
              </a:rPr>
              <a:t>Third level</a:t>
            </a:r>
            <a:endParaRPr b="0" lang="en-GB" sz="32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ea typeface="Noto Sans CJK SC Regular"/>
              </a:rPr>
              <a:t>Fourth level</a:t>
            </a:r>
            <a:endParaRPr b="0" lang="en-GB" sz="32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ea typeface="Noto Sans CJK SC Regular"/>
              </a:rPr>
              <a:t>Fifth level</a:t>
            </a:r>
            <a:endParaRPr b="0" lang="en-GB" sz="3200" spc="-1" strike="noStrike">
              <a:solidFill>
                <a:srgbClr val="000000"/>
              </a:solidFill>
              <a:uFill>
                <a:solidFill>
                  <a:srgbClr val="ffffff"/>
                </a:solidFill>
              </a:uFill>
              <a:latin typeface="Arial"/>
            </a:endParaRPr>
          </a:p>
        </p:txBody>
      </p:sp>
      <p:sp>
        <p:nvSpPr>
          <p:cNvPr id="41" name="PlaceHolder 3"/>
          <p:cNvSpPr>
            <a:spLocks noGrp="1"/>
          </p:cNvSpPr>
          <p:nvPr>
            <p:ph type="dt"/>
          </p:nvPr>
        </p:nvSpPr>
        <p:spPr>
          <a:xfrm>
            <a:off x="503280" y="6886440"/>
            <a:ext cx="234612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448080" y="6886440"/>
            <a:ext cx="319356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7227720" y="6886440"/>
            <a:ext cx="2346120" cy="518760"/>
          </a:xfrm>
          <a:prstGeom prst="rect">
            <a:avLst/>
          </a:prstGeom>
        </p:spPr>
        <p:txBody>
          <a:bodyPr lIns="0" rIns="0" tIns="0" bIns="0"/>
          <a:p>
            <a:pPr algn="r">
              <a:lnSpc>
                <a:spcPct val="100000"/>
              </a:lnSpc>
            </a:pPr>
            <a:fld id="{75A625BA-7D53-4B0D-B14F-1C4CA708B4DD}"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neuronunit.scidash.org/"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Relationship Id="rId6"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slideLayout" Target="../slideLayouts/slideLayout13.xml"/><Relationship Id="rId9"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3280" y="1474920"/>
            <a:ext cx="9070560" cy="1261800"/>
          </a:xfrm>
          <a:prstGeom prst="rect">
            <a:avLst/>
          </a:prstGeom>
          <a:noFill/>
          <a:ln>
            <a:noFill/>
          </a:ln>
        </p:spPr>
        <p:txBody>
          <a:bodyPr lIns="0" rIns="0" tIns="39240" bIns="0" anchor="ctr"/>
          <a:p>
            <a:pPr algn="ctr">
              <a:lnSpc>
                <a:spcPct val="100000"/>
              </a:lnSpc>
            </a:pPr>
            <a:r>
              <a:rPr b="0" lang="en-GB" sz="4400" spc="-1" strike="noStrike">
                <a:solidFill>
                  <a:srgbClr val="800000"/>
                </a:solidFill>
                <a:uFill>
                  <a:solidFill>
                    <a:srgbClr val="ffffff"/>
                  </a:solidFill>
                </a:uFill>
                <a:latin typeface="Arial"/>
                <a:ea typeface="Noto Sans CJK SC Regular"/>
              </a:rPr>
              <a:t>NeuronUnit</a:t>
            </a:r>
            <a:endParaRPr b="0" lang="en-GB" sz="4400" spc="-1" strike="noStrike">
              <a:solidFill>
                <a:srgbClr val="000000"/>
              </a:solidFill>
              <a:uFill>
                <a:solidFill>
                  <a:srgbClr val="ffffff"/>
                </a:solidFill>
              </a:uFill>
              <a:latin typeface="Arial"/>
            </a:endParaRPr>
          </a:p>
        </p:txBody>
      </p:sp>
      <p:sp>
        <p:nvSpPr>
          <p:cNvPr id="84" name="TextShape 2"/>
          <p:cNvSpPr txBox="1"/>
          <p:nvPr/>
        </p:nvSpPr>
        <p:spPr>
          <a:xfrm>
            <a:off x="503280" y="3059280"/>
            <a:ext cx="9070560" cy="649080"/>
          </a:xfrm>
          <a:prstGeom prst="rect">
            <a:avLst/>
          </a:prstGeom>
          <a:noFill/>
          <a:ln>
            <a:noFill/>
          </a:ln>
        </p:spPr>
        <p:txBody>
          <a:bodyPr lIns="0" rIns="0" tIns="28440" bIns="0" anchor="ctr"/>
          <a:p>
            <a:pPr algn="ctr">
              <a:lnSpc>
                <a:spcPct val="100000"/>
              </a:lnSpc>
            </a:pPr>
            <a:r>
              <a:rPr b="0" lang="en-GB" sz="3200" spc="-1" strike="noStrike">
                <a:solidFill>
                  <a:srgbClr val="000000"/>
                </a:solidFill>
                <a:uFill>
                  <a:solidFill>
                    <a:srgbClr val="ffffff"/>
                  </a:solidFill>
                </a:uFill>
                <a:latin typeface="Arial"/>
                <a:ea typeface="Noto Sans CJK SC Regular"/>
                <a:hlinkClick r:id="rId1"/>
              </a:rPr>
              <a:t>http://neuronunit.scidash.org</a:t>
            </a:r>
            <a:endParaRPr b="0" lang="en-GB" sz="3200" spc="-1" strike="noStrike">
              <a:solidFill>
                <a:srgbClr val="000000"/>
              </a:solidFill>
              <a:uFill>
                <a:solidFill>
                  <a:srgbClr val="ffffff"/>
                </a:solidFill>
              </a:uFill>
              <a:latin typeface="Arial"/>
            </a:endParaRPr>
          </a:p>
        </p:txBody>
      </p:sp>
      <p:sp>
        <p:nvSpPr>
          <p:cNvPr id="85" name="CustomShape 3"/>
          <p:cNvSpPr/>
          <p:nvPr/>
        </p:nvSpPr>
        <p:spPr>
          <a:xfrm>
            <a:off x="216000" y="7020000"/>
            <a:ext cx="2879280" cy="396360"/>
          </a:xfrm>
          <a:prstGeom prst="rect">
            <a:avLst/>
          </a:prstGeom>
          <a:noFill/>
          <a:ln>
            <a:noFill/>
          </a:ln>
        </p:spPr>
        <p:style>
          <a:lnRef idx="0"/>
          <a:fillRef idx="0"/>
          <a:effectRef idx="0"/>
          <a:fontRef idx="minor"/>
        </p:style>
        <p:txBody>
          <a:bodyPr lIns="0" rIns="0" tIns="35640" bIns="0" anchor="ctr"/>
          <a:p>
            <a:pPr>
              <a:lnSpc>
                <a:spcPct val="93000"/>
              </a:lnSpc>
            </a:pPr>
            <a:r>
              <a:rPr b="1" lang="en-GB" sz="1800" spc="-1" strike="noStrike">
                <a:solidFill>
                  <a:srgbClr val="808080"/>
                </a:solidFill>
                <a:uFill>
                  <a:solidFill>
                    <a:srgbClr val="ffffff"/>
                  </a:solidFill>
                </a:uFill>
                <a:latin typeface="Arial"/>
                <a:ea typeface="Noto Sans CJK SC Regular"/>
              </a:rPr>
              <a:t>Neuroinformatics tutorial</a:t>
            </a:r>
            <a:endParaRPr b="0" lang="en-GB" sz="1800" spc="-1" strike="noStrike">
              <a:solidFill>
                <a:srgbClr val="000000"/>
              </a:solidFill>
              <a:uFill>
                <a:solidFill>
                  <a:srgbClr val="ffffff"/>
                </a:solidFill>
              </a:uFill>
              <a:latin typeface="Arial"/>
            </a:endParaRPr>
          </a:p>
        </p:txBody>
      </p:sp>
      <p:sp>
        <p:nvSpPr>
          <p:cNvPr id="86" name="CustomShape 4"/>
          <p:cNvSpPr/>
          <p:nvPr/>
        </p:nvSpPr>
        <p:spPr>
          <a:xfrm>
            <a:off x="1295280" y="4932360"/>
            <a:ext cx="7488000" cy="1250640"/>
          </a:xfrm>
          <a:prstGeom prst="rect">
            <a:avLst/>
          </a:prstGeom>
          <a:noFill/>
          <a:ln>
            <a:noFill/>
          </a:ln>
        </p:spPr>
        <p:style>
          <a:lnRef idx="0"/>
          <a:fillRef idx="0"/>
          <a:effectRef idx="0"/>
          <a:fontRef idx="minor"/>
        </p:style>
        <p:txBody>
          <a:bodyPr lIns="90000" rIns="90000" tIns="60840" bIns="45000"/>
          <a:p>
            <a:pPr algn="just">
              <a:lnSpc>
                <a:spcPct val="93000"/>
              </a:lnSpc>
            </a:pPr>
            <a:r>
              <a:rPr b="0" lang="en-GB" sz="1800" spc="-1" strike="noStrike">
                <a:solidFill>
                  <a:srgbClr val="000000"/>
                </a:solidFill>
                <a:uFill>
                  <a:solidFill>
                    <a:srgbClr val="ffffff"/>
                  </a:solidFill>
                </a:uFill>
                <a:latin typeface="Arial"/>
                <a:ea typeface="Noto Sans CJK SC Regular"/>
              </a:rPr>
              <a:t>NeuronUnit facilitates data-driven validation of neurophysiology models, testing these models for agreement with experimental data.  Progress in model development or appropriateness of published models can be evaluated according to performance on these tests.  </a:t>
            </a:r>
            <a:endParaRPr b="0" lang="en-GB" sz="1800" spc="-1" strike="noStrike">
              <a:solidFill>
                <a:srgbClr val="000000"/>
              </a:solidFill>
              <a:uFill>
                <a:solidFill>
                  <a:srgbClr val="ffffff"/>
                </a:solidFill>
              </a:uFill>
              <a:latin typeface="Arial"/>
            </a:endParaRPr>
          </a:p>
        </p:txBody>
      </p:sp>
      <p:sp>
        <p:nvSpPr>
          <p:cNvPr id="87" name="Line 5"/>
          <p:cNvSpPr/>
          <p:nvPr/>
        </p:nvSpPr>
        <p:spPr>
          <a:xfrm>
            <a:off x="0" y="6927840"/>
            <a:ext cx="10080360" cy="360"/>
          </a:xfrm>
          <a:prstGeom prst="line">
            <a:avLst/>
          </a:prstGeom>
          <a:ln w="15840">
            <a:solidFill>
              <a:schemeClr val="bg2"/>
            </a:solidFill>
            <a:round/>
          </a:ln>
        </p:spPr>
        <p:style>
          <a:lnRef idx="0"/>
          <a:fillRef idx="0"/>
          <a:effectRef idx="0"/>
          <a:fontRef idx="minor"/>
        </p:style>
      </p:sp>
      <p:sp>
        <p:nvSpPr>
          <p:cNvPr id="88" name="CustomShape 6"/>
          <p:cNvSpPr/>
          <p:nvPr/>
        </p:nvSpPr>
        <p:spPr>
          <a:xfrm>
            <a:off x="6985080" y="7020000"/>
            <a:ext cx="2879280" cy="396360"/>
          </a:xfrm>
          <a:prstGeom prst="rect">
            <a:avLst/>
          </a:prstGeom>
          <a:noFill/>
          <a:ln>
            <a:noFill/>
          </a:ln>
        </p:spPr>
        <p:style>
          <a:lnRef idx="0"/>
          <a:fillRef idx="0"/>
          <a:effectRef idx="0"/>
          <a:fontRef idx="minor"/>
        </p:style>
        <p:txBody>
          <a:bodyPr lIns="0" rIns="0" tIns="35640" bIns="0" anchor="ctr"/>
          <a:p>
            <a:pPr algn="r">
              <a:lnSpc>
                <a:spcPct val="93000"/>
              </a:lnSpc>
            </a:pPr>
            <a:r>
              <a:rPr b="0" lang="en-GB" sz="1800" spc="-1" strike="noStrike">
                <a:solidFill>
                  <a:srgbClr val="808080"/>
                </a:solidFill>
                <a:uFill>
                  <a:solidFill>
                    <a:srgbClr val="ffffff"/>
                  </a:solidFill>
                </a:uFill>
                <a:latin typeface="Arial"/>
                <a:ea typeface="Noto Sans CJK SC Regular"/>
              </a:rPr>
              <a:t>1.3 Analysis tools</a:t>
            </a:r>
            <a:endParaRPr b="0"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1" descr=""/>
          <p:cNvPicPr/>
          <p:nvPr/>
        </p:nvPicPr>
        <p:blipFill>
          <a:blip r:embed="rId1"/>
          <a:stretch/>
        </p:blipFill>
        <p:spPr>
          <a:xfrm>
            <a:off x="431640" y="251280"/>
            <a:ext cx="9216360" cy="1808280"/>
          </a:xfrm>
          <a:prstGeom prst="rect">
            <a:avLst/>
          </a:prstGeom>
          <a:ln>
            <a:noFill/>
          </a:ln>
        </p:spPr>
      </p:pic>
      <p:pic>
        <p:nvPicPr>
          <p:cNvPr id="90" name="Picture 2" descr=""/>
          <p:cNvPicPr/>
          <p:nvPr/>
        </p:nvPicPr>
        <p:blipFill>
          <a:blip r:embed="rId2"/>
          <a:stretch/>
        </p:blipFill>
        <p:spPr>
          <a:xfrm>
            <a:off x="359640" y="3059640"/>
            <a:ext cx="9432360" cy="1429560"/>
          </a:xfrm>
          <a:prstGeom prst="rect">
            <a:avLst/>
          </a:prstGeom>
          <a:ln>
            <a:noFill/>
          </a:ln>
        </p:spPr>
      </p:pic>
      <p:pic>
        <p:nvPicPr>
          <p:cNvPr id="91" name="Picture 3" descr=""/>
          <p:cNvPicPr/>
          <p:nvPr/>
        </p:nvPicPr>
        <p:blipFill>
          <a:blip r:embed="rId3"/>
          <a:stretch/>
        </p:blipFill>
        <p:spPr>
          <a:xfrm>
            <a:off x="359640" y="5076000"/>
            <a:ext cx="3788280" cy="2411280"/>
          </a:xfrm>
          <a:prstGeom prst="rect">
            <a:avLst/>
          </a:prstGeom>
          <a:ln>
            <a:noFill/>
          </a:ln>
        </p:spPr>
      </p:pic>
      <p:pic>
        <p:nvPicPr>
          <p:cNvPr id="92" name="Picture 5" descr=""/>
          <p:cNvPicPr/>
          <p:nvPr/>
        </p:nvPicPr>
        <p:blipFill>
          <a:blip r:embed="rId4"/>
          <a:stretch/>
        </p:blipFill>
        <p:spPr>
          <a:xfrm>
            <a:off x="4392360" y="5508000"/>
            <a:ext cx="5225760" cy="1484280"/>
          </a:xfrm>
          <a:prstGeom prst="rect">
            <a:avLst/>
          </a:prstGeom>
          <a:ln>
            <a:noFill/>
          </a:ln>
        </p:spPr>
      </p:pic>
      <p:sp>
        <p:nvSpPr>
          <p:cNvPr id="93" name="CustomShape 1"/>
          <p:cNvSpPr/>
          <p:nvPr/>
        </p:nvSpPr>
        <p:spPr>
          <a:xfrm>
            <a:off x="503640" y="2483640"/>
            <a:ext cx="9144720" cy="649080"/>
          </a:xfrm>
          <a:prstGeom prst="rect">
            <a:avLst/>
          </a:prstGeom>
          <a:noFill/>
          <a:ln>
            <a:noFill/>
          </a:ln>
        </p:spPr>
        <p:style>
          <a:lnRef idx="0"/>
          <a:fillRef idx="0"/>
          <a:effectRef idx="0"/>
          <a:fontRef idx="minor"/>
        </p:style>
        <p:txBody>
          <a:bodyPr lIns="0" rIns="0" tIns="28440" bIns="0" anchor="ctr"/>
          <a:p>
            <a:pPr algn="ctr">
              <a:lnSpc>
                <a:spcPct val="100000"/>
              </a:lnSpc>
            </a:pPr>
            <a:r>
              <a:rPr b="0" lang="en-GB" sz="2000" spc="-1" strike="noStrike">
                <a:solidFill>
                  <a:srgbClr val="000000"/>
                </a:solidFill>
                <a:uFill>
                  <a:solidFill>
                    <a:srgbClr val="ffffff"/>
                  </a:solidFill>
                </a:uFill>
                <a:latin typeface="Arial"/>
                <a:ea typeface="Noto Sans CJK SC Regular"/>
              </a:rPr>
              <a:t>Write (or reuse) unit tests that each characterize one aspect of model behavior.</a:t>
            </a:r>
            <a:endParaRPr b="0" lang="en-GB" sz="3200" spc="-1" strike="noStrike">
              <a:solidFill>
                <a:srgbClr val="000000"/>
              </a:solidFill>
              <a:uFill>
                <a:solidFill>
                  <a:srgbClr val="ffffff"/>
                </a:solidFill>
              </a:uFill>
              <a:latin typeface="Arial"/>
            </a:endParaRPr>
          </a:p>
        </p:txBody>
      </p:sp>
      <p:sp>
        <p:nvSpPr>
          <p:cNvPr id="94" name="CustomShape 2"/>
          <p:cNvSpPr/>
          <p:nvPr/>
        </p:nvSpPr>
        <p:spPr>
          <a:xfrm>
            <a:off x="575640" y="4500000"/>
            <a:ext cx="3528000" cy="649080"/>
          </a:xfrm>
          <a:prstGeom prst="rect">
            <a:avLst/>
          </a:prstGeom>
          <a:noFill/>
          <a:ln>
            <a:noFill/>
          </a:ln>
        </p:spPr>
        <p:style>
          <a:lnRef idx="0"/>
          <a:fillRef idx="0"/>
          <a:effectRef idx="0"/>
          <a:fontRef idx="minor"/>
        </p:style>
        <p:txBody>
          <a:bodyPr lIns="0" rIns="0" tIns="28440" bIns="0" anchor="ctr"/>
          <a:p>
            <a:pPr algn="ctr">
              <a:lnSpc>
                <a:spcPct val="100000"/>
              </a:lnSpc>
            </a:pPr>
            <a:r>
              <a:rPr b="0" lang="en-GB" sz="1800" spc="-1" strike="noStrike">
                <a:solidFill>
                  <a:srgbClr val="000000"/>
                </a:solidFill>
                <a:uFill>
                  <a:solidFill>
                    <a:srgbClr val="ffffff"/>
                  </a:solidFill>
                </a:uFill>
                <a:latin typeface="Arial"/>
                <a:ea typeface="Noto Sans CJK SC Regular"/>
              </a:rPr>
              <a:t>Visualize model/data </a:t>
            </a:r>
            <a:endParaRPr b="0" lang="en-GB" sz="3200" spc="-1" strike="noStrike">
              <a:solidFill>
                <a:srgbClr val="000000"/>
              </a:solidFill>
              <a:uFill>
                <a:solidFill>
                  <a:srgbClr val="ffffff"/>
                </a:solidFill>
              </a:uFill>
              <a:latin typeface="Arial"/>
            </a:endParaRPr>
          </a:p>
          <a:p>
            <a:pPr algn="ctr">
              <a:lnSpc>
                <a:spcPct val="100000"/>
              </a:lnSpc>
            </a:pPr>
            <a:r>
              <a:rPr b="0" lang="en-GB" sz="1800" spc="-1" strike="noStrike">
                <a:solidFill>
                  <a:srgbClr val="000000"/>
                </a:solidFill>
                <a:uFill>
                  <a:solidFill>
                    <a:srgbClr val="ffffff"/>
                  </a:solidFill>
                </a:uFill>
                <a:latin typeface="Arial"/>
                <a:ea typeface="Noto Sans CJK SC Regular"/>
              </a:rPr>
              <a:t>agreement for each test</a:t>
            </a:r>
            <a:endParaRPr b="0" lang="en-GB" sz="3200" spc="-1" strike="noStrike">
              <a:solidFill>
                <a:srgbClr val="000000"/>
              </a:solidFill>
              <a:uFill>
                <a:solidFill>
                  <a:srgbClr val="ffffff"/>
                </a:solidFill>
              </a:uFill>
              <a:latin typeface="Arial"/>
            </a:endParaRPr>
          </a:p>
        </p:txBody>
      </p:sp>
      <p:sp>
        <p:nvSpPr>
          <p:cNvPr id="95" name="CustomShape 3"/>
          <p:cNvSpPr/>
          <p:nvPr/>
        </p:nvSpPr>
        <p:spPr>
          <a:xfrm>
            <a:off x="4464360" y="4788000"/>
            <a:ext cx="5040360" cy="649080"/>
          </a:xfrm>
          <a:prstGeom prst="rect">
            <a:avLst/>
          </a:prstGeom>
          <a:noFill/>
          <a:ln>
            <a:noFill/>
          </a:ln>
        </p:spPr>
        <p:style>
          <a:lnRef idx="0"/>
          <a:fillRef idx="0"/>
          <a:effectRef idx="0"/>
          <a:fontRef idx="minor"/>
        </p:style>
        <p:txBody>
          <a:bodyPr lIns="0" rIns="0" tIns="28440" bIns="0" anchor="ctr"/>
          <a:p>
            <a:pPr algn="ctr">
              <a:lnSpc>
                <a:spcPct val="100000"/>
              </a:lnSpc>
            </a:pPr>
            <a:r>
              <a:rPr b="0" lang="en-GB" sz="1800" spc="-1" strike="noStrike">
                <a:solidFill>
                  <a:srgbClr val="000000"/>
                </a:solidFill>
                <a:uFill>
                  <a:solidFill>
                    <a:srgbClr val="ffffff"/>
                  </a:solidFill>
                </a:uFill>
                <a:latin typeface="Arial"/>
                <a:ea typeface="Noto Sans CJK SC Regular"/>
              </a:rPr>
              <a:t>Examine test performance for different parameterizations of a model, or different models</a:t>
            </a:r>
            <a:endParaRPr b="0" lang="en-GB"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Picture 1" descr=""/>
          <p:cNvPicPr/>
          <p:nvPr/>
        </p:nvPicPr>
        <p:blipFill>
          <a:blip r:embed="rId1"/>
          <a:stretch/>
        </p:blipFill>
        <p:spPr>
          <a:xfrm>
            <a:off x="575640" y="899640"/>
            <a:ext cx="3809520" cy="2844360"/>
          </a:xfrm>
          <a:prstGeom prst="rect">
            <a:avLst/>
          </a:prstGeom>
          <a:ln>
            <a:noFill/>
          </a:ln>
        </p:spPr>
      </p:pic>
      <p:sp>
        <p:nvSpPr>
          <p:cNvPr id="97" name="CustomShape 1"/>
          <p:cNvSpPr/>
          <p:nvPr/>
        </p:nvSpPr>
        <p:spPr>
          <a:xfrm>
            <a:off x="575640" y="3996000"/>
            <a:ext cx="3528000" cy="649080"/>
          </a:xfrm>
          <a:prstGeom prst="rect">
            <a:avLst/>
          </a:prstGeom>
          <a:noFill/>
          <a:ln>
            <a:noFill/>
          </a:ln>
        </p:spPr>
        <p:style>
          <a:lnRef idx="0"/>
          <a:fillRef idx="0"/>
          <a:effectRef idx="0"/>
          <a:fontRef idx="minor"/>
        </p:style>
        <p:txBody>
          <a:bodyPr lIns="0" rIns="0" tIns="28440" bIns="0" anchor="ctr"/>
          <a:p>
            <a:pPr algn="ctr">
              <a:lnSpc>
                <a:spcPct val="100000"/>
              </a:lnSpc>
            </a:pPr>
            <a:r>
              <a:rPr b="0" lang="en-GB" sz="1800" spc="-1" strike="noStrike">
                <a:solidFill>
                  <a:srgbClr val="000000"/>
                </a:solidFill>
                <a:uFill>
                  <a:solidFill>
                    <a:srgbClr val="ffffff"/>
                  </a:solidFill>
                </a:uFill>
                <a:latin typeface="Arial"/>
                <a:ea typeface="Noto Sans CJK SC Regular"/>
              </a:rPr>
              <a:t>Optimization of model parameters using genetic algorithms</a:t>
            </a:r>
            <a:endParaRPr b="0" lang="en-GB" sz="3200" spc="-1" strike="noStrike">
              <a:solidFill>
                <a:srgbClr val="000000"/>
              </a:solidFill>
              <a:uFill>
                <a:solidFill>
                  <a:srgbClr val="ffffff"/>
                </a:solidFill>
              </a:uFill>
              <a:latin typeface="Arial"/>
            </a:endParaRPr>
          </a:p>
        </p:txBody>
      </p:sp>
      <p:pic>
        <p:nvPicPr>
          <p:cNvPr id="98" name="Picture 4" descr=""/>
          <p:cNvPicPr/>
          <p:nvPr/>
        </p:nvPicPr>
        <p:blipFill>
          <a:blip r:embed="rId2"/>
          <a:stretch/>
        </p:blipFill>
        <p:spPr>
          <a:xfrm>
            <a:off x="5073840" y="539640"/>
            <a:ext cx="4070520" cy="3275280"/>
          </a:xfrm>
          <a:prstGeom prst="rect">
            <a:avLst/>
          </a:prstGeom>
          <a:ln>
            <a:noFill/>
          </a:ln>
        </p:spPr>
      </p:pic>
      <p:sp>
        <p:nvSpPr>
          <p:cNvPr id="99" name="CustomShape 2"/>
          <p:cNvSpPr/>
          <p:nvPr/>
        </p:nvSpPr>
        <p:spPr>
          <a:xfrm>
            <a:off x="5472360" y="3996000"/>
            <a:ext cx="3528000" cy="649080"/>
          </a:xfrm>
          <a:prstGeom prst="rect">
            <a:avLst/>
          </a:prstGeom>
          <a:noFill/>
          <a:ln>
            <a:noFill/>
          </a:ln>
        </p:spPr>
        <p:style>
          <a:lnRef idx="0"/>
          <a:fillRef idx="0"/>
          <a:effectRef idx="0"/>
          <a:fontRef idx="minor"/>
        </p:style>
        <p:txBody>
          <a:bodyPr lIns="0" rIns="0" tIns="28440" bIns="0" anchor="ctr"/>
          <a:p>
            <a:pPr algn="ctr">
              <a:lnSpc>
                <a:spcPct val="100000"/>
              </a:lnSpc>
            </a:pPr>
            <a:r>
              <a:rPr b="0" lang="en-GB" sz="1800" spc="-1" strike="noStrike">
                <a:solidFill>
                  <a:srgbClr val="000000"/>
                </a:solidFill>
                <a:uFill>
                  <a:solidFill>
                    <a:srgbClr val="ffffff"/>
                  </a:solidFill>
                </a:uFill>
                <a:latin typeface="Arial"/>
                <a:ea typeface="Noto Sans CJK SC Regular"/>
              </a:rPr>
              <a:t>Support for models across multiple scales of neuroscience</a:t>
            </a:r>
            <a:endParaRPr b="0" lang="en-GB" sz="3200" spc="-1" strike="noStrike">
              <a:solidFill>
                <a:srgbClr val="000000"/>
              </a:solidFill>
              <a:uFill>
                <a:solidFill>
                  <a:srgbClr val="ffffff"/>
                </a:solidFill>
              </a:uFill>
              <a:latin typeface="Arial"/>
            </a:endParaRPr>
          </a:p>
        </p:txBody>
      </p:sp>
      <p:pic>
        <p:nvPicPr>
          <p:cNvPr id="100" name="Picture 5" descr=""/>
          <p:cNvPicPr/>
          <p:nvPr/>
        </p:nvPicPr>
        <p:blipFill>
          <a:blip r:embed="rId3"/>
          <a:stretch/>
        </p:blipFill>
        <p:spPr>
          <a:xfrm>
            <a:off x="503640" y="6588000"/>
            <a:ext cx="2952000" cy="695880"/>
          </a:xfrm>
          <a:prstGeom prst="rect">
            <a:avLst/>
          </a:prstGeom>
          <a:ln>
            <a:noFill/>
          </a:ln>
        </p:spPr>
      </p:pic>
      <p:pic>
        <p:nvPicPr>
          <p:cNvPr id="101" name="Picture 7" descr=""/>
          <p:cNvPicPr/>
          <p:nvPr/>
        </p:nvPicPr>
        <p:blipFill>
          <a:blip r:embed="rId4"/>
          <a:stretch/>
        </p:blipFill>
        <p:spPr>
          <a:xfrm>
            <a:off x="720000" y="4500000"/>
            <a:ext cx="2267280" cy="2267280"/>
          </a:xfrm>
          <a:prstGeom prst="rect">
            <a:avLst/>
          </a:prstGeom>
          <a:ln>
            <a:noFill/>
          </a:ln>
        </p:spPr>
      </p:pic>
      <p:sp>
        <p:nvSpPr>
          <p:cNvPr id="102" name="CustomShape 3"/>
          <p:cNvSpPr/>
          <p:nvPr/>
        </p:nvSpPr>
        <p:spPr>
          <a:xfrm>
            <a:off x="3528000" y="6444000"/>
            <a:ext cx="3528000" cy="649080"/>
          </a:xfrm>
          <a:prstGeom prst="rect">
            <a:avLst/>
          </a:prstGeom>
          <a:noFill/>
          <a:ln>
            <a:noFill/>
          </a:ln>
        </p:spPr>
        <p:style>
          <a:lnRef idx="0"/>
          <a:fillRef idx="0"/>
          <a:effectRef idx="0"/>
          <a:fontRef idx="minor"/>
        </p:style>
        <p:txBody>
          <a:bodyPr lIns="0" rIns="0" tIns="28440" bIns="0" anchor="ctr"/>
          <a:p>
            <a:pPr algn="ctr">
              <a:lnSpc>
                <a:spcPct val="100000"/>
              </a:lnSpc>
            </a:pPr>
            <a:r>
              <a:rPr b="0" lang="en-GB" sz="1800" spc="-1" strike="noStrike">
                <a:solidFill>
                  <a:srgbClr val="000000"/>
                </a:solidFill>
                <a:uFill>
                  <a:solidFill>
                    <a:srgbClr val="ffffff"/>
                  </a:solidFill>
                </a:uFill>
                <a:latin typeface="Arial"/>
                <a:ea typeface="Noto Sans CJK SC Regular"/>
              </a:rPr>
              <a:t>Model and data integration with major simulator, data, and standards providers</a:t>
            </a:r>
            <a:endParaRPr b="0" lang="en-GB" sz="3200" spc="-1" strike="noStrike">
              <a:solidFill>
                <a:srgbClr val="000000"/>
              </a:solidFill>
              <a:uFill>
                <a:solidFill>
                  <a:srgbClr val="ffffff"/>
                </a:solidFill>
              </a:uFill>
              <a:latin typeface="Arial"/>
            </a:endParaRPr>
          </a:p>
        </p:txBody>
      </p:sp>
      <p:pic>
        <p:nvPicPr>
          <p:cNvPr id="103" name="Picture 8" descr=""/>
          <p:cNvPicPr/>
          <p:nvPr/>
        </p:nvPicPr>
        <p:blipFill>
          <a:blip r:embed="rId5"/>
          <a:stretch/>
        </p:blipFill>
        <p:spPr>
          <a:xfrm>
            <a:off x="3528000" y="5076000"/>
            <a:ext cx="3311640" cy="1009080"/>
          </a:xfrm>
          <a:prstGeom prst="rect">
            <a:avLst/>
          </a:prstGeom>
          <a:ln>
            <a:noFill/>
          </a:ln>
        </p:spPr>
      </p:pic>
      <p:pic>
        <p:nvPicPr>
          <p:cNvPr id="104" name="Picture 10" descr=""/>
          <p:cNvPicPr/>
          <p:nvPr/>
        </p:nvPicPr>
        <p:blipFill>
          <a:blip r:embed="rId6"/>
          <a:stretch/>
        </p:blipFill>
        <p:spPr>
          <a:xfrm>
            <a:off x="7776720" y="5004000"/>
            <a:ext cx="1025280" cy="1054080"/>
          </a:xfrm>
          <a:prstGeom prst="rect">
            <a:avLst/>
          </a:prstGeom>
          <a:ln>
            <a:noFill/>
          </a:ln>
        </p:spPr>
      </p:pic>
      <p:pic>
        <p:nvPicPr>
          <p:cNvPr id="105" name="Picture 11" descr=""/>
          <p:cNvPicPr/>
          <p:nvPr/>
        </p:nvPicPr>
        <p:blipFill>
          <a:blip r:embed="rId7"/>
          <a:stretch/>
        </p:blipFill>
        <p:spPr>
          <a:xfrm>
            <a:off x="7632720" y="6372000"/>
            <a:ext cx="1439640" cy="10105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128</TotalTime>
  <Application>LibreOffice/5.1.6.2$Linux_X86_64 LibreOffice_project/10m0$Build-2</Application>
  <Words>117</Words>
  <Paragraphs>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2017-05-31T14:58:21Z</dcterms:created>
  <dc:creator/>
  <dc:description/>
  <dc:language>en-GB</dc:language>
  <cp:lastModifiedBy/>
  <cp:lastPrinted>1601-01-01T00:00:00Z</cp:lastPrinted>
  <dcterms:modified xsi:type="dcterms:W3CDTF">2017-07-03T12:41:41Z</dcterms:modified>
  <cp:revision>19</cp:revision>
  <dc:subject/>
  <dc:title>&lt;Your resource title&gt;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