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3.wmf" ContentType="image/x-wmf"/>
  <Override PartName="/ppt/media/image12.wmf" ContentType="image/x-wmf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wmf" ContentType="image/x-wmf"/>
  <Override PartName="/ppt/media/image10.png" ContentType="image/png"/>
  <Override PartName="/ppt/media/image9.wmf" ContentType="image/x-wm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0C21843-6838-492D-B233-B1DDE3B1FE5C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CE45259-900A-4169-B739-ABF2035035C1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fld id="{DE05B20D-94B2-4E7C-925E-E5DDEF92EBFA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fld id="{A82AC214-3859-4B93-A602-904B482AE397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772360" y="40586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504000" y="2194560"/>
            <a:ext cx="4426560" cy="35316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504000" y="2194560"/>
            <a:ext cx="4426560" cy="3531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2772360" y="40586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2772360" y="40586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504000" y="2194560"/>
            <a:ext cx="4426560" cy="353160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504000" y="2194560"/>
            <a:ext cx="4426560" cy="3531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2772360" y="40586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2772360" y="40586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504000" y="2194560"/>
            <a:ext cx="4426560" cy="353160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504000" y="2194560"/>
            <a:ext cx="4426560" cy="3531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772360" y="40586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icg.neurotheory.ox.ac.uk/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hyperlink" Target="https://elifesciences.org/articles/22152" TargetMode="External"/><Relationship Id="rId4" Type="http://schemas.openxmlformats.org/officeDocument/2006/relationships/hyperlink" Target="https://elifesciences.org/articles/22152" TargetMode="External"/><Relationship Id="rId5" Type="http://schemas.openxmlformats.org/officeDocument/2006/relationships/hyperlink" Target="https://elifesciences.org/articles/22152" TargetMode="External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5" Type="http://schemas.openxmlformats.org/officeDocument/2006/relationships/slideLayout" Target="../slideLayouts/slideLayout28.xml"/><Relationship Id="rId6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3280" y="147492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IonChannelGenealogy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3280" y="3059280"/>
            <a:ext cx="9070200" cy="64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 anchor="ctr"/>
          <a:p>
            <a:pPr algn="ctr">
              <a:lnSpc>
                <a:spcPct val="100000"/>
              </a:lnSpc>
            </a:pPr>
            <a:r>
              <a:rPr b="0" lang="en-GB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1"/>
              </a:rPr>
              <a:t>https://icg.neurotheory.ox.ac.uk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216000" y="7020000"/>
            <a:ext cx="287892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1295280" y="4932360"/>
            <a:ext cx="748764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 ICG database provides a comprehensive and quantitative assay of ion channel models currently available in the neuroscientific modeling community, all browsable in interactive visualizations.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Line 5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6"/>
          <p:cNvSpPr/>
          <p:nvPr/>
        </p:nvSpPr>
        <p:spPr>
          <a:xfrm>
            <a:off x="6408720" y="7020000"/>
            <a:ext cx="345528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 algn="r">
              <a:lnSpc>
                <a:spcPct val="93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1.2 Structured data from literature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7960" y="6050160"/>
            <a:ext cx="986364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just"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Picture 7" descr=""/>
          <p:cNvPicPr/>
          <p:nvPr/>
        </p:nvPicPr>
        <p:blipFill>
          <a:blip r:embed="rId1"/>
          <a:stretch/>
        </p:blipFill>
        <p:spPr>
          <a:xfrm>
            <a:off x="-100080" y="504000"/>
            <a:ext cx="10180080" cy="602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 descr=""/>
          <p:cNvPicPr/>
          <p:nvPr/>
        </p:nvPicPr>
        <p:blipFill>
          <a:blip r:embed="rId1"/>
          <a:stretch/>
        </p:blipFill>
        <p:spPr>
          <a:xfrm>
            <a:off x="41760" y="1248480"/>
            <a:ext cx="6364440" cy="6109920"/>
          </a:xfrm>
          <a:prstGeom prst="rect">
            <a:avLst/>
          </a:prstGeom>
          <a:ln>
            <a:noFill/>
          </a:ln>
        </p:spPr>
      </p:pic>
      <p:pic>
        <p:nvPicPr>
          <p:cNvPr id="123" name="Picture 3" descr=""/>
          <p:cNvPicPr/>
          <p:nvPr/>
        </p:nvPicPr>
        <p:blipFill>
          <a:blip r:embed="rId2"/>
          <a:stretch/>
        </p:blipFill>
        <p:spPr>
          <a:xfrm>
            <a:off x="6283440" y="1306440"/>
            <a:ext cx="3747960" cy="431892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246600" y="873720"/>
            <a:ext cx="5380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(1) Browse database through four interactive views: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75320" y="178920"/>
            <a:ext cx="29455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ICG website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6306480" y="595080"/>
            <a:ext cx="3704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(2) Compare ion channel metadata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kinetics side by side: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6614280" y="6135480"/>
            <a:ext cx="30859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more details on methods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analyses, refer to our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p</a:t>
            </a:r>
            <a:r>
              <a:rPr b="0" i="1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4"/>
              </a:rPr>
              <a:t>ublication in </a:t>
            </a:r>
            <a:r>
              <a:rPr b="0" i="1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5"/>
              </a:rPr>
              <a:t>eLife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84" descr=""/>
          <p:cNvPicPr/>
          <p:nvPr/>
        </p:nvPicPr>
        <p:blipFill>
          <a:blip r:embed="rId1"/>
          <a:stretch/>
        </p:blipFill>
        <p:spPr>
          <a:xfrm>
            <a:off x="649080" y="5886720"/>
            <a:ext cx="4897080" cy="130500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277560" y="4978440"/>
            <a:ext cx="4016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Generalisation of the database and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visualisation software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58840" y="203040"/>
            <a:ext cx="4228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Current and future work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5835960" y="1500840"/>
            <a:ext cx="3915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Integration with existing resources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(ModelDB, NeuroML, etc.)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5856840" y="464760"/>
            <a:ext cx="38732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Addition of models in other programming languages &amp; channel types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5911560" y="2322360"/>
            <a:ext cx="37638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Extension to combinations of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ion channel models, morphology,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other neuroscience datasets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Picture 6" descr=""/>
          <p:cNvPicPr/>
          <p:nvPr/>
        </p:nvPicPr>
        <p:blipFill>
          <a:blip r:embed="rId2"/>
          <a:stretch/>
        </p:blipFill>
        <p:spPr>
          <a:xfrm>
            <a:off x="6031080" y="6070320"/>
            <a:ext cx="3816720" cy="1441080"/>
          </a:xfrm>
          <a:prstGeom prst="rect">
            <a:avLst/>
          </a:prstGeom>
          <a:ln>
            <a:noFill/>
          </a:ln>
        </p:spPr>
      </p:pic>
      <p:pic>
        <p:nvPicPr>
          <p:cNvPr id="135" name="Picture 10" descr=""/>
          <p:cNvPicPr/>
          <p:nvPr/>
        </p:nvPicPr>
        <p:blipFill>
          <a:blip r:embed="rId3"/>
          <a:stretch/>
        </p:blipFill>
        <p:spPr>
          <a:xfrm>
            <a:off x="558360" y="1965600"/>
            <a:ext cx="4158360" cy="2673000"/>
          </a:xfrm>
          <a:prstGeom prst="rect">
            <a:avLst/>
          </a:prstGeom>
          <a:ln>
            <a:noFill/>
          </a:ln>
        </p:spPr>
      </p:pic>
      <p:sp>
        <p:nvSpPr>
          <p:cNvPr id="136" name="CustomShape 6"/>
          <p:cNvSpPr/>
          <p:nvPr/>
        </p:nvSpPr>
        <p:spPr>
          <a:xfrm>
            <a:off x="5853600" y="5562720"/>
            <a:ext cx="3319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Continued support thanks to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funding from the BBSRC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346320" y="1261080"/>
            <a:ext cx="4776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Maintenance of database with new models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&amp; collection of experimental traces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Picture 8" descr=""/>
          <p:cNvPicPr/>
          <p:nvPr/>
        </p:nvPicPr>
        <p:blipFill>
          <a:blip r:embed="rId4"/>
          <a:stretch/>
        </p:blipFill>
        <p:spPr>
          <a:xfrm>
            <a:off x="5892480" y="3218760"/>
            <a:ext cx="4228920" cy="206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2809</TotalTime>
  <Application>LibreOffice/5.1.6.2$Linux_X86_64 LibreOffice_project/10m0$Build-2</Application>
  <Words>148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2017-07-06T16:06:31Z</dcterms:modified>
  <cp:revision>30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15.0024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