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2.jpeg" ContentType="image/jpeg"/>
  <Override PartName="/ppt/media/image11.jpeg" ContentType="image/jpeg"/>
  <Override PartName="/ppt/media/image4.png" ContentType="image/png"/>
  <Override PartName="/ppt/media/image3.png" ContentType="image/png"/>
  <Override PartName="/ppt/media/image1.png" ContentType="image/png"/>
  <Override PartName="/ppt/media/image8.jpeg" ContentType="image/jpeg"/>
  <Override PartName="/ppt/media/image5.png" ContentType="image/png"/>
  <Override PartName="/ppt/media/image9.jpeg" ContentType="image/jpeg"/>
  <Override PartName="/ppt/media/image13.jpeg" ContentType="image/jpeg"/>
  <Override PartName="/ppt/media/image10.png" ContentType="image/png"/>
  <Override PartName="/ppt/media/image6.png" ContentType="image/png"/>
  <Override PartName="/ppt/media/image2.png" ContentType="image/png"/>
  <Override PartName="/ppt/media/image7.jpeg" ContentType="image/jpe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C6B1CF0-5F44-497B-A0DA-F9DF3243B521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278240" y="10156680"/>
            <a:ext cx="3278520" cy="53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BC77E308-C9AA-4DAD-BCFF-63C9B401B048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97B10C57-0172-47B2-ACB5-2C6D7EDCE6D7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Neuroinformatics Platform - Objective: to organize and standardize a vast array of </a:t>
            </a:r>
            <a:r>
              <a:rPr b="0" i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neuroscience data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types to ensure </a:t>
            </a:r>
            <a:r>
              <a:rPr b="0" i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accessibility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</a:t>
            </a:r>
            <a:r>
              <a:rPr b="0" i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discoverability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though brain atlases and other specialized databases. 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Brain Simulation Platform - Objective: to develop apps, APIs, and Foundation Software to support productive collaborations to </a:t>
            </a:r>
            <a:r>
              <a:rPr b="0" i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build, simulate, analyze, validate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disseminate </a:t>
            </a:r>
            <a:r>
              <a:rPr b="0" i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data-driven brain models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many scales.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Medical Informatics Platform - Objective: to provide the </a:t>
            </a:r>
            <a:r>
              <a:rPr b="0" i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tools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to the experts to effectively analyse </a:t>
            </a:r>
            <a:r>
              <a:rPr b="0" i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research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</a:t>
            </a:r>
            <a:r>
              <a:rPr b="0" i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clinical data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advance more rapidly in </a:t>
            </a:r>
            <a:r>
              <a:rPr b="0" i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understanding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neurological and psychiatric </a:t>
            </a:r>
            <a:r>
              <a:rPr b="0" i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diseases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i="1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 Performance Analytics and Computing (HPAC) Platform-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Objective: to enable the </a:t>
            </a:r>
            <a:r>
              <a:rPr b="0" i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computationally intensive analysis, model building and simulation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workflows of cutting edge neuroscience in the HBP and beyond.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i="1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Neuromorphic Computing Platform -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Objective: Develop, operate and maintain </a:t>
            </a:r>
            <a:r>
              <a:rPr b="0" i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two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custom </a:t>
            </a:r>
            <a:r>
              <a:rPr b="0" i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complementary neuromorphic machines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modelling neural microcircuits and applying </a:t>
            </a:r>
            <a:r>
              <a:rPr b="0" i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brain-like principles in machine learning and cognitive computing.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i="1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Neurorobotics</a:t>
            </a:r>
            <a:r>
              <a:rPr b="0" i="1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Platform -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Objective: To develop and operate a suite of powerful </a:t>
            </a:r>
            <a:r>
              <a:rPr b="0" i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web-based applications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performing </a:t>
            </a:r>
            <a:r>
              <a:rPr b="0" i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complex neuro-robotics experiments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It provides a </a:t>
            </a:r>
            <a:r>
              <a:rPr b="0" i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Robot Designer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an </a:t>
            </a:r>
            <a:r>
              <a:rPr b="0" i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Environment Designer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and </a:t>
            </a:r>
            <a:r>
              <a:rPr b="0" i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Designers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</a:t>
            </a:r>
            <a:r>
              <a:rPr b="0" i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Experiments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</a:t>
            </a:r>
            <a:r>
              <a:rPr b="0" i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Brain Interfaces and Body integrators (BIBI)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D4CFB29D-1B77-4963-BE4D-82C857BADF35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9940D527-DD7B-44C2-823D-0AB342392263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0" y="0"/>
            <a:ext cx="10080000" cy="7040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3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collab.humanbrainproject.eu/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image" Target="../media/image10.png"/><Relationship Id="rId4" Type="http://schemas.openxmlformats.org/officeDocument/2006/relationships/image" Target="../media/image11.jpeg"/><Relationship Id="rId5" Type="http://schemas.openxmlformats.org/officeDocument/2006/relationships/image" Target="../media/image12.jpeg"/><Relationship Id="rId6" Type="http://schemas.openxmlformats.org/officeDocument/2006/relationships/image" Target="../media/image13.jpeg"/><Relationship Id="rId7" Type="http://schemas.openxmlformats.org/officeDocument/2006/relationships/slideLayout" Target="../slideLayouts/slideLayout25.xml"/><Relationship Id="rId8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humanbrainproject.eu/en/hbp-platforms/getting-access/" TargetMode="External"/><Relationship Id="rId2" Type="http://schemas.openxmlformats.org/officeDocument/2006/relationships/hyperlink" Target="https://www.humanbrainproject.eu/en/hbp-platforms/getting-access/" TargetMode="External"/><Relationship Id="rId3" Type="http://schemas.openxmlformats.org/officeDocument/2006/relationships/hyperlink" Target="mailto:HBP%20Collaboratory:%20%20Browse%20Platform%20collabs%20Browse%20HBP%20Collaboratory%20public%20collabs%20Add%20files%20to%20public%20collabs%20where%20the%20user%20is%20a%20member%20Create%20public%20collabs%20and%20populate%20them%20with%20content%20Create%20public%20Jupyter%20notebooks%20and%20edit%20them%20Ca" TargetMode="External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18400" y="1474920"/>
            <a:ext cx="906984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24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HBP Collaboratory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03280" y="3059280"/>
            <a:ext cx="9069840" cy="64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 anchor="ctr"/>
          <a:p>
            <a:pPr algn="ctr">
              <a:lnSpc>
                <a:spcPct val="100000"/>
              </a:lnSpc>
            </a:pPr>
            <a:r>
              <a:rPr b="0" lang="en-GB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1"/>
              </a:rPr>
              <a:t>http://collab.humanbrainproject.eu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216000" y="7020000"/>
            <a:ext cx="2878560" cy="3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 anchor="ctr"/>
          <a:p>
            <a:pPr>
              <a:lnSpc>
                <a:spcPct val="93000"/>
              </a:lnSpc>
            </a:pPr>
            <a:r>
              <a:rPr b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Neuroinformatics tutorial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4"/>
          <p:cNvSpPr/>
          <p:nvPr/>
        </p:nvSpPr>
        <p:spPr>
          <a:xfrm>
            <a:off x="1295280" y="4932360"/>
            <a:ext cx="7487280" cy="12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 algn="just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HBP Collaboratory collects tools from the HBP Platforms in one place and allows you to organize them into your own collaborative workspace or 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collab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Line 5"/>
          <p:cNvSpPr/>
          <p:nvPr/>
        </p:nvSpPr>
        <p:spPr>
          <a:xfrm>
            <a:off x="0" y="6927840"/>
            <a:ext cx="10080360" cy="360"/>
          </a:xfrm>
          <a:prstGeom prst="line">
            <a:avLst/>
          </a:prstGeom>
          <a:ln w="15840">
            <a:solidFill>
              <a:schemeClr val="bg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6"/>
          <p:cNvSpPr/>
          <p:nvPr/>
        </p:nvSpPr>
        <p:spPr>
          <a:xfrm>
            <a:off x="6264360" y="7020000"/>
            <a:ext cx="3599280" cy="3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 anchor="ctr"/>
          <a:p>
            <a:pPr algn="r">
              <a:lnSpc>
                <a:spcPct val="93000"/>
              </a:lnSpc>
            </a:pPr>
            <a:r>
              <a:rPr b="0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1.8 Web portals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73840" y="1008000"/>
            <a:ext cx="8399880" cy="5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244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Explore, Work, Collaborate, Organize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44000" y="2880000"/>
            <a:ext cx="2736000" cy="54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66760" indent="-2660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Collaborate</a:t>
            </a:r>
            <a:r>
              <a:rPr b="0"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by adding team members to your collab to gain insights outside your areas of expertise</a:t>
            </a:r>
            <a:endParaRPr b="0" lang="en-GB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60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Organize </a:t>
            </a:r>
            <a:r>
              <a:rPr b="0"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your work with tools from the  HBP Platforms integrated in the Collaboratory</a:t>
            </a:r>
            <a:endParaRPr b="0" lang="en-GB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Picture 8" descr=""/>
          <p:cNvPicPr/>
          <p:nvPr/>
        </p:nvPicPr>
        <p:blipFill>
          <a:blip r:embed="rId1"/>
          <a:stretch/>
        </p:blipFill>
        <p:spPr>
          <a:xfrm>
            <a:off x="2808000" y="2880360"/>
            <a:ext cx="7304040" cy="4679640"/>
          </a:xfrm>
          <a:prstGeom prst="rect">
            <a:avLst/>
          </a:prstGeom>
          <a:ln>
            <a:noFill/>
          </a:ln>
        </p:spPr>
      </p:pic>
      <p:sp>
        <p:nvSpPr>
          <p:cNvPr id="123" name="CustomShape 3"/>
          <p:cNvSpPr/>
          <p:nvPr/>
        </p:nvSpPr>
        <p:spPr>
          <a:xfrm>
            <a:off x="288000" y="72000"/>
            <a:ext cx="9360000" cy="103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4880" rIns="74880" tIns="37440" bIns="37440" anchor="ctr"/>
          <a:p>
            <a:pPr algn="ctr">
              <a:lnSpc>
                <a:spcPct val="9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HBP Collaboratory is your virtual lab bench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138240" y="1740240"/>
            <a:ext cx="8321760" cy="48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66760" indent="-2660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Explore</a:t>
            </a:r>
            <a:r>
              <a:rPr b="0"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the HBP Platform ecosystem</a:t>
            </a:r>
            <a:endParaRPr b="0" lang="en-GB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760" indent="-2660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Work</a:t>
            </a:r>
            <a:r>
              <a:rPr b="0"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with integrated web accessible scientific tools to analyze, visualize and share data.</a:t>
            </a:r>
            <a:endParaRPr b="0" lang="en-GB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88960" y="607320"/>
            <a:ext cx="8812080" cy="44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i="1" lang="en-GB" sz="3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Explore </a:t>
            </a:r>
            <a:r>
              <a:rPr b="0" lang="en-GB" sz="3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and </a:t>
            </a:r>
            <a:r>
              <a:rPr b="1" i="1" lang="en-GB" sz="3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Use</a:t>
            </a:r>
            <a:r>
              <a:rPr b="0" lang="en-GB" sz="3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the HBP Platform Ecosystem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08320" y="4118400"/>
            <a:ext cx="2633040" cy="48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GB" sz="14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High Performance Analytics and Computing (HPAC)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3638520" y="4104360"/>
            <a:ext cx="2090160" cy="52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GB" sz="143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Neuromorphic Computing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954000" y="1165320"/>
            <a:ext cx="8883360" cy="5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29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Federated across Europe, the HBP Platforms provide strategic tools in: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1092960" y="1673280"/>
            <a:ext cx="1931040" cy="2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GB" sz="1629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Neuroinformatics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7215480" y="4242240"/>
            <a:ext cx="1358640" cy="3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i="1" lang="en-GB" sz="14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Neurorobotics</a:t>
            </a:r>
            <a:r>
              <a:rPr b="0" i="1" lang="en-GB" sz="13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1" name="Picture 8" descr=""/>
          <p:cNvPicPr/>
          <p:nvPr/>
        </p:nvPicPr>
        <p:blipFill>
          <a:blip r:embed="rId1"/>
          <a:stretch/>
        </p:blipFill>
        <p:spPr>
          <a:xfrm>
            <a:off x="3714840" y="2287440"/>
            <a:ext cx="2563560" cy="1557720"/>
          </a:xfrm>
          <a:prstGeom prst="rect">
            <a:avLst/>
          </a:prstGeom>
          <a:ln>
            <a:noFill/>
          </a:ln>
        </p:spPr>
      </p:pic>
      <p:pic>
        <p:nvPicPr>
          <p:cNvPr id="132" name="Picture 9" descr=""/>
          <p:cNvPicPr/>
          <p:nvPr/>
        </p:nvPicPr>
        <p:blipFill>
          <a:blip r:embed="rId2"/>
          <a:stretch/>
        </p:blipFill>
        <p:spPr>
          <a:xfrm>
            <a:off x="539280" y="2247120"/>
            <a:ext cx="2920680" cy="1657800"/>
          </a:xfrm>
          <a:prstGeom prst="rect">
            <a:avLst/>
          </a:prstGeom>
          <a:ln>
            <a:noFill/>
          </a:ln>
        </p:spPr>
      </p:pic>
      <p:pic>
        <p:nvPicPr>
          <p:cNvPr id="133" name="Picture 10" descr=""/>
          <p:cNvPicPr/>
          <p:nvPr/>
        </p:nvPicPr>
        <p:blipFill>
          <a:blip r:embed="rId3"/>
          <a:stretch/>
        </p:blipFill>
        <p:spPr>
          <a:xfrm>
            <a:off x="6782040" y="2322720"/>
            <a:ext cx="2314440" cy="1731960"/>
          </a:xfrm>
          <a:prstGeom prst="rect">
            <a:avLst/>
          </a:prstGeom>
          <a:ln>
            <a:noFill/>
          </a:ln>
        </p:spPr>
      </p:pic>
      <p:sp>
        <p:nvSpPr>
          <p:cNvPr id="134" name="CustomShape 7"/>
          <p:cNvSpPr/>
          <p:nvPr/>
        </p:nvSpPr>
        <p:spPr>
          <a:xfrm>
            <a:off x="4083840" y="1675080"/>
            <a:ext cx="1721160" cy="2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GB" sz="1629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Brain Simulation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8"/>
          <p:cNvSpPr/>
          <p:nvPr/>
        </p:nvSpPr>
        <p:spPr>
          <a:xfrm>
            <a:off x="6992280" y="1703520"/>
            <a:ext cx="1820160" cy="29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GB" sz="1629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Medical Informatics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6" name="Picture 13" descr=""/>
          <p:cNvPicPr/>
          <p:nvPr/>
        </p:nvPicPr>
        <p:blipFill>
          <a:blip r:embed="rId4"/>
          <a:stretch/>
        </p:blipFill>
        <p:spPr>
          <a:xfrm>
            <a:off x="590040" y="4781160"/>
            <a:ext cx="2619000" cy="1748520"/>
          </a:xfrm>
          <a:prstGeom prst="rect">
            <a:avLst/>
          </a:prstGeom>
          <a:ln>
            <a:noFill/>
          </a:ln>
        </p:spPr>
      </p:pic>
      <p:pic>
        <p:nvPicPr>
          <p:cNvPr id="137" name="Picture 14" descr=""/>
          <p:cNvPicPr/>
          <p:nvPr/>
        </p:nvPicPr>
        <p:blipFill>
          <a:blip r:embed="rId5"/>
          <a:stretch/>
        </p:blipFill>
        <p:spPr>
          <a:xfrm>
            <a:off x="3463560" y="4718880"/>
            <a:ext cx="2566080" cy="1827720"/>
          </a:xfrm>
          <a:prstGeom prst="rect">
            <a:avLst/>
          </a:prstGeom>
          <a:ln>
            <a:noFill/>
          </a:ln>
        </p:spPr>
      </p:pic>
      <p:pic>
        <p:nvPicPr>
          <p:cNvPr id="138" name="Picture 15" descr=""/>
          <p:cNvPicPr/>
          <p:nvPr/>
        </p:nvPicPr>
        <p:blipFill>
          <a:blip r:embed="rId6"/>
          <a:stretch/>
        </p:blipFill>
        <p:spPr>
          <a:xfrm>
            <a:off x="6271920" y="4718880"/>
            <a:ext cx="3414240" cy="182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88960" y="607320"/>
            <a:ext cx="8812080" cy="44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448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Getting Access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945360" y="1470600"/>
            <a:ext cx="8189280" cy="572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29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To access the HBP Collaboratory you need an </a:t>
            </a:r>
            <a:r>
              <a:rPr b="1" lang="en-GB" sz="1829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HBP Identity account</a:t>
            </a:r>
            <a:r>
              <a:rPr b="0" lang="en-GB" sz="1829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29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Information on how to request an account can be found here: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29" spc="26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  <a:hlinkClick r:id="rId1"/>
              </a:rPr>
              <a:t>https://www.humanbrainproject.eu/en/hbp-platforms/getting-access</a:t>
            </a:r>
            <a:r>
              <a:rPr b="0" lang="en-GB" sz="1829" spc="26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  <a:hlinkClick r:id="rId2"/>
              </a:rPr>
              <a:t>/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29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With a basic HBP Identity Account you can access: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c0504d"/>
              </a:buClr>
              <a:buFont typeface="Arial"/>
              <a:buChar char="•"/>
            </a:pPr>
            <a:r>
              <a:rPr b="0" lang="en-GB" sz="180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HBP Collaboratory: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c0504d"/>
              </a:buClr>
              <a:buFont typeface="Arial"/>
              <a:buChar char="•"/>
            </a:pPr>
            <a:r>
              <a:rPr b="0" lang="en-GB" sz="180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Browse Platform collabs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c0504d"/>
              </a:buClr>
              <a:buFont typeface="Arial"/>
              <a:buChar char="•"/>
            </a:pPr>
            <a:r>
              <a:rPr b="0" lang="en-GB" sz="180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Browse HBP Collaboratory public collabs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c0504d"/>
              </a:buClr>
              <a:buFont typeface="Arial"/>
              <a:buChar char="•"/>
            </a:pPr>
            <a:r>
              <a:rPr b="0" lang="en-GB" sz="180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Add files to public collabs where the user is a member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c0504d"/>
              </a:buClr>
              <a:buFont typeface="Arial"/>
              <a:buChar char="•"/>
            </a:pPr>
            <a:r>
              <a:rPr b="1" lang="en-GB" sz="180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Create public collabs</a:t>
            </a:r>
            <a:r>
              <a:rPr b="0" lang="en-GB" sz="180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and populate them with content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c0504d"/>
              </a:buClr>
              <a:buFont typeface="Arial"/>
              <a:buChar char="•"/>
            </a:pPr>
            <a:r>
              <a:rPr b="0" lang="en-GB" sz="180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Create public </a:t>
            </a:r>
            <a:r>
              <a:rPr b="1" lang="en-GB" sz="180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Jupyter notebooks</a:t>
            </a:r>
            <a:r>
              <a:rPr b="0" lang="en-GB" sz="180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and edit them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c0504d"/>
              </a:buClr>
              <a:buFont typeface="Arial"/>
              <a:buChar char="•"/>
            </a:pPr>
            <a:r>
              <a:rPr b="0" lang="en-GB" sz="180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Can be added to private collabs by collab owners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26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  <a:hlinkClick r:id="rId3"/>
              </a:rPr>
              <a:t>platform@humanbrainproject.eu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</TotalTime>
  <Application>LibreOffice/5.1.6.2$Linux_X86_64 LibreOffice_project/10m0$Build-2</Application>
  <Words>370</Words>
  <Paragraphs>57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2017-05-31T14:58:21Z</dcterms:created>
  <dc:creator/>
  <dc:description/>
  <dc:language>en-GB</dc:language>
  <cp:lastModifiedBy/>
  <cp:lastPrinted>1601-01-01T00:00:00Z</cp:lastPrinted>
  <dcterms:modified xsi:type="dcterms:W3CDTF">2017-07-13T13:33:29Z</dcterms:modified>
  <cp:revision>28</cp:revision>
  <dc:subject/>
  <dc:title>&lt;Your resource title&gt;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