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B088AAE-671F-475B-937F-6DC71F009D2D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880800" y="8686440"/>
            <a:ext cx="29736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7A44875-042A-483B-AB0F-993745F2B2D3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85320" cy="411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15"/>
          <p:cNvPicPr/>
          <p:nvPr/>
        </p:nvPicPr>
        <p:blipFill>
          <a:blip r:embed="rId14"/>
          <a:stretch/>
        </p:blipFill>
        <p:spPr>
          <a:xfrm>
            <a:off x="4172040" y="6078960"/>
            <a:ext cx="644040" cy="644040"/>
          </a:xfrm>
          <a:prstGeom prst="rect">
            <a:avLst/>
          </a:prstGeom>
          <a:ln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42"/>
          <p:cNvPicPr/>
          <p:nvPr/>
        </p:nvPicPr>
        <p:blipFill>
          <a:blip r:embed="rId14"/>
          <a:stretch/>
        </p:blipFill>
        <p:spPr>
          <a:xfrm>
            <a:off x="4172040" y="6078960"/>
            <a:ext cx="482760" cy="482760"/>
          </a:xfrm>
          <a:prstGeom prst="rect">
            <a:avLst/>
          </a:prstGeom>
          <a:ln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openwor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journal.frontiersin.org/Journal/10.3389/fncom.2014.00137/abstra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6480" y="1337760"/>
            <a:ext cx="822636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OpenWorm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0" y="2775240"/>
            <a:ext cx="9142200" cy="11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http://www.openworm.org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95840" y="6368400"/>
            <a:ext cx="311508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48000" y="4474440"/>
            <a:ext cx="7846920" cy="113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ctr">
              <a:lnSpc>
                <a:spcPct val="93000"/>
              </a:lnSpc>
            </a:pPr>
            <a:r>
              <a: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OpenWorm aims to build the first comprehensive computational model of the Caenorhabditis elegans (C. elegans), a microscopic roundworm. With only a thousand cells, it solves basic problems such as feeding, mate-finding and predator avoidance. Despite being extremely well studied in biology, this organism still eludes a deep, principled understanding of its biology.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Line 5"/>
          <p:cNvSpPr/>
          <p:nvPr/>
        </p:nvSpPr>
        <p:spPr>
          <a:xfrm>
            <a:off x="360" y="6284520"/>
            <a:ext cx="914364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5688000" y="6368400"/>
            <a:ext cx="325836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1.7 Open source initiatives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368000"/>
            <a:ext cx="7966080" cy="51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2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GB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Behavior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868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Seeks out food &amp; mates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868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Avoids predators &amp; toxins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868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Has social </a:t>
            </a:r>
            <a:r>
              <a:rPr lang="en-GB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behaviors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85720" lvl="1">
              <a:lnSpc>
                <a:spcPct val="100000"/>
              </a:lnSpc>
              <a:buClr>
                <a:srgbClr val="FFFFFF"/>
              </a:buClr>
            </a:pPr>
            <a:r>
              <a:rPr lang="en-GB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endParaRPr lang="en-GB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Genomics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868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First fully sequenced organism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8520">
              <a:lnSpc>
                <a:spcPct val="100000"/>
              </a:lnSpc>
              <a:buClr>
                <a:srgbClr val="FFFFFF"/>
              </a:buClr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Cellular anatomy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868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302 neurons, 95 muscle cells, ~1000 total cells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868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Every cell division from fertilized egg to adult is known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8520">
              <a:lnSpc>
                <a:spcPct val="100000"/>
              </a:lnSpc>
              <a:buClr>
                <a:srgbClr val="FFFFFF"/>
              </a:buClr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Connectome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2868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GB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Only full organism connectome completed to date.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274680"/>
            <a:ext cx="8228160" cy="87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GB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C. elegans background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1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008000"/>
            <a:ext cx="822816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6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Long term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Full scale </a:t>
            </a:r>
            <a:r>
              <a:rPr lang="en-GB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simulation</a:t>
            </a:r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of an organism, </a:t>
            </a:r>
            <a:r>
              <a:rPr lang="en-GB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C. elegans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600" b="0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Medium term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Accurately predict simple </a:t>
            </a:r>
            <a:r>
              <a:rPr lang="en-GB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animal</a:t>
            </a:r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lang="en-GB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behavior</a:t>
            </a:r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using</a:t>
            </a:r>
            <a:r>
              <a:rPr lang="en-GB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a computer model.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792000"/>
            <a:ext cx="8228160" cy="62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GB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OpenWorm’s goals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100200" y="6050520"/>
            <a:ext cx="26110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Szigeti et al,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Front. Comp. Neuro., 2014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23">
                                            <p:txEl>
                                              <p:pRg st="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23">
                                            <p:txEl>
                                              <p:p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23">
                                            <p:txEl>
                                              <p:p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23">
                                            <p:txEl>
                                              <p:p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onsolas"/>
              </a:rPr>
              <a:t>A complete simulation of the worm’s brain, body and environment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696400" y="3148560"/>
            <a:ext cx="748800" cy="4276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5751000" y="3148560"/>
            <a:ext cx="748800" cy="4276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660240" y="1540440"/>
            <a:ext cx="2034720" cy="4127040"/>
          </a:xfrm>
          <a:prstGeom prst="rect">
            <a:avLst/>
          </a:prstGeom>
          <a:solidFill>
            <a:schemeClr val="dk2"/>
          </a:solidFill>
          <a:ln w="1908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 anchor="ctr"/>
          <a:lstStyle/>
          <a:p>
            <a:pPr algn="ctr">
              <a:lnSpc>
                <a:spcPct val="100000"/>
              </a:lnSpc>
            </a:pPr>
            <a:r>
              <a:rPr lang="en-GB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ntarell"/>
              </a:rPr>
              <a:t>Simulated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ntarell"/>
              </a:rPr>
              <a:t>World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Shape 80"/>
          <p:cNvPicPr/>
          <p:nvPr/>
        </p:nvPicPr>
        <p:blipFill>
          <a:blip r:embed="rId2"/>
          <a:stretch/>
        </p:blipFill>
        <p:spPr>
          <a:xfrm>
            <a:off x="3535560" y="2505240"/>
            <a:ext cx="2145240" cy="1820520"/>
          </a:xfrm>
          <a:prstGeom prst="rect">
            <a:avLst/>
          </a:prstGeom>
          <a:ln>
            <a:noFill/>
          </a:ln>
        </p:spPr>
      </p:pic>
      <p:sp>
        <p:nvSpPr>
          <p:cNvPr id="131" name="CustomShape 5"/>
          <p:cNvSpPr/>
          <p:nvPr/>
        </p:nvSpPr>
        <p:spPr>
          <a:xfrm>
            <a:off x="3606840" y="4466160"/>
            <a:ext cx="2296800" cy="162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100000"/>
              </a:lnSpc>
            </a:pPr>
            <a:r>
              <a:rPr lang="en-GB" sz="2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ntarell"/>
              </a:rPr>
              <a:t>Detailed simulation of  worm body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7036920" y="4167360"/>
            <a:ext cx="1766880" cy="162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100000"/>
              </a:lnSpc>
            </a:pPr>
            <a:r>
              <a:rPr lang="en-GB" sz="2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ntarell"/>
              </a:rPr>
              <a:t>Detailed simulation of  worm neurons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Shape 83"/>
          <p:cNvPicPr/>
          <p:nvPr/>
        </p:nvPicPr>
        <p:blipFill>
          <a:blip r:embed="rId3"/>
          <a:stretch/>
        </p:blipFill>
        <p:spPr>
          <a:xfrm>
            <a:off x="6515280" y="2613600"/>
            <a:ext cx="2450160" cy="134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7600" y="5852160"/>
            <a:ext cx="212940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Palyanov, Khayrulin, (unpublished)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Shape 104"/>
          <p:cNvPicPr/>
          <p:nvPr/>
        </p:nvPicPr>
        <p:blipFill>
          <a:blip r:embed="rId2"/>
          <a:srcRect l="1719"/>
          <a:stretch/>
        </p:blipFill>
        <p:spPr>
          <a:xfrm>
            <a:off x="184320" y="288000"/>
            <a:ext cx="3054960" cy="2165760"/>
          </a:xfrm>
          <a:prstGeom prst="rect">
            <a:avLst/>
          </a:prstGeom>
          <a:ln>
            <a:noFill/>
          </a:ln>
        </p:spPr>
      </p:pic>
      <p:pic>
        <p:nvPicPr>
          <p:cNvPr id="136" name="Shape 106"/>
          <p:cNvPicPr/>
          <p:nvPr/>
        </p:nvPicPr>
        <p:blipFill>
          <a:blip r:embed="rId3"/>
          <a:stretch/>
        </p:blipFill>
        <p:spPr>
          <a:xfrm>
            <a:off x="72000" y="4392000"/>
            <a:ext cx="6094440" cy="2370240"/>
          </a:xfrm>
          <a:prstGeom prst="rect">
            <a:avLst/>
          </a:prstGeom>
          <a:ln>
            <a:noFill/>
          </a:ln>
        </p:spPr>
      </p:pic>
      <p:pic>
        <p:nvPicPr>
          <p:cNvPr id="137" name="Shape 257"/>
          <p:cNvPicPr/>
          <p:nvPr/>
        </p:nvPicPr>
        <p:blipFill>
          <a:blip r:embed="rId4"/>
          <a:stretch/>
        </p:blipFill>
        <p:spPr>
          <a:xfrm>
            <a:off x="4320000" y="72000"/>
            <a:ext cx="4751280" cy="4098240"/>
          </a:xfrm>
          <a:prstGeom prst="rect">
            <a:avLst/>
          </a:prstGeom>
          <a:ln>
            <a:noFill/>
          </a:ln>
        </p:spPr>
      </p:pic>
      <p:pic>
        <p:nvPicPr>
          <p:cNvPr id="138" name="Shape 152"/>
          <p:cNvPicPr/>
          <p:nvPr/>
        </p:nvPicPr>
        <p:blipFill>
          <a:blip r:embed="rId5"/>
          <a:stretch/>
        </p:blipFill>
        <p:spPr>
          <a:xfrm>
            <a:off x="100080" y="3719520"/>
            <a:ext cx="2923200" cy="45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51960" y="720000"/>
            <a:ext cx="1723320" cy="14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GB" sz="32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swald"/>
              </a:rPr>
              <a:t>c302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swald"/>
              </a:rPr>
              <a:t>(Subsets of) 302 cell neuronal network in NeuroML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Shape 152"/>
          <p:cNvPicPr/>
          <p:nvPr/>
        </p:nvPicPr>
        <p:blipFill>
          <a:blip r:embed="rId2"/>
          <a:stretch/>
        </p:blipFill>
        <p:spPr>
          <a:xfrm>
            <a:off x="504000" y="5951520"/>
            <a:ext cx="2923200" cy="455760"/>
          </a:xfrm>
          <a:prstGeom prst="rect">
            <a:avLst/>
          </a:prstGeom>
          <a:ln>
            <a:noFill/>
          </a:ln>
        </p:spPr>
      </p:pic>
      <p:pic>
        <p:nvPicPr>
          <p:cNvPr id="141" name="Shape 153"/>
          <p:cNvPicPr/>
          <p:nvPr/>
        </p:nvPicPr>
        <p:blipFill>
          <a:blip r:embed="rId3"/>
          <a:stretch/>
        </p:blipFill>
        <p:spPr>
          <a:xfrm>
            <a:off x="424440" y="3681360"/>
            <a:ext cx="3111840" cy="2123640"/>
          </a:xfrm>
          <a:prstGeom prst="rect">
            <a:avLst/>
          </a:prstGeom>
          <a:ln>
            <a:noFill/>
          </a:ln>
        </p:spPr>
      </p:pic>
      <p:pic>
        <p:nvPicPr>
          <p:cNvPr id="142" name="Shape 154"/>
          <p:cNvPicPr/>
          <p:nvPr/>
        </p:nvPicPr>
        <p:blipFill>
          <a:blip r:embed="rId4"/>
          <a:stretch/>
        </p:blipFill>
        <p:spPr>
          <a:xfrm>
            <a:off x="5244120" y="3681360"/>
            <a:ext cx="3364560" cy="2070000"/>
          </a:xfrm>
          <a:prstGeom prst="rect">
            <a:avLst/>
          </a:prstGeom>
          <a:ln>
            <a:noFill/>
          </a:ln>
        </p:spPr>
      </p:pic>
      <p:pic>
        <p:nvPicPr>
          <p:cNvPr id="143" name="Shape 155"/>
          <p:cNvPicPr/>
          <p:nvPr/>
        </p:nvPicPr>
        <p:blipFill>
          <a:blip r:embed="rId5"/>
          <a:stretch/>
        </p:blipFill>
        <p:spPr>
          <a:xfrm>
            <a:off x="5760000" y="5976000"/>
            <a:ext cx="2370960" cy="7876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 flipH="1">
            <a:off x="2681280" y="2713320"/>
            <a:ext cx="947880" cy="92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4125"/>
            </a:solidFill>
            <a:round/>
            <a:headEnd type="stealth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5007960" y="2713320"/>
            <a:ext cx="947880" cy="92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4125"/>
            </a:solidFill>
            <a:round/>
            <a:headEnd type="stealth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2271240" y="51480"/>
            <a:ext cx="3992040" cy="25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Shape 83"/>
          <p:cNvPicPr/>
          <p:nvPr/>
        </p:nvPicPr>
        <p:blipFill>
          <a:blip r:embed="rId6"/>
          <a:stretch/>
        </p:blipFill>
        <p:spPr>
          <a:xfrm>
            <a:off x="2619360" y="431640"/>
            <a:ext cx="3351600" cy="18964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2678760" y="339120"/>
            <a:ext cx="3125880" cy="9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2619360" y="416520"/>
            <a:ext cx="3263400" cy="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3670560" y="34200"/>
            <a:ext cx="12985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Whole worm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 rot="13139400">
            <a:off x="2507400" y="1098720"/>
            <a:ext cx="1153080" cy="32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 rot="13139400">
            <a:off x="2493360" y="1072080"/>
            <a:ext cx="1204200" cy="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2160000" y="1135080"/>
            <a:ext cx="129852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Head touch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pathway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1"/>
          <p:cNvSpPr/>
          <p:nvPr/>
        </p:nvSpPr>
        <p:spPr>
          <a:xfrm flipH="1">
            <a:off x="3376440" y="2282040"/>
            <a:ext cx="2532600" cy="9144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2"/>
          <p:cNvSpPr/>
          <p:nvPr/>
        </p:nvSpPr>
        <p:spPr>
          <a:xfrm flipH="1">
            <a:off x="2885040" y="2238120"/>
            <a:ext cx="3263400" cy="6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3"/>
          <p:cNvSpPr/>
          <p:nvPr/>
        </p:nvSpPr>
        <p:spPr>
          <a:xfrm flipH="1">
            <a:off x="3884760" y="2307600"/>
            <a:ext cx="129852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Locomotion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 flipH="1">
            <a:off x="3845520" y="695160"/>
            <a:ext cx="250200" cy="38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"/>
          <p:cNvSpPr/>
          <p:nvPr/>
        </p:nvSpPr>
        <p:spPr>
          <a:xfrm>
            <a:off x="3883680" y="401040"/>
            <a:ext cx="7772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ADAL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6"/>
          <p:cNvSpPr/>
          <p:nvPr/>
        </p:nvSpPr>
        <p:spPr>
          <a:xfrm flipH="1">
            <a:off x="3923640" y="4680000"/>
            <a:ext cx="947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4125"/>
            </a:solidFill>
            <a:round/>
            <a:headEnd type="stealth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21"/>
          <p:cNvPicPr/>
          <p:nvPr/>
        </p:nvPicPr>
        <p:blipFill>
          <a:blip r:embed="rId2"/>
          <a:stretch/>
        </p:blipFill>
        <p:spPr>
          <a:xfrm>
            <a:off x="2001240" y="254520"/>
            <a:ext cx="4732920" cy="563616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987520" y="6186240"/>
            <a:ext cx="3383640" cy="82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Try earning our badges at http://badgelist.com/openworm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223</Words>
  <Application>Microsoft Macintosh PowerPoint</Application>
  <PresentationFormat>On-screen Show (4:3)</PresentationFormat>
  <Paragraphs>44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Cantarell</vt:lpstr>
      <vt:lpstr>Consolas</vt:lpstr>
      <vt:lpstr>Courier New</vt:lpstr>
      <vt:lpstr>DejaVu Sans</vt:lpstr>
      <vt:lpstr>Noto Sans CJK SC Regular</vt:lpstr>
      <vt:lpstr>Open Sans</vt:lpstr>
      <vt:lpstr>Oswald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9</cp:revision>
  <dcterms:modified xsi:type="dcterms:W3CDTF">2017-07-15T07:57:44Z</dcterms:modified>
  <dc:language>en-GB</dc:language>
</cp:coreProperties>
</file>