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1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024B6E8-0DED-48C7-A886-AEEB2F794E05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2C0E4AD-D4A5-474D-A987-75ADCC424041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B3A073B-EDCA-41B8-B71E-588B5F81167A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C5F1106-781F-4584-B7D9-8069DBE4A4A1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8F4BAE3-D6F8-4D7A-B3AF-8CF65C596FB5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A7AFFD4-BA31-44ED-B3D3-1F5663BBAF9A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5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1E66431-DCD9-4EE3-B08C-D1DD931234E9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6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uralEnsemble/NeuroinformaticsTutorial/blob/master/CONTRIBUTORS.md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3280" y="0"/>
            <a:ext cx="9069840" cy="23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24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</a:t>
            </a:r>
            <a:r>
              <a:rPr lang="en-GB" sz="4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resources for computational modellers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6000" y="7020000"/>
            <a:ext cx="28785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5640" rIns="0" bIns="0" anchor="ctr"/>
          <a:lstStyle/>
          <a:p>
            <a:pPr>
              <a:lnSpc>
                <a:spcPct val="93000"/>
              </a:lnSpc>
            </a:pPr>
            <a:r>
              <a:rPr lang="en-GB" sz="18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648000" y="5692140"/>
            <a:ext cx="8567640" cy="10427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/>
          <a:lstStyle/>
          <a:p>
            <a:pPr algn="just">
              <a:lnSpc>
                <a:spcPct val="93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Padraig Gleeson (University College London, UK)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Andrew Davison (CNRS, Gif-sur-Yvette, France</a:t>
            </a:r>
            <a:r>
              <a:rPr lang="en-GB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 &amp;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lang="en-GB" sz="15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3"/>
              </a:rPr>
              <a:t>https://github.com/NeuralEnsemble/NeuroinformaticsTutorial/blob/master/CONTRIBUTORS.md</a:t>
            </a:r>
            <a:r>
              <a:rPr lang="en-GB" sz="15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Line 4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Picture 80"/>
          <p:cNvPicPr/>
          <p:nvPr/>
        </p:nvPicPr>
        <p:blipFill>
          <a:blip r:embed="rId4"/>
          <a:stretch/>
        </p:blipFill>
        <p:spPr>
          <a:xfrm>
            <a:off x="9098280" y="7121160"/>
            <a:ext cx="837360" cy="294480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90" y="2467530"/>
            <a:ext cx="6522951" cy="2617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3280" y="301680"/>
            <a:ext cx="9068400" cy="10504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Introduction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3280" y="1474470"/>
            <a:ext cx="9068400" cy="4675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/>
          <a:lstStyle/>
          <a:p>
            <a:pPr marL="343080" indent="-342000">
              <a:lnSpc>
                <a:spcPct val="93000"/>
              </a:lnSpc>
            </a:pPr>
            <a:r>
              <a:rPr lang="en-GB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</a:t>
            </a: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(like computational neuroscience, </a:t>
            </a:r>
            <a:r>
              <a:rPr lang="en-GB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connectomics</a:t>
            </a: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etc.) means many different things to different people…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 rot="20785800">
            <a:off x="143607" y="3284997"/>
            <a:ext cx="3455640" cy="1079640"/>
          </a:xfrm>
          <a:prstGeom prst="ellipse">
            <a:avLst/>
          </a:prstGeom>
          <a:solidFill>
            <a:srgbClr val="FAEBB0"/>
          </a:solidFill>
          <a:ln w="360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Brain Atlases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 rot="21139200">
            <a:off x="704160" y="5586840"/>
            <a:ext cx="3398040" cy="1319040"/>
          </a:xfrm>
          <a:prstGeom prst="ellipse">
            <a:avLst/>
          </a:prstGeom>
          <a:solidFill>
            <a:srgbClr val="CC9900"/>
          </a:solidFill>
          <a:ln w="360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Electrophysiology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data sharing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 rot="275400">
            <a:off x="6376500" y="3017219"/>
            <a:ext cx="3455640" cy="1024596"/>
          </a:xfrm>
          <a:prstGeom prst="ellipse">
            <a:avLst/>
          </a:prstGeom>
          <a:solidFill>
            <a:srgbClr val="99FFFF"/>
          </a:solidFill>
          <a:ln w="360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Neuroimaging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 rot="478738">
            <a:off x="5990121" y="5219789"/>
            <a:ext cx="3264847" cy="9135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60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sharing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3"/>
          <p:cNvSpPr/>
          <p:nvPr/>
        </p:nvSpPr>
        <p:spPr>
          <a:xfrm rot="186951">
            <a:off x="6849137" y="4288687"/>
            <a:ext cx="2847729" cy="83334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60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/>
          <a:lstStyle/>
          <a:p>
            <a:pPr algn="ctr">
              <a:lnSpc>
                <a:spcPct val="100000"/>
              </a:lnSpc>
            </a:pPr>
            <a:r>
              <a:rPr lang="en-GB" b="1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Anatomical datasets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3"/>
          <p:cNvSpPr/>
          <p:nvPr/>
        </p:nvSpPr>
        <p:spPr>
          <a:xfrm rot="413439">
            <a:off x="510854" y="4374361"/>
            <a:ext cx="3455640" cy="8690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60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Computing resources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3"/>
          <p:cNvSpPr/>
          <p:nvPr/>
        </p:nvSpPr>
        <p:spPr>
          <a:xfrm rot="803892">
            <a:off x="5269544" y="6355512"/>
            <a:ext cx="3455640" cy="869001"/>
          </a:xfrm>
          <a:prstGeom prst="ellipse">
            <a:avLst/>
          </a:prstGeom>
          <a:solidFill>
            <a:schemeClr val="bg2">
              <a:lumMod val="75000"/>
            </a:schemeClr>
          </a:solidFill>
          <a:ln w="360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 expression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3"/>
          <p:cNvSpPr/>
          <p:nvPr/>
        </p:nvSpPr>
        <p:spPr>
          <a:xfrm rot="20619890">
            <a:off x="3226686" y="3305571"/>
            <a:ext cx="3455640" cy="86900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60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source tools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3"/>
          <p:cNvSpPr/>
          <p:nvPr/>
        </p:nvSpPr>
        <p:spPr>
          <a:xfrm rot="21093807">
            <a:off x="3449793" y="4508677"/>
            <a:ext cx="3455640" cy="8690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60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Connectivity data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1261" y="468630"/>
            <a:ext cx="603179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3280" y="127323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Current tutorial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997155" y="2797020"/>
            <a:ext cx="8080650" cy="438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/>
          <a:lstStyle/>
          <a:p>
            <a:pPr marL="343080" algn="just">
              <a:lnSpc>
                <a:spcPct val="93000"/>
              </a:lnSpc>
            </a:pPr>
            <a:r>
              <a:rPr lang="en-GB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Focus on </a:t>
            </a:r>
            <a:r>
              <a:rPr lang="en-GB" sz="32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</a:t>
            </a:r>
            <a:r>
              <a:rPr lang="en-GB" sz="3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resources</a:t>
            </a:r>
            <a:r>
              <a:rPr lang="en-GB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GB" sz="32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which may </a:t>
            </a:r>
            <a:r>
              <a:rPr lang="en-GB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be of use for those </a:t>
            </a:r>
            <a:r>
              <a:rPr lang="en-GB" sz="3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creating and </a:t>
            </a:r>
            <a:r>
              <a:rPr lang="en-GB" sz="32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analysing computational </a:t>
            </a:r>
            <a:r>
              <a:rPr lang="en-GB" sz="3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models of neuronal systems</a:t>
            </a:r>
            <a:endParaRPr lang="en-GB" sz="18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just">
              <a:lnSpc>
                <a:spcPct val="93000"/>
              </a:lnSpc>
            </a:pPr>
            <a:endParaRPr lang="en-GB" sz="18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just">
              <a:lnSpc>
                <a:spcPct val="93000"/>
              </a:lnSpc>
            </a:pPr>
            <a:endParaRPr lang="en-GB" sz="18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3280" y="30168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Topics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3280" y="1768320"/>
            <a:ext cx="9068400" cy="438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/>
          <a:lstStyle/>
          <a:p>
            <a:pPr marL="343080" indent="-342000">
              <a:lnSpc>
                <a:spcPct val="150000"/>
              </a:lnSpc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Experimental datasets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Structured data from literature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Analysis tools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Simulation environments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Model sharing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Computing infrastructure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Open source initiatives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Web portals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3280" y="301680"/>
            <a:ext cx="9068400" cy="3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Online </a:t>
            </a:r>
            <a:r>
              <a:rPr lang="en-GB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tutorial materials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3280" y="1768320"/>
            <a:ext cx="9068400" cy="438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/>
          <a:lstStyle/>
          <a:p>
            <a:pPr marL="343080" indent="-342000">
              <a:lnSpc>
                <a:spcPct val="15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92"/>
          <p:cNvPicPr/>
          <p:nvPr/>
        </p:nvPicPr>
        <p:blipFill>
          <a:blip r:embed="rId3"/>
          <a:stretch/>
        </p:blipFill>
        <p:spPr>
          <a:xfrm>
            <a:off x="0" y="905400"/>
            <a:ext cx="10080360" cy="6654240"/>
          </a:xfrm>
          <a:prstGeom prst="rect">
            <a:avLst/>
          </a:prstGeom>
          <a:ln>
            <a:noFill/>
          </a:ln>
        </p:spPr>
      </p:pic>
      <p:sp>
        <p:nvSpPr>
          <p:cNvPr id="2" name="AutoShape 2" descr="mage result for cc by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mage result for cc b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40" y="3493142"/>
            <a:ext cx="2103120" cy="73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3280" y="301680"/>
            <a:ext cx="9068400" cy="106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Exercises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3280" y="1768320"/>
            <a:ext cx="9068400" cy="438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/>
          <a:lstStyle/>
          <a:p>
            <a:pPr marL="343080" indent="-342000">
              <a:lnSpc>
                <a:spcPct val="15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3280" y="1291590"/>
            <a:ext cx="874359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Hands on demonstrations</a:t>
            </a:r>
          </a:p>
          <a:p>
            <a:endParaRPr lang="en-US" sz="2000" dirty="0" smtClean="0"/>
          </a:p>
          <a:p>
            <a:r>
              <a:rPr lang="en-US" sz="2000" dirty="0" smtClean="0"/>
              <a:t>Human Brain Project </a:t>
            </a:r>
            <a:r>
              <a:rPr lang="en-US" sz="2000" dirty="0" err="1" smtClean="0"/>
              <a:t>Collaboratory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Run Allen Institute cell model on NSG via OSB</a:t>
            </a:r>
          </a:p>
          <a:p>
            <a:endParaRPr lang="en-US" sz="2000" dirty="0" smtClean="0"/>
          </a:p>
          <a:p>
            <a:r>
              <a:rPr lang="en-US" sz="2000" dirty="0" smtClean="0"/>
              <a:t>Demonstration of Neo/</a:t>
            </a:r>
            <a:r>
              <a:rPr lang="en-US" sz="2000" dirty="0" err="1" smtClean="0"/>
              <a:t>PyNN</a:t>
            </a:r>
            <a:r>
              <a:rPr lang="en-US" sz="2000" dirty="0" smtClean="0"/>
              <a:t> using 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notebooks</a:t>
            </a:r>
          </a:p>
          <a:p>
            <a:endParaRPr lang="en-US" sz="2000" b="1" dirty="0" smtClean="0"/>
          </a:p>
          <a:p>
            <a:r>
              <a:rPr lang="en-US" sz="2400" b="1" dirty="0" smtClean="0"/>
              <a:t>Participant Exercises</a:t>
            </a:r>
          </a:p>
          <a:p>
            <a:endParaRPr lang="en-US" sz="2000" dirty="0" smtClean="0"/>
          </a:p>
          <a:p>
            <a:r>
              <a:rPr lang="en-US" sz="2000" dirty="0" smtClean="0"/>
              <a:t>Cell morphology from </a:t>
            </a:r>
            <a:r>
              <a:rPr lang="en-US" sz="2000" dirty="0" err="1" smtClean="0"/>
              <a:t>NeuroMorpho.Org</a:t>
            </a:r>
            <a:r>
              <a:rPr lang="en-US" sz="2000" dirty="0" smtClean="0"/>
              <a:t> </a:t>
            </a:r>
            <a:r>
              <a:rPr lang="en-US" sz="2000" dirty="0" err="1" smtClean="0"/>
              <a:t>visualised</a:t>
            </a:r>
            <a:r>
              <a:rPr lang="en-US" sz="2000" dirty="0" smtClean="0"/>
              <a:t> on Open Source Brain</a:t>
            </a:r>
          </a:p>
          <a:p>
            <a:endParaRPr lang="en-US" sz="2000" dirty="0" smtClean="0"/>
          </a:p>
          <a:p>
            <a:r>
              <a:rPr lang="en-US" sz="2000" dirty="0" smtClean="0"/>
              <a:t>Exploring Brain Circuits with the Fruit Fly Brain Observatory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OpenWorm</a:t>
            </a:r>
            <a:r>
              <a:rPr lang="en-US" sz="2000" dirty="0" smtClean="0"/>
              <a:t> tutorials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163</Words>
  <Application>Microsoft Macintosh PowerPoint</Application>
  <PresentationFormat>Custom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DejaVu Sans</vt:lpstr>
      <vt:lpstr>Noto Sans CJK SC Regular</vt:lpstr>
      <vt:lpstr>Symbol</vt:lpstr>
      <vt:lpstr>Times New Roman</vt:lpstr>
      <vt:lpstr>Wingdings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resource title&gt;</dc:title>
  <dc:subject/>
  <dc:creator/>
  <dc:description/>
  <cp:lastModifiedBy>Microsoft Office User</cp:lastModifiedBy>
  <cp:revision>25</cp:revision>
  <cp:lastPrinted>1601-01-01T00:00:00Z</cp:lastPrinted>
  <dcterms:created xsi:type="dcterms:W3CDTF">2017-05-31T14:58:21Z</dcterms:created>
  <dcterms:modified xsi:type="dcterms:W3CDTF">2017-07-15T07:27:16Z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