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32918400" cy="21945600"/>
  <p:notesSz cx="7004050" cy="92900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532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3064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596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28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661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9193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725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257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8" autoAdjust="0"/>
    <p:restoredTop sz="97440" autoAdjust="0"/>
  </p:normalViewPr>
  <p:slideViewPr>
    <p:cSldViewPr snapToGrid="0" snapToObjects="1">
      <p:cViewPr varScale="1">
        <p:scale>
          <a:sx n="39" d="100"/>
          <a:sy n="39" d="100"/>
        </p:scale>
        <p:origin x="117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890588" y="696913"/>
            <a:ext cx="5222875" cy="3482975"/>
          </a:xfrm>
          <a:prstGeom prst="rect">
            <a:avLst/>
          </a:prstGeom>
        </p:spPr>
        <p:txBody>
          <a:bodyPr lIns="93104" tIns="46552" rIns="93104" bIns="46552"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33874" y="4412774"/>
            <a:ext cx="5136303" cy="4180523"/>
          </a:xfrm>
          <a:prstGeom prst="rect">
            <a:avLst/>
          </a:prstGeom>
        </p:spPr>
        <p:txBody>
          <a:bodyPr lIns="93104" tIns="46552" rIns="93104" bIns="46552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599102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31556" marR="0" indent="-731556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319804" marR="0" indent="-85669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943547" marR="0" indent="-101732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531594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99470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45782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920933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38404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84716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6532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53064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79596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06128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32661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59193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85725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612257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5"/>
          <p:cNvSpPr txBox="1"/>
          <p:nvPr/>
        </p:nvSpPr>
        <p:spPr>
          <a:xfrm>
            <a:off x="1013749" y="595572"/>
            <a:ext cx="26396817" cy="938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Neural network model of </a:t>
            </a:r>
            <a:r>
              <a:rPr lang="en-US" dirty="0" err="1"/>
              <a:t>amygdalar</a:t>
            </a:r>
            <a:r>
              <a:rPr lang="en-US" dirty="0"/>
              <a:t> memory engram formation and function</a:t>
            </a:r>
            <a:endParaRPr dirty="0"/>
          </a:p>
        </p:txBody>
      </p:sp>
      <p:sp>
        <p:nvSpPr>
          <p:cNvPr id="33" name="TextBox 38"/>
          <p:cNvSpPr txBox="1"/>
          <p:nvPr/>
        </p:nvSpPr>
        <p:spPr>
          <a:xfrm>
            <a:off x="1172578" y="2992199"/>
            <a:ext cx="6851569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b="1" dirty="0" smtClean="0"/>
              <a:t>Introduction</a:t>
            </a:r>
            <a:endParaRPr b="1" dirty="0"/>
          </a:p>
        </p:txBody>
      </p:sp>
      <p:sp>
        <p:nvSpPr>
          <p:cNvPr id="34" name="TextBox 39"/>
          <p:cNvSpPr txBox="1"/>
          <p:nvPr/>
        </p:nvSpPr>
        <p:spPr>
          <a:xfrm>
            <a:off x="1144383" y="3721129"/>
            <a:ext cx="6851568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How does the brain perform associative learning at the systems </a:t>
            </a:r>
            <a:r>
              <a:rPr lang="en-US" sz="2000" dirty="0" smtClean="0">
                <a:solidFill>
                  <a:schemeClr val="tx1"/>
                </a:solidFill>
              </a:rPr>
              <a:t>level?</a:t>
            </a: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Growing </a:t>
            </a:r>
            <a:r>
              <a:rPr lang="en-US" sz="2000" dirty="0">
                <a:solidFill>
                  <a:schemeClr val="tx1"/>
                </a:solidFill>
              </a:rPr>
              <a:t>body of experimental </a:t>
            </a:r>
            <a:r>
              <a:rPr lang="en-US" sz="2000" dirty="0" smtClean="0">
                <a:solidFill>
                  <a:schemeClr val="tx1"/>
                </a:solidFill>
              </a:rPr>
              <a:t>evidence points </a:t>
            </a:r>
            <a:r>
              <a:rPr lang="en-US" sz="2000" dirty="0">
                <a:solidFill>
                  <a:schemeClr val="tx1"/>
                </a:solidFill>
              </a:rPr>
              <a:t>toward memory </a:t>
            </a:r>
            <a:r>
              <a:rPr lang="en-US" sz="2000" dirty="0" smtClean="0">
                <a:solidFill>
                  <a:schemeClr val="tx1"/>
                </a:solidFill>
              </a:rPr>
              <a:t>engrams</a:t>
            </a:r>
            <a:r>
              <a:rPr lang="en-US" sz="2000" baseline="30000" dirty="0" smtClean="0">
                <a:solidFill>
                  <a:schemeClr val="tx1"/>
                </a:solidFill>
              </a:rPr>
              <a:t>1</a:t>
            </a:r>
            <a:endParaRPr lang="en-US" sz="2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Theoretical </a:t>
            </a:r>
            <a:r>
              <a:rPr lang="en-US" sz="2000" dirty="0">
                <a:solidFill>
                  <a:schemeClr val="tx1"/>
                </a:solidFill>
              </a:rPr>
              <a:t>understanding </a:t>
            </a:r>
            <a:r>
              <a:rPr lang="en-US" sz="2000" dirty="0" smtClean="0">
                <a:solidFill>
                  <a:schemeClr val="tx1"/>
                </a:solidFill>
              </a:rPr>
              <a:t>lags experimental work, </a:t>
            </a:r>
            <a:r>
              <a:rPr lang="en-US" sz="2000" dirty="0">
                <a:solidFill>
                  <a:schemeClr val="tx1"/>
                </a:solidFill>
              </a:rPr>
              <a:t>leaving important questions </a:t>
            </a:r>
            <a:r>
              <a:rPr lang="en-US" sz="2000" dirty="0" smtClean="0">
                <a:solidFill>
                  <a:schemeClr val="tx1"/>
                </a:solidFill>
              </a:rPr>
              <a:t>unanswered</a:t>
            </a:r>
          </a:p>
        </p:txBody>
      </p:sp>
      <p:sp>
        <p:nvSpPr>
          <p:cNvPr id="41" name="TextBox 47"/>
          <p:cNvSpPr txBox="1"/>
          <p:nvPr/>
        </p:nvSpPr>
        <p:spPr>
          <a:xfrm>
            <a:off x="8611583" y="11248085"/>
            <a:ext cx="7276024" cy="6863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Rate Dynamics: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Synaptic Weight Dynamics: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Synaptic Plasticity Dynamics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After </a:t>
            </a:r>
            <a:r>
              <a:rPr lang="en-US" sz="2000" dirty="0">
                <a:solidFill>
                  <a:schemeClr val="tx1"/>
                </a:solidFill>
              </a:rPr>
              <a:t>learning, the engram is the population in LA that is now activated by the CS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0" name="TextBox 37"/>
          <p:cNvSpPr txBox="1"/>
          <p:nvPr/>
        </p:nvSpPr>
        <p:spPr>
          <a:xfrm>
            <a:off x="1041943" y="1588181"/>
            <a:ext cx="23382370" cy="1328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/>
              <a:t>Rylan Schaeffer</a:t>
            </a:r>
            <a:r>
              <a:rPr lang="en-US" sz="2000" baseline="30000" dirty="0"/>
              <a:t>1,2</a:t>
            </a:r>
            <a:r>
              <a:rPr lang="en-US" sz="2000" dirty="0"/>
              <a:t>, Nimrod Shaham</a:t>
            </a:r>
            <a:r>
              <a:rPr lang="en-US" sz="2000" baseline="30000" dirty="0"/>
              <a:t>3,4,5</a:t>
            </a:r>
            <a:r>
              <a:rPr lang="en-US" sz="2000" dirty="0"/>
              <a:t>, Gabriel Kreiman</a:t>
            </a:r>
            <a:r>
              <a:rPr lang="en-US" sz="2000" baseline="30000" dirty="0"/>
              <a:t>3,6</a:t>
            </a:r>
            <a:r>
              <a:rPr lang="en-US" sz="2000" dirty="0"/>
              <a:t>, Haim Sompolinsky</a:t>
            </a:r>
            <a:r>
              <a:rPr lang="en-US" sz="2000" baseline="30000" dirty="0"/>
              <a:t>3,4,5 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baseline="30000" dirty="0"/>
              <a:t>1</a:t>
            </a:r>
            <a:r>
              <a:rPr lang="en-US" sz="2000" dirty="0"/>
              <a:t>Harvard School of Engineering and Applied </a:t>
            </a:r>
            <a:r>
              <a:rPr lang="en-US" sz="2000" dirty="0" smtClean="0"/>
              <a:t>Sciences, </a:t>
            </a:r>
            <a:r>
              <a:rPr lang="en-US" sz="2000" baseline="30000" dirty="0"/>
              <a:t>2</a:t>
            </a:r>
            <a:r>
              <a:rPr lang="en-US" sz="2000" dirty="0"/>
              <a:t>MIT Department of Brain and Cognitive Sciences, </a:t>
            </a:r>
            <a:r>
              <a:rPr lang="en-US" sz="2000" baseline="30000" dirty="0"/>
              <a:t>3</a:t>
            </a:r>
            <a:r>
              <a:rPr lang="en-US" sz="2000" dirty="0"/>
              <a:t>Harvard Center for Brain Science, </a:t>
            </a:r>
            <a:r>
              <a:rPr lang="en-US" sz="2000" baseline="30000" dirty="0"/>
              <a:t>4</a:t>
            </a:r>
            <a:r>
              <a:rPr lang="en-US" sz="2000" dirty="0"/>
              <a:t>Hebrew University of Jerusalem, </a:t>
            </a:r>
            <a:r>
              <a:rPr lang="en-US" sz="2000" baseline="30000" dirty="0"/>
              <a:t>5</a:t>
            </a:r>
            <a:r>
              <a:rPr lang="en-US" sz="2000" dirty="0">
                <a:sym typeface="Arial"/>
              </a:rPr>
              <a:t>Edmond and Lily </a:t>
            </a:r>
            <a:r>
              <a:rPr lang="en-US" sz="2000" dirty="0" err="1">
                <a:sym typeface="Arial"/>
              </a:rPr>
              <a:t>Safra</a:t>
            </a:r>
            <a:r>
              <a:rPr lang="en-US" sz="2000" dirty="0">
                <a:sym typeface="Arial"/>
              </a:rPr>
              <a:t> Center for Brain Sciences, </a:t>
            </a:r>
            <a:r>
              <a:rPr lang="en-US" sz="2000" baseline="30000" dirty="0"/>
              <a:t>6</a:t>
            </a:r>
            <a:r>
              <a:rPr lang="en-US" sz="2000" dirty="0">
                <a:latin typeface="Arial"/>
                <a:cs typeface="Arial"/>
                <a:sym typeface="Arial"/>
              </a:rPr>
              <a:t>Department of Ophthalmology, Children’s Hospital, Harvard Medical School, Boston, MA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8611583" y="2992199"/>
            <a:ext cx="727602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b="1" dirty="0" smtClean="0"/>
              <a:t>Rate-Based Neural Network</a:t>
            </a:r>
            <a:endParaRPr b="1" dirty="0"/>
          </a:p>
        </p:txBody>
      </p:sp>
      <p:sp>
        <p:nvSpPr>
          <p:cNvPr id="58" name="TextBox 38"/>
          <p:cNvSpPr txBox="1"/>
          <p:nvPr/>
        </p:nvSpPr>
        <p:spPr>
          <a:xfrm>
            <a:off x="16470398" y="15227015"/>
            <a:ext cx="7474673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2800" b="1" dirty="0"/>
              <a:t>Engram Activity</a:t>
            </a:r>
            <a:endParaRPr sz="2800" b="1" dirty="0"/>
          </a:p>
        </p:txBody>
      </p:sp>
      <p:sp>
        <p:nvSpPr>
          <p:cNvPr id="61" name="TextBox 38"/>
          <p:cNvSpPr txBox="1"/>
          <p:nvPr/>
        </p:nvSpPr>
        <p:spPr>
          <a:xfrm>
            <a:off x="16470398" y="2992199"/>
            <a:ext cx="747467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b="1" dirty="0"/>
              <a:t>Results</a:t>
            </a:r>
            <a:endParaRPr b="1" dirty="0"/>
          </a:p>
        </p:txBody>
      </p:sp>
      <p:sp>
        <p:nvSpPr>
          <p:cNvPr id="73" name="TextBox 38"/>
          <p:cNvSpPr txBox="1"/>
          <p:nvPr/>
        </p:nvSpPr>
        <p:spPr>
          <a:xfrm>
            <a:off x="24917998" y="3732983"/>
            <a:ext cx="6723779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2800" b="1" dirty="0"/>
              <a:t>Engram </a:t>
            </a:r>
            <a:r>
              <a:rPr lang="en-US" sz="2800" b="1" dirty="0" smtClean="0"/>
              <a:t>Connectivity</a:t>
            </a:r>
            <a:endParaRPr lang="en-US" sz="2800" b="1" dirty="0"/>
          </a:p>
        </p:txBody>
      </p:sp>
      <p:sp>
        <p:nvSpPr>
          <p:cNvPr id="80" name="TextBox 47"/>
          <p:cNvSpPr txBox="1"/>
          <p:nvPr/>
        </p:nvSpPr>
        <p:spPr>
          <a:xfrm>
            <a:off x="8611583" y="4376849"/>
            <a:ext cx="722364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000" dirty="0" smtClean="0">
                <a:solidFill>
                  <a:schemeClr val="tx1"/>
                </a:solidFill>
              </a:rPr>
              <a:t>For concreteness, we propose a model of auditory fear conditioning in lateral amygdala. Our model has 5 nuclei: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82" name="TextBox 38"/>
          <p:cNvSpPr txBox="1"/>
          <p:nvPr/>
        </p:nvSpPr>
        <p:spPr>
          <a:xfrm>
            <a:off x="24917999" y="19118042"/>
            <a:ext cx="6723778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b="1" dirty="0"/>
              <a:t>References</a:t>
            </a:r>
            <a:endParaRPr b="1" dirty="0"/>
          </a:p>
        </p:txBody>
      </p:sp>
      <p:sp>
        <p:nvSpPr>
          <p:cNvPr id="93" name="TextBox 38"/>
          <p:cNvSpPr txBox="1"/>
          <p:nvPr/>
        </p:nvSpPr>
        <p:spPr>
          <a:xfrm>
            <a:off x="24917998" y="13253292"/>
            <a:ext cx="6723779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b="1" dirty="0" smtClean="0"/>
              <a:t>Conclusion</a:t>
            </a:r>
            <a:endParaRPr b="1" dirty="0"/>
          </a:p>
        </p:txBody>
      </p:sp>
      <p:sp>
        <p:nvSpPr>
          <p:cNvPr id="96" name="TextBox 47"/>
          <p:cNvSpPr txBox="1"/>
          <p:nvPr/>
        </p:nvSpPr>
        <p:spPr>
          <a:xfrm>
            <a:off x="24917999" y="4376849"/>
            <a:ext cx="6723778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Excitability and competition together filter for subpopulation that will form the engram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Excitability timescale (6 hours vs 24 hours) significantly changes connectivity of engrams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7" name="TextBox 47"/>
          <p:cNvSpPr txBox="1"/>
          <p:nvPr/>
        </p:nvSpPr>
        <p:spPr>
          <a:xfrm>
            <a:off x="24917997" y="13948750"/>
            <a:ext cx="6723779" cy="470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Our neural network model </a:t>
            </a:r>
            <a:r>
              <a:rPr lang="en-US" sz="2000" dirty="0" smtClean="0">
                <a:solidFill>
                  <a:schemeClr val="tx1"/>
                </a:solidFill>
              </a:rPr>
              <a:t>leverages known neural mechanisms to parsimoniously explain experimental findings, especially entangled engrams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Three experimental findings (excitability, competition and altered synaptic plasticity) are all necessary for the model to work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Two types of synaptic plasticity modifiers are necessary, one for each sign of the prediction error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Prediction: At the end of Rashid et al.’s experimental paradigm, artificially activating the Tone A fear extinction engram while presenting Tone B should result in reduced fear response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Future Work: Following a change in stimulus-reward contingencies, when does learning a new association occur versus unlearning an old association?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xmlns="" id="{51FCE621-8F92-4B8A-A46F-16C38BDFF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258" y="18753222"/>
            <a:ext cx="6126010" cy="2989723"/>
          </a:xfrm>
          <a:prstGeom prst="rect">
            <a:avLst/>
          </a:prstGeom>
        </p:spPr>
      </p:pic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xmlns="" id="{D7DFBA46-99F3-4EE4-A768-E4A311E0AB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490" y="5265981"/>
            <a:ext cx="3652610" cy="3539562"/>
          </a:xfrm>
          <a:prstGeom prst="rect">
            <a:avLst/>
          </a:prstGeom>
          <a:effectLst/>
        </p:spPr>
      </p:pic>
      <p:pic>
        <p:nvPicPr>
          <p:cNvPr id="31" name="Picture 30" descr="Chart, bar chart, histogram&#10;&#10;Description automatically generated">
            <a:extLst>
              <a:ext uri="{FF2B5EF4-FFF2-40B4-BE49-F238E27FC236}">
                <a16:creationId xmlns:a16="http://schemas.microsoft.com/office/drawing/2014/main" xmlns="" id="{6BCAA8C6-52DD-4D15-9C3A-64C308F2A1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117" y="16967668"/>
            <a:ext cx="5983236" cy="4724410"/>
          </a:xfrm>
          <a:prstGeom prst="rect">
            <a:avLst/>
          </a:prstGeom>
        </p:spPr>
      </p:pic>
      <p:pic>
        <p:nvPicPr>
          <p:cNvPr id="35" name="Picture 34" descr="Chart, diagram, histogram&#10;&#10;Description automatically generated">
            <a:extLst>
              <a:ext uri="{FF2B5EF4-FFF2-40B4-BE49-F238E27FC236}">
                <a16:creationId xmlns:a16="http://schemas.microsoft.com/office/drawing/2014/main" xmlns="" id="{658DFE6D-AE7C-4B98-A3E9-868F6D7F79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161" y="6128887"/>
            <a:ext cx="6041148" cy="8997714"/>
          </a:xfrm>
          <a:prstGeom prst="rect">
            <a:avLst/>
          </a:prstGeom>
        </p:spPr>
      </p:pic>
      <p:pic>
        <p:nvPicPr>
          <p:cNvPr id="37" name="Picture 36" descr="Chart&#10;&#10;Description automatically generated">
            <a:extLst>
              <a:ext uri="{FF2B5EF4-FFF2-40B4-BE49-F238E27FC236}">
                <a16:creationId xmlns:a16="http://schemas.microsoft.com/office/drawing/2014/main" xmlns="" id="{8DA52A19-0BEF-4DDC-9848-DCF2834DAD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841" y="6211208"/>
            <a:ext cx="6491936" cy="3016973"/>
          </a:xfrm>
          <a:prstGeom prst="rect">
            <a:avLst/>
          </a:prstGeom>
        </p:spPr>
      </p:pic>
      <p:sp>
        <p:nvSpPr>
          <p:cNvPr id="69" name="TextBox 38">
            <a:extLst>
              <a:ext uri="{FF2B5EF4-FFF2-40B4-BE49-F238E27FC236}">
                <a16:creationId xmlns:a16="http://schemas.microsoft.com/office/drawing/2014/main" xmlns="" id="{E4131E13-A4FF-49FE-B888-53AD976DFAEC}"/>
              </a:ext>
            </a:extLst>
          </p:cNvPr>
          <p:cNvSpPr txBox="1"/>
          <p:nvPr/>
        </p:nvSpPr>
        <p:spPr>
          <a:xfrm>
            <a:off x="1172577" y="10319968"/>
            <a:ext cx="682337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b="1" dirty="0" smtClean="0"/>
              <a:t>Review of Memory Engrams</a:t>
            </a:r>
            <a:endParaRPr lang="en-US" b="1" dirty="0"/>
          </a:p>
        </p:txBody>
      </p:sp>
      <p:pic>
        <p:nvPicPr>
          <p:cNvPr id="42" name="Picture 41" descr="Chart&#10;&#10;Description automatically generated">
            <a:extLst>
              <a:ext uri="{FF2B5EF4-FFF2-40B4-BE49-F238E27FC236}">
                <a16:creationId xmlns:a16="http://schemas.microsoft.com/office/drawing/2014/main" xmlns="" id="{E0B64F2D-311F-4515-91E1-E8FC224724D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841" y="9838209"/>
            <a:ext cx="6491936" cy="3042490"/>
          </a:xfrm>
          <a:prstGeom prst="rect">
            <a:avLst/>
          </a:prstGeom>
        </p:spPr>
      </p:pic>
      <p:sp>
        <p:nvSpPr>
          <p:cNvPr id="74" name="TextBox 47">
            <a:extLst>
              <a:ext uri="{FF2B5EF4-FFF2-40B4-BE49-F238E27FC236}">
                <a16:creationId xmlns:a16="http://schemas.microsoft.com/office/drawing/2014/main" xmlns="" id="{A8C7E185-1B90-4BCF-BF25-E546D2F9FF88}"/>
              </a:ext>
            </a:extLst>
          </p:cNvPr>
          <p:cNvSpPr txBox="1"/>
          <p:nvPr/>
        </p:nvSpPr>
        <p:spPr>
          <a:xfrm>
            <a:off x="8825495" y="9015147"/>
            <a:ext cx="6848201" cy="1631216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CS: Conditioned Stimulus (e.g. auditory input)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US: Unconditioned Stimulus (e.g. shock)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LA: Lateral Amygdala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CE: Central Amygdala (controls </a:t>
            </a:r>
            <a:r>
              <a:rPr lang="en-US" sz="2000" dirty="0" smtClean="0">
                <a:solidFill>
                  <a:schemeClr val="tx1"/>
                </a:solidFill>
              </a:rPr>
              <a:t>animal’s </a:t>
            </a:r>
            <a:r>
              <a:rPr lang="en-US" sz="2000" dirty="0">
                <a:solidFill>
                  <a:schemeClr val="tx1"/>
                </a:solidFill>
              </a:rPr>
              <a:t>freezing response)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DA: Dopaminergic Neurons</a:t>
            </a:r>
          </a:p>
        </p:txBody>
      </p:sp>
      <p:sp>
        <p:nvSpPr>
          <p:cNvPr id="75" name="TextBox 38">
            <a:extLst>
              <a:ext uri="{FF2B5EF4-FFF2-40B4-BE49-F238E27FC236}">
                <a16:creationId xmlns:a16="http://schemas.microsoft.com/office/drawing/2014/main" xmlns="" id="{FBC2B7E2-3B45-4608-AD44-E120A7D9E6B8}"/>
              </a:ext>
            </a:extLst>
          </p:cNvPr>
          <p:cNvSpPr txBox="1"/>
          <p:nvPr/>
        </p:nvSpPr>
        <p:spPr>
          <a:xfrm>
            <a:off x="16470398" y="3732983"/>
            <a:ext cx="747467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2800" b="1" dirty="0"/>
              <a:t>Behavior</a:t>
            </a:r>
            <a:endParaRPr sz="28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9CFF46BD-1218-4A69-8522-FA59C3352872}"/>
              </a:ext>
            </a:extLst>
          </p:cNvPr>
          <p:cNvSpPr/>
          <p:nvPr/>
        </p:nvSpPr>
        <p:spPr>
          <a:xfrm>
            <a:off x="1172576" y="11029285"/>
            <a:ext cx="6823376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What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are memory engrams?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distributed sub-populations of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neurons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undergo enduring changes in response to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learning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both sufficient and necessary to retrieve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association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fontAlgn="base"/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What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are key experimental findings?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Endogenous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time-varying excitability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Neurons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compete for recruitment to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engrams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Excitable neurons are preferentially recruited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After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conditioning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, engram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activation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induces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recall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Engram size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is sparse and consistent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within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regions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i="1" dirty="0">
                <a:latin typeface="Arial" panose="020B0604020202020204" pitchFamily="34" charset="0"/>
              </a:rPr>
              <a:t>Entangled Engrams</a:t>
            </a:r>
            <a:r>
              <a:rPr lang="en-US" sz="2000" dirty="0">
                <a:latin typeface="Arial" panose="020B0604020202020204" pitchFamily="34" charset="0"/>
              </a:rPr>
              <a:t>: During two fear conditionings, second fear response is acquired more </a:t>
            </a:r>
            <a:r>
              <a:rPr lang="en-US" sz="2000" dirty="0" smtClean="0">
                <a:latin typeface="Arial" panose="020B0604020202020204" pitchFamily="34" charset="0"/>
              </a:rPr>
              <a:t>quickly </a:t>
            </a:r>
            <a:r>
              <a:rPr lang="en-US" sz="2000" dirty="0">
                <a:latin typeface="Arial" panose="020B0604020202020204" pitchFamily="34" charset="0"/>
              </a:rPr>
              <a:t>and extinguishing one fear response partially extinguishes the other fear response if the conditionings are separated by 6 hours, but not 24 </a:t>
            </a:r>
            <a:r>
              <a:rPr lang="en-US" sz="2000" dirty="0" smtClean="0">
                <a:latin typeface="Arial" panose="020B0604020202020204" pitchFamily="34" charset="0"/>
              </a:rPr>
              <a:t>hours</a:t>
            </a:r>
            <a:r>
              <a:rPr lang="en-US" sz="2000" baseline="30000" dirty="0" smtClean="0">
                <a:latin typeface="Arial" panose="020B0604020202020204" pitchFamily="34" charset="0"/>
              </a:rPr>
              <a:t>2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28FF89B4-C3EE-4D00-B8A1-BAC24CA33CF8}"/>
              </a:ext>
            </a:extLst>
          </p:cNvPr>
          <p:cNvSpPr/>
          <p:nvPr/>
        </p:nvSpPr>
        <p:spPr>
          <a:xfrm>
            <a:off x="783710" y="29079"/>
            <a:ext cx="64988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COSYNE 2021 </a:t>
            </a:r>
            <a:r>
              <a:rPr lang="en-US" sz="32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Poster 2-082</a:t>
            </a:r>
            <a:endParaRPr lang="en-US" sz="32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DB545B89-F4C6-4128-9E47-8D424DF2631E}"/>
              </a:ext>
            </a:extLst>
          </p:cNvPr>
          <p:cNvGrpSpPr/>
          <p:nvPr/>
        </p:nvGrpSpPr>
        <p:grpSpPr>
          <a:xfrm>
            <a:off x="25351065" y="201618"/>
            <a:ext cx="6589359" cy="2547468"/>
            <a:chOff x="14040788" y="1752977"/>
            <a:chExt cx="7938378" cy="3069003"/>
          </a:xfrm>
        </p:grpSpPr>
        <p:pic>
          <p:nvPicPr>
            <p:cNvPr id="67" name="Picture 2" descr="Image result for harvard seas">
              <a:extLst>
                <a:ext uri="{FF2B5EF4-FFF2-40B4-BE49-F238E27FC236}">
                  <a16:creationId xmlns:a16="http://schemas.microsoft.com/office/drawing/2014/main" xmlns="" id="{09BA3135-028B-424A-AA45-30331C8B6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40788" y="1752977"/>
              <a:ext cx="3821486" cy="1397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" descr="LETTER/STATEMENT SUBMITTED TO THE NEW YORK TIMES ON AUGUST 9, 2016 FROM  PROF. JAMES J. DICARLO, HEAD, DEPARTMENT OF BRAIN &amp; COGNITIVE SCIENCES AT  MIT | Brain and Cognitive Sciences">
              <a:extLst>
                <a:ext uri="{FF2B5EF4-FFF2-40B4-BE49-F238E27FC236}">
                  <a16:creationId xmlns:a16="http://schemas.microsoft.com/office/drawing/2014/main" xmlns="" id="{174EE77A-F0C0-4C2F-862F-0CFCF376CF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680" y="2183105"/>
              <a:ext cx="2472467" cy="567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4" descr="Image result for Harvard Center for Brain Science">
              <a:extLst>
                <a:ext uri="{FF2B5EF4-FFF2-40B4-BE49-F238E27FC236}">
                  <a16:creationId xmlns:a16="http://schemas.microsoft.com/office/drawing/2014/main" xmlns="" id="{13E8F843-123D-4B3B-B1B7-499925F676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40788" y="3045593"/>
              <a:ext cx="3901349" cy="946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10" descr="Image result for Department of Ophthalmology, Children’s Hospital, Harvard Medical School, Boston,">
              <a:extLst>
                <a:ext uri="{FF2B5EF4-FFF2-40B4-BE49-F238E27FC236}">
                  <a16:creationId xmlns:a16="http://schemas.microsoft.com/office/drawing/2014/main" xmlns="" id="{B82528BE-F7B8-44C6-9E76-0D8DA6E334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955" b="37356"/>
            <a:stretch/>
          </p:blipFill>
          <p:spPr bwMode="auto">
            <a:xfrm>
              <a:off x="14040788" y="4053838"/>
              <a:ext cx="3901349" cy="768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8" descr="Image result for edmond and lily safra center for brain sciences">
              <a:extLst>
                <a:ext uri="{FF2B5EF4-FFF2-40B4-BE49-F238E27FC236}">
                  <a16:creationId xmlns:a16="http://schemas.microsoft.com/office/drawing/2014/main" xmlns="" id="{85EC7E98-DAED-44B7-8930-C0475363A3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0" t="12704"/>
            <a:stretch/>
          </p:blipFill>
          <p:spPr bwMode="auto">
            <a:xfrm>
              <a:off x="19920113" y="2446046"/>
              <a:ext cx="1751311" cy="1605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6" descr="Image result for hebrew university of jerusalem">
              <a:extLst>
                <a:ext uri="{FF2B5EF4-FFF2-40B4-BE49-F238E27FC236}">
                  <a16:creationId xmlns:a16="http://schemas.microsoft.com/office/drawing/2014/main" xmlns="" id="{49D51C92-1B21-4B8B-8129-698E38222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680" y="3434419"/>
              <a:ext cx="3821486" cy="1296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TextBox 47"/>
          <p:cNvSpPr txBox="1"/>
          <p:nvPr/>
        </p:nvSpPr>
        <p:spPr>
          <a:xfrm>
            <a:off x="24918000" y="19800333"/>
            <a:ext cx="6723778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Sheena </a:t>
            </a:r>
            <a:r>
              <a:rPr lang="en-US" sz="2000" dirty="0" err="1" smtClean="0">
                <a:solidFill>
                  <a:schemeClr val="tx1"/>
                </a:solidFill>
              </a:rPr>
              <a:t>Josselyn</a:t>
            </a:r>
            <a:r>
              <a:rPr lang="en-US" sz="2000" dirty="0" smtClean="0">
                <a:solidFill>
                  <a:schemeClr val="tx1"/>
                </a:solidFill>
              </a:rPr>
              <a:t> and Susumu </a:t>
            </a:r>
            <a:r>
              <a:rPr lang="en-US" sz="2000" dirty="0" err="1" smtClean="0">
                <a:solidFill>
                  <a:schemeClr val="tx1"/>
                </a:solidFill>
              </a:rPr>
              <a:t>Tonegawa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2000" dirty="0">
                <a:solidFill>
                  <a:schemeClr val="tx1"/>
                </a:solidFill>
              </a:rPr>
              <a:t>Memory engrams: Recalling the past and imagining the </a:t>
            </a:r>
            <a:r>
              <a:rPr lang="en-US" sz="2000" dirty="0" smtClean="0">
                <a:solidFill>
                  <a:schemeClr val="tx1"/>
                </a:solidFill>
              </a:rPr>
              <a:t>future. Science 2020.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Rashid et al. </a:t>
            </a:r>
            <a:r>
              <a:rPr lang="en-US" altLang="en-US" sz="2000" dirty="0">
                <a:solidFill>
                  <a:schemeClr val="tx1"/>
                </a:solidFill>
                <a:latin typeface="Arial Unicode MS" panose="020B0604020202020204" pitchFamily="34" charset="-128"/>
              </a:rPr>
              <a:t>Competition between engrams influences fear memory formation and </a:t>
            </a:r>
            <a:r>
              <a:rPr lang="en-US" alt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recall</a:t>
            </a:r>
            <a:r>
              <a:rPr lang="en-US" altLang="en-US" sz="2000" dirty="0" smtClean="0">
                <a:solidFill>
                  <a:schemeClr val="tx1"/>
                </a:solidFill>
              </a:rPr>
              <a:t>. Science 2016.</a:t>
            </a:r>
          </a:p>
        </p:txBody>
      </p:sp>
      <p:sp>
        <p:nvSpPr>
          <p:cNvPr id="43" name="TextBox 39"/>
          <p:cNvSpPr txBox="1"/>
          <p:nvPr/>
        </p:nvSpPr>
        <p:spPr>
          <a:xfrm>
            <a:off x="1172578" y="6452319"/>
            <a:ext cx="6822968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Propose a </a:t>
            </a:r>
            <a:r>
              <a:rPr lang="en-US" sz="2000" dirty="0">
                <a:solidFill>
                  <a:schemeClr val="tx1"/>
                </a:solidFill>
              </a:rPr>
              <a:t>bespoke rate-based neural </a:t>
            </a:r>
            <a:r>
              <a:rPr lang="en-US" sz="2000" dirty="0" smtClean="0">
                <a:solidFill>
                  <a:schemeClr val="tx1"/>
                </a:solidFill>
              </a:rPr>
              <a:t>network that:</a:t>
            </a:r>
          </a:p>
          <a:p>
            <a:pPr marL="682625" lvl="1" indent="-219075" fontAlgn="base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relies on key circuit-level findings: excitability, competition, and dopamine-controlled synaptic plasticity</a:t>
            </a:r>
          </a:p>
          <a:p>
            <a:pPr marL="682625" lvl="1" indent="-219075" fontAlgn="base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both neuroanatomy and biologically plausible learning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mechanisms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Explain key </a:t>
            </a:r>
            <a:r>
              <a:rPr lang="en-US" sz="2000" dirty="0">
                <a:solidFill>
                  <a:schemeClr val="tx1"/>
                </a:solidFill>
              </a:rPr>
              <a:t>experimental </a:t>
            </a:r>
            <a:r>
              <a:rPr lang="en-US" sz="2000" dirty="0" smtClean="0">
                <a:solidFill>
                  <a:schemeClr val="tx1"/>
                </a:solidFill>
              </a:rPr>
              <a:t>findings such as:</a:t>
            </a:r>
          </a:p>
          <a:p>
            <a:pPr marL="682625" lvl="6" indent="-219075" fontAlgn="base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extinguishing one conditioned stimulus can affect responses to an unrelated conditioned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stimulus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2625" lvl="1" indent="-219075" fontAlgn="base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and how unlearning or new learning occurs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a chance in reward contingencies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38">
            <a:extLst>
              <a:ext uri="{FF2B5EF4-FFF2-40B4-BE49-F238E27FC236}">
                <a16:creationId xmlns:a16="http://schemas.microsoft.com/office/drawing/2014/main" xmlns="" id="{E4131E13-A4FF-49FE-B888-53AD976DFAEC}"/>
              </a:ext>
            </a:extLst>
          </p:cNvPr>
          <p:cNvSpPr txBox="1"/>
          <p:nvPr/>
        </p:nvSpPr>
        <p:spPr>
          <a:xfrm>
            <a:off x="1144383" y="5746972"/>
            <a:ext cx="6851567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b="1" dirty="0" smtClean="0"/>
              <a:t>Research Contributions</a:t>
            </a:r>
            <a:endParaRPr lang="en-US" b="1" dirty="0"/>
          </a:p>
        </p:txBody>
      </p:sp>
      <p:pic>
        <p:nvPicPr>
          <p:cNvPr id="1026" name="Picture 2" descr="https://science.sciencemag.org/content/sci/367/6473/eaaw4325/F2.large.jpg?width=800&amp;height=600&amp;carousel=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778" y="12375932"/>
            <a:ext cx="4589986" cy="261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89109" y="13987154"/>
            <a:ext cx="1135038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Fig from</a:t>
            </a:r>
            <a:r>
              <a:rPr kumimoji="0" lang="en-US" sz="1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kumimoji="0" lang="en-US" sz="1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Josselyn</a:t>
            </a:r>
            <a:r>
              <a:rPr kumimoji="0" lang="en-US" sz="1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&amp; </a:t>
            </a:r>
            <a:r>
              <a:rPr kumimoji="0" lang="en-US" sz="1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Tonegawa</a:t>
            </a:r>
            <a:r>
              <a:rPr kumimoji="0" lang="en-US" sz="1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2020</a:t>
            </a:r>
            <a:r>
              <a:rPr kumimoji="0" lang="en-US" sz="1600" b="0" i="0" u="none" strike="noStrike" cap="none" spc="0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1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91113" y="20510960"/>
            <a:ext cx="856020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Fig from</a:t>
            </a:r>
            <a:r>
              <a:rPr kumimoji="0" lang="en-US" sz="1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kumimoji="0" lang="en-US" sz="1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Rashid </a:t>
            </a:r>
            <a:r>
              <a:rPr kumimoji="0" lang="en-US" sz="1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et al. 2016</a:t>
            </a:r>
            <a:r>
              <a:rPr kumimoji="0" lang="en-US" sz="1600" b="0" i="0" u="none" strike="noStrike" cap="none" spc="0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2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49" name="TextBox 38"/>
          <p:cNvSpPr txBox="1"/>
          <p:nvPr/>
        </p:nvSpPr>
        <p:spPr>
          <a:xfrm>
            <a:off x="24917998" y="2992199"/>
            <a:ext cx="6723779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b="1" dirty="0" smtClean="0"/>
              <a:t>Results Continued</a:t>
            </a:r>
          </a:p>
        </p:txBody>
      </p:sp>
      <p:sp>
        <p:nvSpPr>
          <p:cNvPr id="54" name="TextBox 47"/>
          <p:cNvSpPr txBox="1"/>
          <p:nvPr/>
        </p:nvSpPr>
        <p:spPr>
          <a:xfrm>
            <a:off x="8636829" y="19184780"/>
            <a:ext cx="7276024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Excitability </a:t>
            </a:r>
            <a:r>
              <a:rPr lang="en-US" sz="2000" dirty="0">
                <a:solidFill>
                  <a:schemeClr val="tx1"/>
                </a:solidFill>
              </a:rPr>
              <a:t>is implemented as a time-varying excitatory input to a random subset (∼ 15%) of LA </a:t>
            </a:r>
            <a:r>
              <a:rPr lang="en-US" sz="2000" dirty="0" smtClean="0">
                <a:solidFill>
                  <a:schemeClr val="tx1"/>
                </a:solidFill>
              </a:rPr>
              <a:t>neurons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Competition is implemented as an inhibitory input to all LA neurons proportional to the summed rates of LA neurons.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Dopamine gates Hebbian plasticity in the following way: DA</a:t>
            </a:r>
            <a:r>
              <a:rPr lang="en-US" sz="2000" baseline="30000" dirty="0">
                <a:solidFill>
                  <a:schemeClr val="tx1"/>
                </a:solidFill>
              </a:rPr>
              <a:t>+ </a:t>
            </a:r>
            <a:r>
              <a:rPr lang="en-US" sz="2000" dirty="0">
                <a:solidFill>
                  <a:schemeClr val="tx1"/>
                </a:solidFill>
              </a:rPr>
              <a:t>(DA</a:t>
            </a:r>
            <a:r>
              <a:rPr lang="en-US" sz="2000" baseline="30000" dirty="0">
                <a:solidFill>
                  <a:schemeClr val="tx1"/>
                </a:solidFill>
              </a:rPr>
              <a:t>−</a:t>
            </a:r>
            <a:r>
              <a:rPr lang="en-US" sz="2000" dirty="0">
                <a:solidFill>
                  <a:schemeClr val="tx1"/>
                </a:solidFill>
              </a:rPr>
              <a:t>) enables Hebbian learning of CS to LA</a:t>
            </a:r>
            <a:r>
              <a:rPr lang="en-US" sz="2000" baseline="30000" dirty="0">
                <a:solidFill>
                  <a:schemeClr val="tx1"/>
                </a:solidFill>
              </a:rPr>
              <a:t>+ </a:t>
            </a:r>
            <a:r>
              <a:rPr lang="en-US" sz="2000" dirty="0">
                <a:solidFill>
                  <a:schemeClr val="tx1"/>
                </a:solidFill>
              </a:rPr>
              <a:t>(CS to LA</a:t>
            </a:r>
            <a:r>
              <a:rPr lang="en-US" sz="2000" baseline="30000" dirty="0">
                <a:solidFill>
                  <a:schemeClr val="tx1"/>
                </a:solidFill>
              </a:rPr>
              <a:t>−</a:t>
            </a:r>
            <a:r>
              <a:rPr lang="en-US" sz="2000" dirty="0">
                <a:solidFill>
                  <a:schemeClr val="tx1"/>
                </a:solidFill>
              </a:rPr>
              <a:t>) and of LA</a:t>
            </a:r>
            <a:r>
              <a:rPr lang="en-US" sz="2000" baseline="30000" dirty="0">
                <a:solidFill>
                  <a:schemeClr val="tx1"/>
                </a:solidFill>
              </a:rPr>
              <a:t>+ </a:t>
            </a:r>
            <a:r>
              <a:rPr lang="en-US" sz="2000" dirty="0">
                <a:solidFill>
                  <a:schemeClr val="tx1"/>
                </a:solidFill>
              </a:rPr>
              <a:t>to CE (LA</a:t>
            </a:r>
            <a:r>
              <a:rPr lang="en-US" sz="2000" baseline="30000" dirty="0">
                <a:solidFill>
                  <a:schemeClr val="tx1"/>
                </a:solidFill>
              </a:rPr>
              <a:t>− </a:t>
            </a:r>
            <a:r>
              <a:rPr lang="en-US" sz="2000" dirty="0">
                <a:solidFill>
                  <a:schemeClr val="tx1"/>
                </a:solidFill>
              </a:rPr>
              <a:t>to CE) and accelerates the decay of LA</a:t>
            </a:r>
            <a:r>
              <a:rPr lang="en-US" sz="2000" baseline="30000" dirty="0">
                <a:solidFill>
                  <a:schemeClr val="tx1"/>
                </a:solidFill>
              </a:rPr>
              <a:t>− </a:t>
            </a:r>
            <a:r>
              <a:rPr lang="en-US" sz="2000" dirty="0">
                <a:solidFill>
                  <a:schemeClr val="tx1"/>
                </a:solidFill>
              </a:rPr>
              <a:t>to CE (LA</a:t>
            </a:r>
            <a:r>
              <a:rPr lang="en-US" sz="2000" baseline="30000" dirty="0">
                <a:solidFill>
                  <a:schemeClr val="tx1"/>
                </a:solidFill>
              </a:rPr>
              <a:t>+ </a:t>
            </a:r>
            <a:r>
              <a:rPr lang="en-US" sz="2000" dirty="0">
                <a:solidFill>
                  <a:schemeClr val="tx1"/>
                </a:solidFill>
              </a:rPr>
              <a:t>to CE) synapses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7" name="TextBox 38">
            <a:extLst>
              <a:ext uri="{FF2B5EF4-FFF2-40B4-BE49-F238E27FC236}">
                <a16:creationId xmlns:a16="http://schemas.microsoft.com/office/drawing/2014/main" xmlns="" id="{FBC2B7E2-3B45-4608-AD44-E120A7D9E6B8}"/>
              </a:ext>
            </a:extLst>
          </p:cNvPr>
          <p:cNvSpPr txBox="1"/>
          <p:nvPr/>
        </p:nvSpPr>
        <p:spPr>
          <a:xfrm>
            <a:off x="8636829" y="3732983"/>
            <a:ext cx="727602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2800" b="1" dirty="0" smtClean="0"/>
              <a:t>Connectivity</a:t>
            </a:r>
            <a:endParaRPr sz="2800" b="1" dirty="0"/>
          </a:p>
        </p:txBody>
      </p:sp>
      <p:sp>
        <p:nvSpPr>
          <p:cNvPr id="59" name="TextBox 38">
            <a:extLst>
              <a:ext uri="{FF2B5EF4-FFF2-40B4-BE49-F238E27FC236}">
                <a16:creationId xmlns:a16="http://schemas.microsoft.com/office/drawing/2014/main" xmlns="" id="{FBC2B7E2-3B45-4608-AD44-E120A7D9E6B8}"/>
              </a:ext>
            </a:extLst>
          </p:cNvPr>
          <p:cNvSpPr txBox="1"/>
          <p:nvPr/>
        </p:nvSpPr>
        <p:spPr>
          <a:xfrm>
            <a:off x="8636829" y="10773046"/>
            <a:ext cx="727602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2800" b="1" dirty="0" smtClean="0"/>
              <a:t>Dynamics</a:t>
            </a:r>
          </a:p>
        </p:txBody>
      </p:sp>
      <p:sp>
        <p:nvSpPr>
          <p:cNvPr id="60" name="TextBox 38">
            <a:extLst>
              <a:ext uri="{FF2B5EF4-FFF2-40B4-BE49-F238E27FC236}">
                <a16:creationId xmlns:a16="http://schemas.microsoft.com/office/drawing/2014/main" xmlns="" id="{FBC2B7E2-3B45-4608-AD44-E120A7D9E6B8}"/>
              </a:ext>
            </a:extLst>
          </p:cNvPr>
          <p:cNvSpPr txBox="1"/>
          <p:nvPr/>
        </p:nvSpPr>
        <p:spPr>
          <a:xfrm>
            <a:off x="8636829" y="18171460"/>
            <a:ext cx="7276024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2800" b="1" dirty="0" smtClean="0"/>
              <a:t>Key Roles of Excitability, Competition</a:t>
            </a:r>
          </a:p>
          <a:p>
            <a:pPr algn="ctr"/>
            <a:r>
              <a:rPr lang="en-US" sz="2800" b="1" dirty="0" smtClean="0"/>
              <a:t>and Dopamine-Altered Plasticity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352384" y="16289041"/>
            <a:ext cx="2419350" cy="981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12653" y="14806672"/>
            <a:ext cx="4524375" cy="923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39132" y="11730246"/>
            <a:ext cx="6896100" cy="2438400"/>
          </a:xfrm>
          <a:prstGeom prst="rect">
            <a:avLst/>
          </a:prstGeom>
        </p:spPr>
      </p:pic>
      <p:sp>
        <p:nvSpPr>
          <p:cNvPr id="62" name="TextBox 47"/>
          <p:cNvSpPr txBox="1"/>
          <p:nvPr/>
        </p:nvSpPr>
        <p:spPr>
          <a:xfrm>
            <a:off x="16470399" y="4376849"/>
            <a:ext cx="7494208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Experiment: Fear Condition Tone A followed by Tone B. Then extinguish Tone A and test fear response to 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Excitability and competition can create entangled engrams, with temporal distance playing the decisive role.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3" name="TextBox 47"/>
          <p:cNvSpPr txBox="1"/>
          <p:nvPr/>
        </p:nvSpPr>
        <p:spPr>
          <a:xfrm>
            <a:off x="16512535" y="15896657"/>
            <a:ext cx="7452071" cy="797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Excitability timescale (6 hours vs 24 hours) plays key role in reproducing Rashid 2016 neural findings</a:t>
            </a:r>
            <a:endParaRPr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58458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683</Words>
  <Application>Microsoft Office PowerPoint</Application>
  <PresentationFormat>Custom</PresentationFormat>
  <Paragraphs>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Unicode MS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Schneider, Stephanie J.</dc:creator>
  <cp:lastModifiedBy>Schneider, Stephanie J.</cp:lastModifiedBy>
  <cp:revision>118</cp:revision>
  <cp:lastPrinted>2020-11-06T17:10:49Z</cp:lastPrinted>
  <dcterms:modified xsi:type="dcterms:W3CDTF">2021-02-22T02:49:03Z</dcterms:modified>
</cp:coreProperties>
</file>