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9" r:id="rId4"/>
    <p:sldId id="257" r:id="rId5"/>
    <p:sldId id="258" r:id="rId6"/>
    <p:sldId id="260" r:id="rId7"/>
    <p:sldId id="262" r:id="rId8"/>
    <p:sldId id="264" r:id="rId9"/>
    <p:sldId id="266" r:id="rId10"/>
    <p:sldId id="265" r:id="rId11"/>
    <p:sldId id="267" r:id="rId12"/>
    <p:sldId id="268" r:id="rId13"/>
    <p:sldId id="269" r:id="rId14"/>
    <p:sldId id="270" r:id="rId15"/>
    <p:sldId id="271" r:id="rId16"/>
    <p:sldId id="273" r:id="rId17"/>
    <p:sldId id="274"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44" autoAdjust="0"/>
  </p:normalViewPr>
  <p:slideViewPr>
    <p:cSldViewPr snapToGrid="0" snapToObjects="1">
      <p:cViewPr varScale="1">
        <p:scale>
          <a:sx n="77" d="100"/>
          <a:sy n="77" d="100"/>
        </p:scale>
        <p:origin x="-199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wrap="none" lIns="0" tIns="0" rIns="0" bIns="0"/>
          <a:lstStyle/>
          <a:p>
            <a:r>
              <a:rPr lang="en-AU"/>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wrap="none" lIns="0" tIns="0" rIns="0" bIns="0"/>
          <a:lstStyle/>
          <a:p>
            <a:r>
              <a:rPr lang="en-AU"/>
              <a:t>&lt;header&gt;</a:t>
            </a:r>
            <a:endParaRPr/>
          </a:p>
        </p:txBody>
      </p:sp>
      <p:sp>
        <p:nvSpPr>
          <p:cNvPr id="80" name="PlaceHolder 3"/>
          <p:cNvSpPr>
            <a:spLocks noGrp="1"/>
          </p:cNvSpPr>
          <p:nvPr>
            <p:ph type="dt"/>
          </p:nvPr>
        </p:nvSpPr>
        <p:spPr>
          <a:xfrm>
            <a:off x="4278960" y="0"/>
            <a:ext cx="3280680" cy="534240"/>
          </a:xfrm>
          <a:prstGeom prst="rect">
            <a:avLst/>
          </a:prstGeom>
        </p:spPr>
        <p:txBody>
          <a:bodyPr wrap="none" lIns="0" tIns="0" rIns="0" bIns="0"/>
          <a:lstStyle/>
          <a:p>
            <a:pPr algn="r"/>
            <a:r>
              <a:rPr lang="en-AU"/>
              <a:t>&lt;date/time&gt;</a:t>
            </a:r>
            <a:endParaRPr/>
          </a:p>
        </p:txBody>
      </p:sp>
      <p:sp>
        <p:nvSpPr>
          <p:cNvPr id="81" name="PlaceHolder 4"/>
          <p:cNvSpPr>
            <a:spLocks noGrp="1"/>
          </p:cNvSpPr>
          <p:nvPr>
            <p:ph type="ftr"/>
          </p:nvPr>
        </p:nvSpPr>
        <p:spPr>
          <a:xfrm>
            <a:off x="0" y="10157400"/>
            <a:ext cx="3280680" cy="534240"/>
          </a:xfrm>
          <a:prstGeom prst="rect">
            <a:avLst/>
          </a:prstGeom>
        </p:spPr>
        <p:txBody>
          <a:bodyPr wrap="none" lIns="0" tIns="0" rIns="0" bIns="0" anchor="b"/>
          <a:lstStyle/>
          <a:p>
            <a:r>
              <a:rPr lang="en-AU"/>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B33ABA91-3EEB-4116-887D-4866BE6687DB}" type="slidenum">
              <a:rPr lang="en-AU"/>
              <a:t>‹#›</a:t>
            </a:fld>
            <a:endParaRPr/>
          </a:p>
        </p:txBody>
      </p:sp>
    </p:spTree>
    <p:extLst>
      <p:ext uri="{BB962C8B-B14F-4D97-AF65-F5344CB8AC3E}">
        <p14:creationId xmlns:p14="http://schemas.microsoft.com/office/powerpoint/2010/main" val="118039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343400"/>
            <a:ext cx="5486040" cy="4114440"/>
          </a:xfrm>
          <a:prstGeom prst="rect">
            <a:avLst/>
          </a:prstGeom>
        </p:spPr>
        <p:txBody>
          <a:bodyPr/>
          <a:lstStyle/>
          <a:p>
            <a:r>
              <a:rPr lang="en-AU" dirty="0"/>
              <a:t>My name is.</a:t>
            </a:r>
            <a:endParaRPr dirty="0"/>
          </a:p>
          <a:p>
            <a:r>
              <a:rPr lang="en-AU" dirty="0"/>
              <a:t>Work for animal logic </a:t>
            </a:r>
            <a:endParaRPr dirty="0"/>
          </a:p>
          <a:p>
            <a:endParaRPr dirty="0"/>
          </a:p>
          <a:p>
            <a:pPr>
              <a:lnSpc>
                <a:spcPct val="100000"/>
              </a:lnSpc>
            </a:pPr>
            <a:r>
              <a:rPr lang="en-AU" dirty="0"/>
              <a:t>Who is using Jenkins pipelines?  Who has attended or watched </a:t>
            </a:r>
            <a:r>
              <a:rPr lang="en-AU" dirty="0" err="1"/>
              <a:t>Malcom’s</a:t>
            </a:r>
            <a:r>
              <a:rPr lang="en-AU" dirty="0"/>
              <a:t> awesome presentation.</a:t>
            </a:r>
            <a:endParaRPr dirty="0"/>
          </a:p>
          <a:p>
            <a:pPr>
              <a:lnSpc>
                <a:spcPct val="100000"/>
              </a:lnSpc>
            </a:pPr>
            <a:r>
              <a:rPr lang="en-AU" dirty="0"/>
              <a:t>And last </a:t>
            </a:r>
            <a:r>
              <a:rPr lang="en-AU" dirty="0" err="1"/>
              <a:t>onw</a:t>
            </a:r>
            <a:r>
              <a:rPr lang="en-AU" dirty="0"/>
              <a:t>. Who is currently using shared pipelines… (what is your name?)</a:t>
            </a:r>
            <a:endParaRPr dirty="0"/>
          </a:p>
          <a:p>
            <a:pPr>
              <a:lnSpc>
                <a:spcPct val="100000"/>
              </a:lnSpc>
            </a:pPr>
            <a:r>
              <a:rPr lang="en-AU" dirty="0"/>
              <a:t>Let’s make this presentation interactive, so feel to interrupt at any point and ask questions that will be answered by NAME</a:t>
            </a:r>
            <a:endParaRPr dirty="0"/>
          </a:p>
          <a:p>
            <a:pPr>
              <a:lnSpc>
                <a:spcPct val="100000"/>
              </a:lnSpc>
            </a:pPr>
            <a:endParaRPr dirty="0"/>
          </a:p>
          <a:p>
            <a:pPr>
              <a:lnSpc>
                <a:spcPct val="100000"/>
              </a:lnSpc>
            </a:pPr>
            <a:r>
              <a:rPr lang="en-AU" dirty="0"/>
              <a:t>As you might have already read in the description of this </a:t>
            </a:r>
            <a:r>
              <a:rPr lang="en-AU" dirty="0" smtClean="0"/>
              <a:t>presentation </a:t>
            </a:r>
            <a:endParaRPr dirty="0"/>
          </a:p>
          <a:p>
            <a:pPr>
              <a:lnSpc>
                <a:spcPct val="100000"/>
              </a:lnSpc>
            </a:pPr>
            <a:endParaRPr lang="en-AU" dirty="0"/>
          </a:p>
          <a:p>
            <a:pPr>
              <a:lnSpc>
                <a:spcPct val="100000"/>
              </a:lnSpc>
            </a:pPr>
            <a:r>
              <a:rPr lang="en-AU" dirty="0" smtClean="0"/>
              <a:t>At </a:t>
            </a:r>
            <a:r>
              <a:rPr lang="en-AU" dirty="0"/>
              <a:t>Animal we have been using Jenkins for the last eight years, Jenkins pipelines for about a year (when Jenkins 2.0 was released) and Shared </a:t>
            </a:r>
            <a:r>
              <a:rPr lang="en-AU" dirty="0" smtClean="0"/>
              <a:t>Libraries</a:t>
            </a:r>
            <a:r>
              <a:rPr lang="en-AU" baseline="0" dirty="0" smtClean="0"/>
              <a:t> </a:t>
            </a:r>
            <a:r>
              <a:rPr lang="en-AU" dirty="0" smtClean="0"/>
              <a:t>for </a:t>
            </a:r>
            <a:r>
              <a:rPr lang="en-AU" dirty="0"/>
              <a:t>about 4 months now</a:t>
            </a:r>
            <a:r>
              <a:rPr lang="en-AU" dirty="0" smtClean="0"/>
              <a:t>.</a:t>
            </a:r>
          </a:p>
          <a:p>
            <a:pPr>
              <a:lnSpc>
                <a:spcPct val="100000"/>
              </a:lnSpc>
            </a:pPr>
            <a:r>
              <a:rPr lang="en-AU" dirty="0" smtClean="0"/>
              <a:t>Share</a:t>
            </a:r>
            <a:r>
              <a:rPr lang="en-AU" baseline="0" dirty="0" smtClean="0"/>
              <a:t> libraries have been there for a while but </a:t>
            </a:r>
          </a:p>
          <a:p>
            <a:pPr>
              <a:lnSpc>
                <a:spcPct val="100000"/>
              </a:lnSpc>
            </a:pPr>
            <a:endParaRPr dirty="0"/>
          </a:p>
          <a:p>
            <a:pPr>
              <a:lnSpc>
                <a:spcPct val="100000"/>
              </a:lnSpc>
            </a:pPr>
            <a:r>
              <a:rPr lang="en-AU" dirty="0"/>
              <a:t>I have to say that before pipelines and shared </a:t>
            </a:r>
            <a:r>
              <a:rPr lang="en-AU" dirty="0" smtClean="0"/>
              <a:t>libraries we </a:t>
            </a:r>
            <a:r>
              <a:rPr lang="en-AU" dirty="0"/>
              <a:t>hit several limitations were we had to create some man in the middle and some glue code. and I was on the search for of a replacement, but I have to say that things have improved a lot since Jenkins 2. we have removed many of those workarounds and we are enjoying the benefits of pipelines in general.</a:t>
            </a:r>
            <a:endParaRPr dirty="0"/>
          </a:p>
          <a:p>
            <a:pPr>
              <a:lnSpc>
                <a:spcPct val="100000"/>
              </a:lnSpc>
            </a:pPr>
            <a:endParaRPr dirty="0"/>
          </a:p>
          <a:p>
            <a:pPr>
              <a:lnSpc>
                <a:spcPct val="100000"/>
              </a:lnSpc>
            </a:pPr>
            <a:endParaRPr dirty="0"/>
          </a:p>
          <a:p>
            <a:pPr>
              <a:lnSpc>
                <a:spcPct val="100000"/>
              </a:lnSpc>
            </a:pPr>
            <a:r>
              <a:rPr lang="en-AU" dirty="0"/>
              <a:t>We have X number of Jenkins jobs running</a:t>
            </a:r>
            <a:endParaRPr dirty="0"/>
          </a:p>
          <a:p>
            <a:pPr>
              <a:lnSpc>
                <a:spcPct val="100000"/>
              </a:lnSpc>
            </a:pPr>
            <a:r>
              <a:rPr lang="en-AU" dirty="0"/>
              <a:t>And we made X number of builds over this years.</a:t>
            </a:r>
            <a:endParaRPr dirty="0"/>
          </a:p>
          <a:p>
            <a:pPr>
              <a:lnSpc>
                <a:spcPct val="100000"/>
              </a:lnSpc>
            </a:pPr>
            <a:r>
              <a:rPr lang="en-AU" dirty="0"/>
              <a:t>Not all are pipelines we are in the process of moving all to pipelines. (for the benefits just watch Malcolm's presentation)</a:t>
            </a:r>
            <a:endParaRPr dirty="0"/>
          </a:p>
          <a:p>
            <a:pPr>
              <a:lnSpc>
                <a:spcPct val="100000"/>
              </a:lnSpc>
            </a:pPr>
            <a:endParaRPr dirty="0"/>
          </a:p>
          <a:p>
            <a:pPr>
              <a:lnSpc>
                <a:spcPct val="100000"/>
              </a:lnSpc>
            </a:pPr>
            <a:r>
              <a:rPr lang="en-AU" dirty="0"/>
              <a:t>Among others, one limitation was to apply changes to lots of jobs. You could use some power shell power  to do some </a:t>
            </a:r>
            <a:r>
              <a:rPr lang="en-AU" dirty="0" err="1"/>
              <a:t>grepping</a:t>
            </a:r>
            <a:r>
              <a:rPr lang="en-AU" dirty="0"/>
              <a:t> and string replacement on the </a:t>
            </a:r>
            <a:r>
              <a:rPr lang="en-AU" dirty="0" err="1"/>
              <a:t>config.xml</a:t>
            </a:r>
            <a:r>
              <a:rPr lang="en-AU" dirty="0"/>
              <a:t> in the JENKINS_HOME or use a plugin called Configuration Slicing (https://</a:t>
            </a:r>
            <a:r>
              <a:rPr lang="en-AU" dirty="0" err="1"/>
              <a:t>wiki.jenkins.io</a:t>
            </a:r>
            <a:r>
              <a:rPr lang="en-AU" dirty="0"/>
              <a:t>/display/JENKINS/</a:t>
            </a:r>
            <a:r>
              <a:rPr lang="en-AU" dirty="0" err="1"/>
              <a:t>Configuration+Slicing+Plugin</a:t>
            </a:r>
            <a:r>
              <a:rPr lang="en-AU" dirty="0"/>
              <a:t>) . Has someone here gone thru that?</a:t>
            </a:r>
            <a:endParaRPr dirty="0"/>
          </a:p>
          <a:p>
            <a:pPr>
              <a:lnSpc>
                <a:spcPct val="100000"/>
              </a:lnSpc>
            </a:pPr>
            <a:r>
              <a:rPr lang="en-AU" dirty="0"/>
              <a:t>Somehow painful, no?</a:t>
            </a:r>
            <a:endParaRPr dirty="0"/>
          </a:p>
          <a:p>
            <a:pPr>
              <a:lnSpc>
                <a:spcPct val="100000"/>
              </a:lnSpc>
            </a:pPr>
            <a:endParaRPr dirty="0"/>
          </a:p>
          <a:p>
            <a:pPr>
              <a:lnSpc>
                <a:spcPct val="100000"/>
              </a:lnSpc>
            </a:pPr>
            <a:r>
              <a:rPr lang="en-AU" dirty="0"/>
              <a:t>We went a long run using Managed Scripts. (The good part of that is that they can be written in groovy but also in python and bash and we a big number of python programmers)</a:t>
            </a:r>
            <a:endParaRPr dirty="0"/>
          </a:p>
          <a:p>
            <a:pPr>
              <a:lnSpc>
                <a:spcPct val="100000"/>
              </a:lnSpc>
            </a:pPr>
            <a:endParaRPr dirty="0"/>
          </a:p>
          <a:p>
            <a:pPr>
              <a:lnSpc>
                <a:spcPct val="100000"/>
              </a:lnSpc>
            </a:pPr>
            <a:endParaRPr dirty="0"/>
          </a:p>
          <a:p>
            <a:pPr>
              <a:lnSpc>
                <a:spcPct val="100000"/>
              </a:lnSpc>
            </a:pPr>
            <a:r>
              <a:rPr lang="en-AU" dirty="0"/>
              <a:t>	 </a:t>
            </a:r>
            <a:endParaRPr dirty="0"/>
          </a:p>
        </p:txBody>
      </p:sp>
      <p:sp>
        <p:nvSpPr>
          <p:cNvPr id="123" name="TextShape 2"/>
          <p:cNvSpPr txBox="1"/>
          <p:nvPr/>
        </p:nvSpPr>
        <p:spPr>
          <a:xfrm>
            <a:off x="3884760" y="8685360"/>
            <a:ext cx="2971440" cy="456840"/>
          </a:xfrm>
          <a:prstGeom prst="rect">
            <a:avLst/>
          </a:prstGeom>
        </p:spPr>
        <p:txBody>
          <a:bodyPr anchor="b"/>
          <a:lstStyle/>
          <a:p>
            <a:pPr algn="r">
              <a:lnSpc>
                <a:spcPct val="100000"/>
              </a:lnSpc>
            </a:pPr>
            <a:fld id="{3A45E889-E847-4463-8AF0-83B9614C8BE3}" type="slidenum">
              <a:rPr lang="en-AU" sz="1200">
                <a:solidFill>
                  <a:srgbClr val="FFFFFF"/>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Concrete examples could be something that runs a sonar build PR</a:t>
            </a:r>
            <a:endParaRPr/>
          </a:p>
          <a:p>
            <a:pPr>
              <a:lnSpc>
                <a:spcPct val="100000"/>
              </a:lnSpc>
            </a:pPr>
            <a:r>
              <a:rPr lang="en-AU"/>
              <a:t>On as a global varaible </a:t>
            </a:r>
            <a:endParaRPr/>
          </a:p>
          <a:p>
            <a:pPr>
              <a:lnSpc>
                <a:spcPct val="100000"/>
              </a:lnSpc>
            </a:pPr>
            <a:r>
              <a:rPr lang="en-AU"/>
              <a:t>One as class</a:t>
            </a:r>
            <a:endParaRPr/>
          </a:p>
          <a:p>
            <a:pPr>
              <a:lnSpc>
                <a:spcPct val="100000"/>
              </a:lnSpc>
            </a:pPr>
            <a:r>
              <a:rPr lang="en-AU"/>
              <a:t>One as a step</a:t>
            </a:r>
            <a:endParaRPr/>
          </a:p>
          <a:p>
            <a:pPr>
              <a:lnSpc>
                <a:spcPct val="100000"/>
              </a:lnSpc>
            </a:pPr>
            <a:endParaRPr/>
          </a:p>
          <a:p>
            <a:pPr>
              <a:lnSpc>
                <a:spcPct val="100000"/>
              </a:lnSpc>
            </a:pPr>
            <a:r>
              <a:rPr lang="en-AU"/>
              <a:t>Built in acepting a strin i.e shell’’  git ‘’</a:t>
            </a:r>
            <a:endParaRPr/>
          </a:p>
          <a:p>
            <a:pPr>
              <a:lnSpc>
                <a:spcPct val="100000"/>
              </a:lnSpc>
            </a:pPr>
            <a:r>
              <a:rPr lang="en-AU"/>
              <a:t>Build in aceptiing a block i.e node{} script {}</a:t>
            </a:r>
            <a:endParaRPr/>
          </a:p>
          <a:p>
            <a:pPr>
              <a:lnSpc>
                <a:spcPct val="100000"/>
              </a:lnSpc>
            </a:pPr>
            <a:endParaRPr/>
          </a:p>
          <a:p>
            <a:pPr>
              <a:lnSpc>
                <a:spcPct val="100000"/>
              </a:lnSpc>
            </a:pPr>
            <a:r>
              <a:rPr lang="en-AU"/>
              <a:t>Defining a more structured DSL</a:t>
            </a:r>
            <a:endParaRPr/>
          </a:p>
          <a:p>
            <a:pPr>
              <a:lnSpc>
                <a:spcPct val="100000"/>
              </a:lnSpc>
            </a:pPr>
            <a:endParaRPr/>
          </a:p>
        </p:txBody>
      </p:sp>
      <p:sp>
        <p:nvSpPr>
          <p:cNvPr id="143" name="TextShape 2"/>
          <p:cNvSpPr txBox="1"/>
          <p:nvPr/>
        </p:nvSpPr>
        <p:spPr>
          <a:xfrm>
            <a:off x="3884760" y="8685360"/>
            <a:ext cx="2971440" cy="456840"/>
          </a:xfrm>
          <a:prstGeom prst="rect">
            <a:avLst/>
          </a:prstGeom>
        </p:spPr>
        <p:txBody>
          <a:bodyPr anchor="b"/>
          <a:lstStyle/>
          <a:p>
            <a:pPr algn="r">
              <a:lnSpc>
                <a:spcPct val="100000"/>
              </a:lnSpc>
            </a:pPr>
            <a:fld id="{203D36CC-6DF0-44CA-AC80-3141B1448114}" type="slidenum">
              <a:rPr lang="en-AU" sz="1200">
                <a:solidFill>
                  <a:srgbClr val="FFFFFF"/>
                </a:solidFill>
                <a:latin typeface="+mn-lt"/>
                <a:ea typeface="+mn-e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Now we have all nicely setup , we have few libraries and helpers that give use we abstracted all the functionality in shared pipelines</a:t>
            </a:r>
            <a:endParaRPr/>
          </a:p>
          <a:p>
            <a:pPr>
              <a:lnSpc>
                <a:spcPct val="100000"/>
              </a:lnSpc>
            </a:pPr>
            <a:r>
              <a:rPr lang="en-AU"/>
              <a:t>And now we write a pipelines like this.</a:t>
            </a:r>
            <a:endParaRPr/>
          </a:p>
          <a:p>
            <a:pPr>
              <a:lnSpc>
                <a:spcPct val="100000"/>
              </a:lnSpc>
            </a:pPr>
            <a:r>
              <a:rPr lang="en-AU"/>
              <a:t>***Show stefano pipeline</a:t>
            </a:r>
            <a:endParaRPr/>
          </a:p>
          <a:p>
            <a:pPr>
              <a:lnSpc>
                <a:spcPct val="100000"/>
              </a:lnSpc>
            </a:pPr>
            <a:r>
              <a:rPr lang="en-AU"/>
              <a:t>And it does that.!! </a:t>
            </a:r>
            <a:endParaRPr/>
          </a:p>
          <a:p>
            <a:pPr>
              <a:lnSpc>
                <a:spcPct val="100000"/>
              </a:lnSpc>
            </a:pPr>
            <a:r>
              <a:rPr lang="en-AU"/>
              <a:t>Explain what it does… farm ..input step lightweight executors….</a:t>
            </a:r>
            <a:endParaRPr/>
          </a:p>
          <a:p>
            <a:pPr>
              <a:lnSpc>
                <a:spcPct val="100000"/>
              </a:lnSpc>
            </a:pPr>
            <a:endParaRPr/>
          </a:p>
          <a:p>
            <a:pPr>
              <a:lnSpc>
                <a:spcPct val="100000"/>
              </a:lnSpc>
            </a:pPr>
            <a:r>
              <a:rPr lang="en-AU"/>
              <a:t>Now we easily add another 10 projects that use the same workflow we are happy ( happy slide -&gt; paradise) Cloud cooks loand!!!  </a:t>
            </a:r>
            <a:endParaRPr/>
          </a:p>
          <a:p>
            <a:pPr>
              <a:lnSpc>
                <a:spcPct val="100000"/>
              </a:lnSpc>
            </a:pPr>
            <a:r>
              <a:rPr lang="en-AU"/>
              <a:t>Now comes a developer and want to add something do an extra step, he goes change the code and introduced a bug.. Now all hour beautiful pipelines get destroyed (Cloud land destroyed)</a:t>
            </a:r>
            <a:endParaRPr/>
          </a:p>
          <a:p>
            <a:pPr>
              <a:lnSpc>
                <a:spcPct val="100000"/>
              </a:lnSpc>
            </a:pPr>
            <a:endParaRPr/>
          </a:p>
          <a:p>
            <a:pPr>
              <a:lnSpc>
                <a:spcPct val="100000"/>
              </a:lnSpc>
            </a:pPr>
            <a:r>
              <a:rPr lang="en-AU"/>
              <a:t>That’s when you need to start using branches of your piepeline</a:t>
            </a:r>
            <a:endParaRPr/>
          </a:p>
        </p:txBody>
      </p:sp>
      <p:sp>
        <p:nvSpPr>
          <p:cNvPr id="145" name="TextShape 2"/>
          <p:cNvSpPr txBox="1"/>
          <p:nvPr/>
        </p:nvSpPr>
        <p:spPr>
          <a:xfrm>
            <a:off x="3884760" y="8685360"/>
            <a:ext cx="2971440" cy="456840"/>
          </a:xfrm>
          <a:prstGeom prst="rect">
            <a:avLst/>
          </a:prstGeom>
        </p:spPr>
        <p:txBody>
          <a:bodyPr anchor="b"/>
          <a:lstStyle/>
          <a:p>
            <a:pPr algn="r">
              <a:lnSpc>
                <a:spcPct val="100000"/>
              </a:lnSpc>
            </a:pPr>
            <a:fld id="{431C220B-F22D-43B7-8A8A-1910B9261559}" type="slidenum">
              <a:rPr lang="en-AU" sz="1200">
                <a:solidFill>
                  <a:srgbClr val="FFFFFF"/>
                </a:solidFill>
                <a:latin typeface="+mn-lt"/>
                <a:ea typeface="+mn-ea"/>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p:spPr>
        <p:txBody>
          <a:bodyPr/>
          <a:lstStyle/>
          <a:p>
            <a:r>
              <a:rPr lang="en-AU" dirty="0" smtClean="0"/>
              <a:t>This</a:t>
            </a:r>
            <a:r>
              <a:rPr lang="en-AU" baseline="0" dirty="0" smtClean="0"/>
              <a:t> the modification workflow we use.</a:t>
            </a:r>
            <a:endParaRPr lang="en-AU" dirty="0" smtClean="0"/>
          </a:p>
          <a:p>
            <a:r>
              <a:rPr lang="en-AU" dirty="0" smtClean="0"/>
              <a:t>Other </a:t>
            </a:r>
            <a:r>
              <a:rPr lang="en-AU" dirty="0"/>
              <a:t>more secure/restrictive way will be in the configuration to set </a:t>
            </a:r>
            <a:r>
              <a:rPr lang="en-AU" dirty="0" smtClean="0"/>
              <a:t>a</a:t>
            </a:r>
          </a:p>
          <a:p>
            <a:r>
              <a:rPr lang="en-AU" dirty="0" smtClean="0"/>
              <a:t>Got</a:t>
            </a:r>
            <a:r>
              <a:rPr lang="en-AU" baseline="0" dirty="0" smtClean="0"/>
              <a:t> back and show again the configuration option!!</a:t>
            </a:r>
          </a:p>
          <a:p>
            <a:endParaRPr dirty="0"/>
          </a:p>
        </p:txBody>
      </p:sp>
      <p:sp>
        <p:nvSpPr>
          <p:cNvPr id="147" name="TextShape 2"/>
          <p:cNvSpPr txBox="1"/>
          <p:nvPr/>
        </p:nvSpPr>
        <p:spPr>
          <a:xfrm>
            <a:off x="3884760" y="8685360"/>
            <a:ext cx="2971440" cy="456840"/>
          </a:xfrm>
          <a:prstGeom prst="rect">
            <a:avLst/>
          </a:prstGeom>
        </p:spPr>
        <p:txBody>
          <a:bodyPr anchor="b"/>
          <a:lstStyle/>
          <a:p>
            <a:pPr algn="r">
              <a:lnSpc>
                <a:spcPct val="100000"/>
              </a:lnSpc>
            </a:pPr>
            <a:fld id="{7B27A6C1-0175-4A02-A82B-1FB39CDFB5B2}" type="slidenum">
              <a:rPr lang="en-AU" sz="1200">
                <a:solidFill>
                  <a:srgbClr val="FFFFFF"/>
                </a:solidFill>
                <a:latin typeface="+mn-lt"/>
                <a:ea typeface="+mn-ea"/>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343400"/>
            <a:ext cx="5486040" cy="4114440"/>
          </a:xfrm>
          <a:prstGeom prst="rect">
            <a:avLst/>
          </a:prstGeom>
        </p:spPr>
        <p:txBody>
          <a:bodyPr/>
          <a:lstStyle/>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lang="en-AU" b="1"/>
              <a:t> And also they pose a security concerns.</a:t>
            </a:r>
            <a:endParaRPr/>
          </a:p>
        </p:txBody>
      </p:sp>
      <p:sp>
        <p:nvSpPr>
          <p:cNvPr id="149" name="TextShape 2"/>
          <p:cNvSpPr txBox="1"/>
          <p:nvPr/>
        </p:nvSpPr>
        <p:spPr>
          <a:xfrm>
            <a:off x="3884760" y="8685360"/>
            <a:ext cx="2971440" cy="456840"/>
          </a:xfrm>
          <a:prstGeom prst="rect">
            <a:avLst/>
          </a:prstGeom>
        </p:spPr>
        <p:txBody>
          <a:bodyPr anchor="b"/>
          <a:lstStyle/>
          <a:p>
            <a:pPr algn="r">
              <a:lnSpc>
                <a:spcPct val="100000"/>
              </a:lnSpc>
            </a:pPr>
            <a:fld id="{229E0F95-C12E-4079-9949-B06098CA1598}" type="slidenum">
              <a:rPr lang="en-AU" sz="1200">
                <a:solidFill>
                  <a:srgbClr val="FFFFFF"/>
                </a:solidFill>
                <a:latin typeface="+mn-lt"/>
                <a:ea typeface="+mn-ea"/>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6040" cy="4114440"/>
          </a:xfrm>
          <a:prstGeom prst="rect">
            <a:avLst/>
          </a:prstGeom>
        </p:spPr>
        <p:txBody>
          <a:bodyPr/>
          <a:lstStyle/>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lang="en-AU" b="1"/>
              <a:t> And also they pose a security concerns.</a:t>
            </a:r>
            <a:endParaRPr/>
          </a:p>
        </p:txBody>
      </p:sp>
      <p:sp>
        <p:nvSpPr>
          <p:cNvPr id="151" name="TextShape 2"/>
          <p:cNvSpPr txBox="1"/>
          <p:nvPr/>
        </p:nvSpPr>
        <p:spPr>
          <a:xfrm>
            <a:off x="3884760" y="8685360"/>
            <a:ext cx="2971440" cy="456840"/>
          </a:xfrm>
          <a:prstGeom prst="rect">
            <a:avLst/>
          </a:prstGeom>
        </p:spPr>
        <p:txBody>
          <a:bodyPr anchor="b"/>
          <a:lstStyle/>
          <a:p>
            <a:pPr algn="r">
              <a:lnSpc>
                <a:spcPct val="100000"/>
              </a:lnSpc>
            </a:pPr>
            <a:fld id="{CEEF6B72-FC08-4E58-9160-25D68AB73550}" type="slidenum">
              <a:rPr lang="en-AU" sz="1200">
                <a:solidFill>
                  <a:srgbClr val="FFFFFF"/>
                </a:solidFill>
                <a:latin typeface="+mn-lt"/>
                <a:ea typeface="+mn-ea"/>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6040" cy="4114440"/>
          </a:xfrm>
          <a:prstGeom prst="rect">
            <a:avLst/>
          </a:prstGeom>
        </p:spPr>
        <p:txBody>
          <a:bodyPr/>
          <a:lstStyle/>
          <a:p>
            <a:r>
              <a:rPr lang="en-AU"/>
              <a:t>A variable defined in a shared library will only show up in Global Variables Reference (under Pipeline Syntax) after Jenkins loads and uses that library as part of a successful Pipeline run.</a:t>
            </a:r>
            <a:endParaRPr/>
          </a:p>
          <a:p>
            <a:r>
              <a:rPr lang="en-AU"/>
              <a:t>Show example!!</a:t>
            </a:r>
            <a:endParaRPr/>
          </a:p>
          <a:p>
            <a:endParaRPr/>
          </a:p>
        </p:txBody>
      </p:sp>
      <p:sp>
        <p:nvSpPr>
          <p:cNvPr id="153" name="TextShape 2"/>
          <p:cNvSpPr txBox="1"/>
          <p:nvPr/>
        </p:nvSpPr>
        <p:spPr>
          <a:xfrm>
            <a:off x="3884760" y="8685360"/>
            <a:ext cx="2971440" cy="456840"/>
          </a:xfrm>
          <a:prstGeom prst="rect">
            <a:avLst/>
          </a:prstGeom>
        </p:spPr>
        <p:txBody>
          <a:bodyPr anchor="b"/>
          <a:lstStyle/>
          <a:p>
            <a:pPr algn="r">
              <a:lnSpc>
                <a:spcPct val="100000"/>
              </a:lnSpc>
            </a:pPr>
            <a:fld id="{2A73EE6B-C77D-4340-A33C-6E138FF59169}" type="slidenum">
              <a:rPr lang="en-AU" sz="1200">
                <a:solidFill>
                  <a:srgbClr val="FFFFFF"/>
                </a:solidFill>
                <a:latin typeface="+mn-lt"/>
                <a:ea typeface="+mn-ea"/>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6040" cy="4114440"/>
          </a:xfrm>
          <a:prstGeom prst="rect">
            <a:avLst/>
          </a:prstGeom>
        </p:spPr>
        <p:txBody>
          <a:bodyPr/>
          <a:lstStyle/>
          <a:p>
            <a:r>
              <a:rPr lang="en-AU"/>
              <a:t>Folder-level Shared Libraries</a:t>
            </a:r>
            <a:endParaRPr/>
          </a:p>
          <a:p>
            <a:r>
              <a:rPr lang="en-AU"/>
              <a:t>Any Folder created can have Shared Libraries associated with it. This mechanism allows scoping of specific libraries to all the Pipelines inside of the folder or subfolder.</a:t>
            </a:r>
            <a:endParaRPr/>
          </a:p>
          <a:p>
            <a:endParaRPr/>
          </a:p>
          <a:p>
            <a:r>
              <a:rPr lang="en-AU"/>
              <a:t>Folder-based libraries are not considered "trusted:" they run in the Groovy sandbox just like typical Pipelines.</a:t>
            </a:r>
            <a:endParaRPr/>
          </a:p>
          <a:p>
            <a:endParaRPr/>
          </a:p>
          <a:p>
            <a:r>
              <a:rPr lang="en-AU"/>
              <a:t>Dinamic retrieval</a:t>
            </a:r>
            <a:endParaRPr/>
          </a:p>
          <a:p>
            <a:r>
              <a:rPr lang="en-AU"/>
              <a:t>Usually you define in Jenkins your shared libraries, but there is a way to retrieve a shared library dynamically without jenkins know about it. The syntax is hard to remmeber you can look that in the documentation. We haven’t had the need to use it. But I have it on the back of my mind in case someone propose me an use case. Like this.</a:t>
            </a:r>
            <a:endParaRPr/>
          </a:p>
        </p:txBody>
      </p:sp>
      <p:sp>
        <p:nvSpPr>
          <p:cNvPr id="155" name="TextShape 2"/>
          <p:cNvSpPr txBox="1"/>
          <p:nvPr/>
        </p:nvSpPr>
        <p:spPr>
          <a:xfrm>
            <a:off x="3884760" y="8685360"/>
            <a:ext cx="2971440" cy="456840"/>
          </a:xfrm>
          <a:prstGeom prst="rect">
            <a:avLst/>
          </a:prstGeom>
        </p:spPr>
        <p:txBody>
          <a:bodyPr anchor="b"/>
          <a:lstStyle/>
          <a:p>
            <a:pPr algn="r">
              <a:lnSpc>
                <a:spcPct val="100000"/>
              </a:lnSpc>
            </a:pPr>
            <a:fld id="{2D23837F-CEF9-4033-B57C-FB8ECA20034A}" type="slidenum">
              <a:rPr lang="en-AU" sz="1200">
                <a:solidFill>
                  <a:srgbClr val="FFFFFF"/>
                </a:solidFill>
                <a:latin typeface="+mn-lt"/>
                <a:ea typeface="+mn-ea"/>
              </a:r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lstStyle/>
          <a:p>
            <a:endParaRPr dirty="0"/>
          </a:p>
        </p:txBody>
      </p:sp>
      <p:sp>
        <p:nvSpPr>
          <p:cNvPr id="127" name="TextShape 2"/>
          <p:cNvSpPr txBox="1"/>
          <p:nvPr/>
        </p:nvSpPr>
        <p:spPr>
          <a:xfrm>
            <a:off x="3884760" y="8685360"/>
            <a:ext cx="2971440" cy="456840"/>
          </a:xfrm>
          <a:prstGeom prst="rect">
            <a:avLst/>
          </a:prstGeom>
        </p:spPr>
        <p:txBody>
          <a:bodyPr anchor="b"/>
          <a:lstStyle/>
          <a:p>
            <a:pPr algn="r">
              <a:lnSpc>
                <a:spcPct val="100000"/>
              </a:lnSpc>
            </a:pPr>
            <a:fld id="{F830F2A1-4FC0-4615-A773-F0F7BE578D21}" type="slidenum">
              <a:rPr lang="en-AU" sz="1200">
                <a:solidFill>
                  <a:srgbClr val="FFFFFF"/>
                </a:solidFill>
                <a:latin typeface="+mn-lt"/>
                <a:ea typeface="+mn-e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a:lstStyle/>
          <a:p>
            <a:r>
              <a:rPr lang="en-AU" dirty="0"/>
              <a:t>The same thing you do with c ++, java, python code is to create a library (a </a:t>
            </a:r>
            <a:r>
              <a:rPr lang="en-AU" dirty="0" err="1"/>
              <a:t>dll</a:t>
            </a:r>
            <a:r>
              <a:rPr lang="en-AU" dirty="0"/>
              <a:t> or </a:t>
            </a:r>
            <a:r>
              <a:rPr lang="en-AU" dirty="0" err="1"/>
              <a:t>dso</a:t>
            </a:r>
            <a:r>
              <a:rPr lang="en-AU" dirty="0"/>
              <a:t> file)  so you want to write it once and have multiple pieces of software using it. </a:t>
            </a:r>
            <a:endParaRPr dirty="0"/>
          </a:p>
          <a:p>
            <a:r>
              <a:rPr lang="en-AU" dirty="0"/>
              <a:t>Jenkins pipeline are code as well either pure groovy or declarative pipeline but code in the end so we want to reuse it and avoid writing the same thing twice.</a:t>
            </a:r>
            <a:endParaRPr dirty="0"/>
          </a:p>
          <a:p>
            <a:r>
              <a:rPr lang="en-AU" dirty="0"/>
              <a:t>But more importantly we can change things In one place and that gets applied to all our jobs. (there used to be a slice configuration plugin that allowed you to find </a:t>
            </a:r>
            <a:r>
              <a:rPr lang="en-AU" dirty="0" err="1"/>
              <a:t>jeniks</a:t>
            </a:r>
            <a:r>
              <a:rPr lang="en-AU" dirty="0"/>
              <a:t> jobs </a:t>
            </a:r>
            <a:endParaRPr dirty="0"/>
          </a:p>
          <a:p>
            <a:endParaRPr dirty="0"/>
          </a:p>
          <a:p>
            <a:r>
              <a:rPr lang="en-AU" dirty="0"/>
              <a:t>To give you some context we had hundred of tools and they all have their own build and release scripts. (and of course de documentation in the wiki was </a:t>
            </a:r>
            <a:r>
              <a:rPr lang="en-AU" dirty="0" err="1"/>
              <a:t>outdated</a:t>
            </a:r>
            <a:r>
              <a:rPr lang="en-AU" dirty="0"/>
              <a:t>)</a:t>
            </a:r>
            <a:endParaRPr dirty="0"/>
          </a:p>
          <a:p>
            <a:r>
              <a:rPr lang="en-AU" dirty="0"/>
              <a:t>But after some work and with the help of a tool called </a:t>
            </a:r>
            <a:r>
              <a:rPr lang="en-AU" dirty="0" err="1"/>
              <a:t>rez</a:t>
            </a:r>
            <a:r>
              <a:rPr lang="en-AU" dirty="0"/>
              <a:t> we managed to build tests and release all the tools with the same command. We have now more than one thousand interdependent pieces  of software in for of </a:t>
            </a:r>
            <a:r>
              <a:rPr lang="en-AU" dirty="0" err="1"/>
              <a:t>rez</a:t>
            </a:r>
            <a:r>
              <a:rPr lang="en-AU" dirty="0"/>
              <a:t> packages and about 15000 packages versions.</a:t>
            </a:r>
            <a:endParaRPr dirty="0"/>
          </a:p>
          <a:p>
            <a:endParaRPr dirty="0"/>
          </a:p>
          <a:p>
            <a:endParaRPr dirty="0"/>
          </a:p>
          <a:p>
            <a:r>
              <a:rPr lang="en-AU" dirty="0"/>
              <a:t>And to avoid monster pipelines!!!!</a:t>
            </a:r>
            <a:endParaRPr dirty="0"/>
          </a:p>
          <a:p>
            <a:r>
              <a:rPr lang="en-AU" dirty="0"/>
              <a:t>Show examples..</a:t>
            </a:r>
            <a:endParaRPr dirty="0"/>
          </a:p>
          <a:p>
            <a:endParaRPr dirty="0"/>
          </a:p>
          <a:p>
            <a:r>
              <a:rPr lang="en-AU" dirty="0"/>
              <a:t>Analogy of pipelines making a movie -</a:t>
            </a:r>
            <a:r>
              <a:rPr lang="en-AU" dirty="0">
                <a:latin typeface="Wingdings"/>
              </a:rPr>
              <a:t></a:t>
            </a:r>
            <a:r>
              <a:rPr lang="en-AU" dirty="0">
                <a:latin typeface=""/>
              </a:rPr>
              <a:t> pipelines to build /test/deploy.</a:t>
            </a:r>
            <a:endParaRPr dirty="0"/>
          </a:p>
          <a:p>
            <a:r>
              <a:rPr lang="en-AU" dirty="0">
                <a:latin typeface=""/>
              </a:rPr>
              <a:t>Against our pipeline that go to test build and use the </a:t>
            </a:r>
            <a:r>
              <a:rPr lang="en-AU" dirty="0" smtClean="0">
                <a:latin typeface=""/>
              </a:rPr>
              <a:t>farm</a:t>
            </a:r>
          </a:p>
          <a:p>
            <a:endParaRPr lang="en-AU" dirty="0" smtClean="0">
              <a:latin typeface=""/>
            </a:endParaRPr>
          </a:p>
          <a:p>
            <a:endParaRPr dirty="0"/>
          </a:p>
        </p:txBody>
      </p:sp>
      <p:sp>
        <p:nvSpPr>
          <p:cNvPr id="125" name="TextShape 2"/>
          <p:cNvSpPr txBox="1"/>
          <p:nvPr/>
        </p:nvSpPr>
        <p:spPr>
          <a:xfrm>
            <a:off x="3884760" y="8685360"/>
            <a:ext cx="2971440" cy="456840"/>
          </a:xfrm>
          <a:prstGeom prst="rect">
            <a:avLst/>
          </a:prstGeom>
        </p:spPr>
        <p:txBody>
          <a:bodyPr anchor="b"/>
          <a:lstStyle/>
          <a:p>
            <a:pPr algn="r">
              <a:lnSpc>
                <a:spcPct val="100000"/>
              </a:lnSpc>
            </a:pPr>
            <a:fld id="{4B4B4BD9-3CC6-4926-9526-892D054AB998}" type="slidenum">
              <a:rPr lang="en-AU" sz="1200">
                <a:solidFill>
                  <a:srgbClr val="FFFFFF"/>
                </a:solidFill>
                <a:latin typeface="+mn-lt"/>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Stats… number</a:t>
            </a:r>
            <a:r>
              <a:rPr lang="en-US" baseline="0" dirty="0" smtClean="0"/>
              <a:t> are always good…. This graphs show the number of builds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r>
            <a:r>
              <a:rPr lang="en-US" dirty="0" smtClean="0"/>
              <a:t>Enough introduction let’s delve</a:t>
            </a:r>
            <a:r>
              <a:rPr lang="en-US" baseline="0" dirty="0" smtClean="0"/>
              <a:t> into the meaty part of the talk</a:t>
            </a:r>
            <a:endParaRPr lang="en-US" dirty="0"/>
          </a:p>
        </p:txBody>
      </p:sp>
      <p:sp>
        <p:nvSpPr>
          <p:cNvPr id="4" name="Slide Number Placeholder 3"/>
          <p:cNvSpPr>
            <a:spLocks noGrp="1"/>
          </p:cNvSpPr>
          <p:nvPr>
            <p:ph type="sldNum" idx="10"/>
          </p:nvPr>
        </p:nvSpPr>
        <p:spPr/>
        <p:txBody>
          <a:bodyPr/>
          <a:lstStyle/>
          <a:p>
            <a:pPr algn="r"/>
            <a:fld id="{B33ABA91-3EEB-4116-887D-4866BE6687DB}" type="slidenum">
              <a:rPr lang="en-AU" smtClean="0"/>
              <a:t>4</a:t>
            </a:fld>
            <a:endParaRPr lang="en-AU"/>
          </a:p>
        </p:txBody>
      </p:sp>
    </p:spTree>
    <p:extLst>
      <p:ext uri="{BB962C8B-B14F-4D97-AF65-F5344CB8AC3E}">
        <p14:creationId xmlns:p14="http://schemas.microsoft.com/office/powerpoint/2010/main" val="81008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It used to be a separated plugin but now it is bundled in the Jenkins core / Jenkins pipeline Pipeline Shared Groovy Libraries Plugin (workflow-cps-global-lib)</a:t>
            </a:r>
            <a:endParaRPr/>
          </a:p>
          <a:p>
            <a:pPr>
              <a:lnSpc>
                <a:spcPct val="100000"/>
              </a:lnSpc>
            </a:pPr>
            <a:r>
              <a:rPr lang="en-AU"/>
              <a:t>For this presentation we are only going to focus in the General mode only. The instruction to use the legacy mode are on a link at the end of the slides.</a:t>
            </a:r>
            <a:endParaRPr/>
          </a:p>
          <a:p>
            <a:pPr>
              <a:lnSpc>
                <a:spcPct val="100000"/>
              </a:lnSpc>
            </a:pPr>
            <a:endParaRPr/>
          </a:p>
          <a:p>
            <a:pPr>
              <a:lnSpc>
                <a:spcPct val="100000"/>
              </a:lnSpc>
            </a:pPr>
            <a:endParaRPr/>
          </a:p>
        </p:txBody>
      </p:sp>
      <p:sp>
        <p:nvSpPr>
          <p:cNvPr id="129" name="TextShape 2"/>
          <p:cNvSpPr txBox="1"/>
          <p:nvPr/>
        </p:nvSpPr>
        <p:spPr>
          <a:xfrm>
            <a:off x="3884760" y="8685360"/>
            <a:ext cx="2971440" cy="456840"/>
          </a:xfrm>
          <a:prstGeom prst="rect">
            <a:avLst/>
          </a:prstGeom>
        </p:spPr>
        <p:txBody>
          <a:bodyPr anchor="b"/>
          <a:lstStyle/>
          <a:p>
            <a:pPr algn="r">
              <a:lnSpc>
                <a:spcPct val="100000"/>
              </a:lnSpc>
            </a:pPr>
            <a:fld id="{8E3017EF-8CEA-41CF-B895-E7153FC4C83C}" type="slidenum">
              <a:rPr lang="en-AU" sz="1200">
                <a:solidFill>
                  <a:srgbClr val="FFFFFF"/>
                </a:solidFill>
                <a:latin typeface="+mn-lt"/>
                <a:ea typeface="+mn-ea"/>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343400"/>
            <a:ext cx="5486040" cy="4114440"/>
          </a:xfrm>
          <a:prstGeom prst="rect">
            <a:avLst/>
          </a:prstGeom>
        </p:spPr>
        <p:txBody>
          <a:bodyPr/>
          <a:lstStyle/>
          <a:p>
            <a:r>
              <a:rPr lang="en-AU"/>
              <a:t>Jump to jenkins and use this parameters.</a:t>
            </a:r>
            <a:endParaRPr/>
          </a:p>
          <a:p>
            <a:endParaRPr/>
          </a:p>
          <a:p>
            <a:r>
              <a:rPr lang="en-AU"/>
              <a:t>User: AnimalLogic </a:t>
            </a:r>
            <a:endParaRPr/>
          </a:p>
          <a:p>
            <a:r>
              <a:rPr lang="en-AU"/>
              <a:t>Repo:</a:t>
            </a:r>
            <a:endParaRPr/>
          </a:p>
          <a:p>
            <a:endParaRPr/>
          </a:p>
          <a:p>
            <a:r>
              <a:rPr lang="en-AU"/>
              <a:t>One particular note here is that this shared pipeline are not sandboxed, so if you have being hitting this annoying thing that need to approve each groovy method on the </a:t>
            </a:r>
            <a:r>
              <a:rPr lang="en-AU" b="1"/>
              <a:t>In-process Script Approval</a:t>
            </a:r>
            <a:endParaRPr/>
          </a:p>
          <a:p>
            <a:endParaRPr/>
          </a:p>
          <a:p>
            <a:endParaRPr/>
          </a:p>
          <a:p>
            <a:r>
              <a:rPr lang="en-AU"/>
              <a:t>These libraries are considered "trusted:" they can run any methods in Java, Groovy, Jenkins internal APIs, Jenkins plugins, or third-party libraries. This allows you to define libraries which encapsulate individually unsafe APIs in a higher-level wrapper safe for use from any Pipeline. Beware that anyone able to push commits to this SCM repository could obtain unlimited access to Jenkins. </a:t>
            </a:r>
            <a:endParaRPr/>
          </a:p>
          <a:p>
            <a:endParaRPr/>
          </a:p>
          <a:p>
            <a:r>
              <a:rPr lang="en-AU"/>
              <a:t>Furthermore, if you specify a version in Jenkins configuration, you can block scripts from selecting a different version</a:t>
            </a:r>
            <a:endParaRPr/>
          </a:p>
          <a:p>
            <a:endParaRPr/>
          </a:p>
          <a:p>
            <a:r>
              <a:rPr lang="en-AU"/>
              <a:t>We have not setup our Shared library.  You can define as many as you want.</a:t>
            </a:r>
            <a:endParaRPr/>
          </a:p>
          <a:p>
            <a:endParaRPr/>
          </a:p>
          <a:p>
            <a:r>
              <a:rPr lang="en-AU"/>
              <a:t>Create a job and make it fail.</a:t>
            </a:r>
            <a:endParaRPr/>
          </a:p>
          <a:p>
            <a:r>
              <a:rPr lang="en-AU"/>
              <a:t>Luckily this gives a descriptive error saying that “ “  (if you are been working with Jenkins pipeline you’ll already know that this is not true all the time, some time the error are quite obscure)</a:t>
            </a:r>
            <a:endParaRPr/>
          </a:p>
          <a:p>
            <a:r>
              <a:rPr lang="en-AU"/>
              <a:t>So that brings us to the next slide, What is the library structure</a:t>
            </a:r>
            <a:endParaRPr/>
          </a:p>
          <a:p>
            <a:endParaRPr/>
          </a:p>
          <a:p>
            <a:endParaRPr/>
          </a:p>
        </p:txBody>
      </p:sp>
      <p:sp>
        <p:nvSpPr>
          <p:cNvPr id="133" name="TextShape 2"/>
          <p:cNvSpPr txBox="1"/>
          <p:nvPr/>
        </p:nvSpPr>
        <p:spPr>
          <a:xfrm>
            <a:off x="3884760" y="8685360"/>
            <a:ext cx="2971440" cy="456840"/>
          </a:xfrm>
          <a:prstGeom prst="rect">
            <a:avLst/>
          </a:prstGeom>
        </p:spPr>
        <p:txBody>
          <a:bodyPr anchor="b"/>
          <a:lstStyle/>
          <a:p>
            <a:pPr algn="r">
              <a:lnSpc>
                <a:spcPct val="100000"/>
              </a:lnSpc>
            </a:pPr>
            <a:fld id="{AA7FE0FE-34A0-4AB3-BB24-2E96CEAA1C44}" type="slidenum">
              <a:rPr lang="en-AU" sz="1200">
                <a:solidFill>
                  <a:srgbClr val="FFFFFF"/>
                </a:solidFill>
                <a:latin typeface="+mn-lt"/>
                <a:ea typeface="+mn-ea"/>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As you can see the src directory looks like a Java source directory structure. This directory gets added to the classpath when executing Pipelines., so you do your imports as you would with an groovy</a:t>
            </a:r>
            <a:endParaRPr/>
          </a:p>
          <a:p>
            <a:pPr>
              <a:lnSpc>
                <a:spcPct val="100000"/>
              </a:lnSpc>
            </a:pPr>
            <a:endParaRPr/>
          </a:p>
          <a:p>
            <a:pPr>
              <a:lnSpc>
                <a:spcPct val="100000"/>
              </a:lnSpc>
            </a:pPr>
            <a:r>
              <a:rPr lang="en-AU"/>
              <a:t>In the vars directory you can store scripts that define global variables and functions that can be accessed from your pipeline. That’s the one that we are using the most, since from our team of 30-40 developers only 10 are java developers . Most of the people writing pipelines come from python, so not much structured Java</a:t>
            </a:r>
            <a:endParaRPr/>
          </a:p>
          <a:p>
            <a:pPr>
              <a:lnSpc>
                <a:spcPct val="100000"/>
              </a:lnSpc>
            </a:pPr>
            <a:endParaRPr/>
          </a:p>
          <a:p>
            <a:pPr>
              <a:lnSpc>
                <a:spcPct val="100000"/>
              </a:lnSpc>
            </a:pPr>
            <a:r>
              <a:rPr lang="en-AU"/>
              <a:t>To be picked up you need  the files to be .groovy. The matching txt file is optional but I recommend that you always document them because that documentation is displayed in the UI and users can just have  a look there to see what is available and how to use it.</a:t>
            </a:r>
            <a:endParaRPr/>
          </a:p>
          <a:p>
            <a:pPr>
              <a:lnSpc>
                <a:spcPct val="100000"/>
              </a:lnSpc>
            </a:pPr>
            <a:endParaRPr/>
          </a:p>
          <a:p>
            <a:pPr>
              <a:lnSpc>
                <a:spcPct val="100000"/>
              </a:lnSpc>
            </a:pPr>
            <a:r>
              <a:rPr lang="en-AU"/>
              <a:t>The documentation file need to be called the same name as the groovy file and needs to have the txt extension</a:t>
            </a:r>
            <a:endParaRPr/>
          </a:p>
          <a:p>
            <a:pPr>
              <a:lnSpc>
                <a:spcPct val="100000"/>
              </a:lnSpc>
            </a:pPr>
            <a:r>
              <a:rPr lang="en-AU"/>
              <a:t>The contents can be written in HTML or Markdown, but in my experience we were only able to make it work with HTLM (I haven’t tried again with the latest changes)</a:t>
            </a:r>
            <a:endParaRPr/>
          </a:p>
          <a:p>
            <a:pPr>
              <a:lnSpc>
                <a:spcPct val="100000"/>
              </a:lnSpc>
            </a:pPr>
            <a:endParaRPr/>
          </a:p>
          <a:p>
            <a:pPr>
              <a:lnSpc>
                <a:spcPct val="100000"/>
              </a:lnSpc>
            </a:pPr>
            <a:endParaRPr/>
          </a:p>
          <a:p>
            <a:pPr>
              <a:lnSpc>
                <a:spcPct val="100000"/>
              </a:lnSpc>
            </a:pPr>
            <a:r>
              <a:rPr lang="en-AU" b="1"/>
              <a:t>The Groovy source files in these directories get the same “CPS transformation” as in Scripted Pipeline.</a:t>
            </a:r>
            <a:endParaRPr/>
          </a:p>
          <a:p>
            <a:pPr>
              <a:lnSpc>
                <a:spcPct val="100000"/>
              </a:lnSpc>
            </a:pPr>
            <a:endParaRPr/>
          </a:p>
          <a:p>
            <a:pPr>
              <a:lnSpc>
                <a:spcPct val="100000"/>
              </a:lnSpc>
            </a:pPr>
            <a:r>
              <a:rPr lang="en-AU"/>
              <a:t>A resources directory allows the libraryResource step to be used from an external library to load associated non-Groovy files. Currently this feature is not supported for internal libraries.</a:t>
            </a:r>
            <a:endParaRPr/>
          </a:p>
          <a:p>
            <a:pPr>
              <a:lnSpc>
                <a:spcPct val="100000"/>
              </a:lnSpc>
            </a:pPr>
            <a:endParaRPr/>
          </a:p>
          <a:p>
            <a:pPr>
              <a:lnSpc>
                <a:spcPct val="100000"/>
              </a:lnSpc>
            </a:pPr>
            <a:r>
              <a:rPr lang="en-AU"/>
              <a:t>Go ahead and create the </a:t>
            </a:r>
            <a:endParaRPr/>
          </a:p>
        </p:txBody>
      </p:sp>
      <p:sp>
        <p:nvSpPr>
          <p:cNvPr id="137" name="TextShape 2"/>
          <p:cNvSpPr txBox="1"/>
          <p:nvPr/>
        </p:nvSpPr>
        <p:spPr>
          <a:xfrm>
            <a:off x="3884760" y="8685360"/>
            <a:ext cx="2971440" cy="456840"/>
          </a:xfrm>
          <a:prstGeom prst="rect">
            <a:avLst/>
          </a:prstGeom>
        </p:spPr>
        <p:txBody>
          <a:bodyPr anchor="b"/>
          <a:lstStyle/>
          <a:p>
            <a:pPr algn="r">
              <a:lnSpc>
                <a:spcPct val="100000"/>
              </a:lnSpc>
            </a:pPr>
            <a:fld id="{07E8DAB4-E96F-4714-82C6-66B8E02B69F5}" type="slidenum">
              <a:rPr lang="en-AU" sz="1200">
                <a:solidFill>
                  <a:srgbClr val="FFFFFF"/>
                </a:solidFill>
                <a:latin typeface="+mn-lt"/>
                <a:ea typeface="+mn-ea"/>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6040" cy="4114440"/>
          </a:xfrm>
          <a:prstGeom prst="rect">
            <a:avLst/>
          </a:prstGeom>
        </p:spPr>
        <p:txBody>
          <a:bodyPr/>
          <a:lstStyle/>
          <a:p>
            <a:r>
              <a:rPr lang="en-AU"/>
              <a:t>So how to access it </a:t>
            </a:r>
            <a:endParaRPr/>
          </a:p>
          <a:p>
            <a:endParaRPr/>
          </a:p>
          <a:p>
            <a:r>
              <a:rPr lang="en-AU"/>
              <a:t>@Library('my-shared-library') _</a:t>
            </a:r>
            <a:endParaRPr/>
          </a:p>
          <a:p>
            <a:r>
              <a:rPr lang="en-AU"/>
              <a:t>/* Using a version specifier, such as branch, tag, etc */</a:t>
            </a:r>
            <a:endParaRPr/>
          </a:p>
          <a:p>
            <a:r>
              <a:rPr lang="en-AU"/>
              <a:t>@Library('my-shared-library@1.0') _</a:t>
            </a:r>
            <a:endParaRPr/>
          </a:p>
          <a:p>
            <a:r>
              <a:rPr lang="en-AU"/>
              <a:t>/* Accessing multiple libraries with one statement */</a:t>
            </a:r>
            <a:endParaRPr/>
          </a:p>
          <a:p>
            <a:r>
              <a:rPr lang="en-AU"/>
              <a:t>@Library(['my-shared-library', 'otherlib@abc1234']) _</a:t>
            </a:r>
            <a:endParaRPr/>
          </a:p>
          <a:p>
            <a:endParaRPr/>
          </a:p>
          <a:p>
            <a:endParaRPr/>
          </a:p>
          <a:p>
            <a:r>
              <a:rPr lang="en-AU"/>
              <a:t>When referring to class libraries (with src/ directories), conventionally the annotation goes on an import statement:</a:t>
            </a:r>
            <a:endParaRPr/>
          </a:p>
          <a:p>
            <a:endParaRPr/>
          </a:p>
          <a:p>
            <a:r>
              <a:rPr lang="en-AU"/>
              <a:t>@Library('somelib')</a:t>
            </a:r>
            <a:endParaRPr/>
          </a:p>
          <a:p>
            <a:r>
              <a:rPr lang="en-AU"/>
              <a:t>import com.mycorp.pipeline.somelib.UsefulClass</a:t>
            </a:r>
            <a:endParaRPr/>
          </a:p>
          <a:p>
            <a:endParaRPr/>
          </a:p>
          <a:p>
            <a:endParaRPr/>
          </a:p>
          <a:p>
            <a:r>
              <a:rPr lang="en-AU"/>
              <a:t>For Shared Libraries which only define Global Variables (vars/), or a Jenkinsfile which only needs a Global Variable, the annotation pattern @Library('my-shared-library') _ may be useful for keeping code concise. In essence, instead of annotating an unnecessary import statement, the symbol _ is annotated.</a:t>
            </a:r>
            <a:endParaRPr/>
          </a:p>
          <a:p>
            <a:endParaRPr/>
          </a:p>
          <a:p>
            <a:r>
              <a:rPr lang="en-AU"/>
              <a:t>It is not recommended to import a global variable/function, since this will force the compiler to interpret fields and methods as static even if they were intended to be instance. The Groovy compiler in this case can produce confusing error messages.</a:t>
            </a:r>
            <a:endParaRPr/>
          </a:p>
          <a:p>
            <a:endParaRPr/>
          </a:p>
        </p:txBody>
      </p:sp>
      <p:sp>
        <p:nvSpPr>
          <p:cNvPr id="141" name="TextShape 2"/>
          <p:cNvSpPr txBox="1"/>
          <p:nvPr/>
        </p:nvSpPr>
        <p:spPr>
          <a:xfrm>
            <a:off x="3884760" y="8685360"/>
            <a:ext cx="2971440" cy="456840"/>
          </a:xfrm>
          <a:prstGeom prst="rect">
            <a:avLst/>
          </a:prstGeom>
        </p:spPr>
        <p:txBody>
          <a:bodyPr anchor="b"/>
          <a:lstStyle/>
          <a:p>
            <a:pPr algn="r">
              <a:lnSpc>
                <a:spcPct val="100000"/>
              </a:lnSpc>
            </a:pPr>
            <a:fld id="{A000BAC3-38CF-4C24-B52E-8EE059F1BFF3}" type="slidenum">
              <a:rPr lang="en-AU" sz="1200">
                <a:solidFill>
                  <a:srgbClr val="FFFFFF"/>
                </a:solidFill>
                <a:latin typeface="+mn-lt"/>
                <a:ea typeface="+mn-ea"/>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6040" cy="4114440"/>
          </a:xfrm>
          <a:prstGeom prst="rect">
            <a:avLst/>
          </a:prstGeom>
        </p:spPr>
        <p:txBody>
          <a:bodyPr/>
          <a:lstStyle/>
          <a:p>
            <a:r>
              <a:rPr lang="en-AU"/>
              <a:t>There is a reason for that _ that took it more than a day to figure it out.  Currently that notation and the explanation is on the main documentation.</a:t>
            </a:r>
            <a:endParaRPr/>
          </a:p>
          <a:p>
            <a:r>
              <a:rPr lang="en-AU"/>
              <a:t>What it says is that instead of annotating an unnecessary import statement, the symbol _ is annotated.</a:t>
            </a:r>
            <a:endParaRPr/>
          </a:p>
          <a:p>
            <a:pPr>
              <a:lnSpc>
                <a:spcPct val="100000"/>
              </a:lnSpc>
            </a:pPr>
            <a:endParaRPr/>
          </a:p>
          <a:p>
            <a:pPr>
              <a:lnSpc>
                <a:spcPct val="100000"/>
              </a:lnSpc>
            </a:pPr>
            <a:r>
              <a:rPr lang="en-AU"/>
              <a:t>For Class libraries the Annotation goes on an import statement</a:t>
            </a:r>
            <a:endParaRPr/>
          </a:p>
          <a:p>
            <a:pPr>
              <a:lnSpc>
                <a:spcPct val="100000"/>
              </a:lnSpc>
            </a:pPr>
            <a:endParaRPr/>
          </a:p>
          <a:p>
            <a:pPr>
              <a:lnSpc>
                <a:spcPct val="100000"/>
              </a:lnSpc>
            </a:pPr>
            <a:endParaRPr/>
          </a:p>
          <a:p>
            <a:pPr>
              <a:lnSpc>
                <a:spcPct val="100000"/>
              </a:lnSpc>
            </a:pPr>
            <a:r>
              <a:rPr lang="en-AU"/>
              <a:t>But when I was re-reading the documentation to create this presentation I found that  after one of the release they have created a library step , so you can now at any time in your pipeline call library ‘my-shared-lib’ and after that you can use any method or global variable defined there. ( I tested and works fine)</a:t>
            </a:r>
            <a:endParaRPr/>
          </a:p>
          <a:p>
            <a:pPr>
              <a:lnSpc>
                <a:spcPct val="100000"/>
              </a:lnSpc>
            </a:pPr>
            <a:endParaRPr/>
          </a:p>
          <a:p>
            <a:pPr>
              <a:lnSpc>
                <a:spcPct val="100000"/>
              </a:lnSpc>
            </a:pPr>
            <a:r>
              <a:rPr lang="en-AU"/>
              <a:t>3) The difference is that in when accessing branches of that library you could for example have something like library "my-shared-library@$BRANCH_NAME”</a:t>
            </a:r>
            <a:endParaRPr/>
          </a:p>
          <a:p>
            <a:pPr>
              <a:lnSpc>
                <a:spcPct val="100000"/>
              </a:lnSpc>
            </a:pPr>
            <a:endParaRPr/>
          </a:p>
          <a:p>
            <a:pPr>
              <a:lnSpc>
                <a:spcPct val="100000"/>
              </a:lnSpc>
            </a:pPr>
            <a:r>
              <a:rPr lang="en-AU"/>
              <a:t>4) Libraries are resolved and loaded during compilation of the script, before it starts executing. This allows the Groovy compiler to understand the meaning of symbols used in static type checkin</a:t>
            </a:r>
            <a:endParaRPr/>
          </a:p>
          <a:p>
            <a:pPr>
              <a:lnSpc>
                <a:spcPct val="100000"/>
              </a:lnSpc>
            </a:pPr>
            <a:endParaRPr/>
          </a:p>
          <a:p>
            <a:pPr>
              <a:lnSpc>
                <a:spcPct val="100000"/>
              </a:lnSpc>
            </a:pPr>
            <a:r>
              <a:rPr lang="en-AU"/>
              <a:t>Global Variables however, are resolved at runtime.</a:t>
            </a:r>
            <a:endParaRPr/>
          </a:p>
          <a:p>
            <a:pPr>
              <a:lnSpc>
                <a:spcPct val="100000"/>
              </a:lnSpc>
            </a:pPr>
            <a:endParaRPr/>
          </a:p>
          <a:p>
            <a:pPr>
              <a:lnSpc>
                <a:spcPct val="100000"/>
              </a:lnSpc>
            </a:pPr>
            <a:r>
              <a:rPr lang="en-AU"/>
              <a:t>Internally, scripts in the vars directory are instantiated on-demand as singletons. This allows multiple methods or properties to be defined in a single .groovy file which interact with each other</a:t>
            </a:r>
            <a:endParaRPr/>
          </a:p>
          <a:p>
            <a:pPr>
              <a:lnSpc>
                <a:spcPct val="100000"/>
              </a:lnSpc>
            </a:pPr>
            <a:endParaRPr/>
          </a:p>
          <a:p>
            <a:pPr>
              <a:lnSpc>
                <a:spcPct val="100000"/>
              </a:lnSpc>
            </a:pPr>
            <a:r>
              <a:rPr lang="en-AU"/>
              <a:t>5) It feels to me that when you write global functions is like abstracting some common usage in existing pipelines, and code in the class libraries is more like new functionality. But it might be just me. The code in Global functions could look like declarative pipelines where class reassemble more like java code.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39" name="TextShape 2"/>
          <p:cNvSpPr txBox="1"/>
          <p:nvPr/>
        </p:nvSpPr>
        <p:spPr>
          <a:xfrm>
            <a:off x="3884760" y="8685360"/>
            <a:ext cx="2971440" cy="456840"/>
          </a:xfrm>
          <a:prstGeom prst="rect">
            <a:avLst/>
          </a:prstGeom>
        </p:spPr>
        <p:txBody>
          <a:bodyPr anchor="b"/>
          <a:lstStyle/>
          <a:p>
            <a:pPr algn="r">
              <a:lnSpc>
                <a:spcPct val="100000"/>
              </a:lnSpc>
            </a:pPr>
            <a:fld id="{9162A562-C80A-49E9-8AAD-7089896D6E8F}" type="slidenum">
              <a:rPr lang="en-AU" sz="1200">
                <a:solidFill>
                  <a:srgbClr val="FFFFFF"/>
                </a:solidFill>
                <a:latin typeface="+mn-lt"/>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200150"/>
            <a:ext cx="8229240" cy="1618650"/>
          </a:xfrm>
          <a:prstGeom prst="rect">
            <a:avLst/>
          </a:prstGeom>
        </p:spPr>
        <p:txBody>
          <a:bodyPr wrap="none" lIns="0" tIns="0" rIns="0" bIns="0"/>
          <a:lstStyle/>
          <a:p>
            <a:endParaRPr/>
          </a:p>
        </p:txBody>
      </p:sp>
      <p:sp>
        <p:nvSpPr>
          <p:cNvPr id="28" name="PlaceHolder 3"/>
          <p:cNvSpPr>
            <a:spLocks noGrp="1"/>
          </p:cNvSpPr>
          <p:nvPr>
            <p:ph type="body"/>
          </p:nvPr>
        </p:nvSpPr>
        <p:spPr>
          <a:xfrm>
            <a:off x="457200" y="2972700"/>
            <a:ext cx="8229240" cy="161865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31"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32"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
        <p:nvSpPr>
          <p:cNvPr id="33" name="PlaceHolder 5"/>
          <p:cNvSpPr>
            <a:spLocks noGrp="1"/>
          </p:cNvSpPr>
          <p:nvPr>
            <p:ph type="body"/>
          </p:nvPr>
        </p:nvSpPr>
        <p:spPr>
          <a:xfrm>
            <a:off x="457200" y="2972700"/>
            <a:ext cx="4015440" cy="161865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36"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5328720" y="2972430"/>
            <a:ext cx="2704680" cy="1618650"/>
          </a:xfrm>
          <a:prstGeom prst="rect">
            <a:avLst/>
          </a:prstGeom>
        </p:spPr>
      </p:pic>
      <p:pic>
        <p:nvPicPr>
          <p:cNvPr id="38" name="Picture 37"/>
          <p:cNvPicPr/>
          <p:nvPr/>
        </p:nvPicPr>
        <p:blipFill>
          <a:blip r:embed="rId2"/>
          <a:stretch>
            <a:fillRect/>
          </a:stretch>
        </p:blipFill>
        <p:spPr>
          <a:xfrm>
            <a:off x="1112400" y="2972430"/>
            <a:ext cx="2704680" cy="161865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200150"/>
            <a:ext cx="8229240" cy="339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200150"/>
            <a:ext cx="8229240" cy="339417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50" name="PlaceHolder 3"/>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6010"/>
            <a:ext cx="8229240" cy="438831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55" name="PlaceHolder 3"/>
          <p:cNvSpPr>
            <a:spLocks noGrp="1"/>
          </p:cNvSpPr>
          <p:nvPr>
            <p:ph type="body"/>
          </p:nvPr>
        </p:nvSpPr>
        <p:spPr>
          <a:xfrm>
            <a:off x="457200" y="2972700"/>
            <a:ext cx="4015440" cy="1618650"/>
          </a:xfrm>
          <a:prstGeom prst="rect">
            <a:avLst/>
          </a:prstGeom>
        </p:spPr>
        <p:txBody>
          <a:bodyPr wrap="none" lIns="0" tIns="0" rIns="0" bIns="0"/>
          <a:lstStyle/>
          <a:p>
            <a:endParaRPr/>
          </a:p>
        </p:txBody>
      </p:sp>
      <p:sp>
        <p:nvSpPr>
          <p:cNvPr id="56" name="PlaceHolder 4"/>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200150"/>
            <a:ext cx="8229240" cy="339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59"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60"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63"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64" name="PlaceHolder 4"/>
          <p:cNvSpPr>
            <a:spLocks noGrp="1"/>
          </p:cNvSpPr>
          <p:nvPr>
            <p:ph type="body"/>
          </p:nvPr>
        </p:nvSpPr>
        <p:spPr>
          <a:xfrm>
            <a:off x="457200" y="2972700"/>
            <a:ext cx="8228520" cy="161865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200150"/>
            <a:ext cx="8229240" cy="1618650"/>
          </a:xfrm>
          <a:prstGeom prst="rect">
            <a:avLst/>
          </a:prstGeom>
        </p:spPr>
        <p:txBody>
          <a:bodyPr wrap="none" lIns="0" tIns="0" rIns="0" bIns="0"/>
          <a:lstStyle/>
          <a:p>
            <a:endParaRPr/>
          </a:p>
        </p:txBody>
      </p:sp>
      <p:sp>
        <p:nvSpPr>
          <p:cNvPr id="67" name="PlaceHolder 3"/>
          <p:cNvSpPr>
            <a:spLocks noGrp="1"/>
          </p:cNvSpPr>
          <p:nvPr>
            <p:ph type="body"/>
          </p:nvPr>
        </p:nvSpPr>
        <p:spPr>
          <a:xfrm>
            <a:off x="457200" y="2972700"/>
            <a:ext cx="8229240" cy="161865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70"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71"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
        <p:nvSpPr>
          <p:cNvPr id="72" name="PlaceHolder 5"/>
          <p:cNvSpPr>
            <a:spLocks noGrp="1"/>
          </p:cNvSpPr>
          <p:nvPr>
            <p:ph type="body"/>
          </p:nvPr>
        </p:nvSpPr>
        <p:spPr>
          <a:xfrm>
            <a:off x="457200" y="2972700"/>
            <a:ext cx="4015440" cy="161865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75"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328720" y="2972430"/>
            <a:ext cx="2704680" cy="1618650"/>
          </a:xfrm>
          <a:prstGeom prst="rect">
            <a:avLst/>
          </a:prstGeom>
        </p:spPr>
      </p:pic>
      <p:pic>
        <p:nvPicPr>
          <p:cNvPr id="77" name="Picture 76"/>
          <p:cNvPicPr/>
          <p:nvPr/>
        </p:nvPicPr>
        <p:blipFill>
          <a:blip r:embed="rId2"/>
          <a:stretch>
            <a:fillRect/>
          </a:stretch>
        </p:blipFill>
        <p:spPr>
          <a:xfrm>
            <a:off x="1112400" y="2972430"/>
            <a:ext cx="2704680" cy="16186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200150"/>
            <a:ext cx="8229240" cy="339417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11" name="PlaceHolder 3"/>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6010"/>
            <a:ext cx="8229240" cy="438831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16" name="PlaceHolder 3"/>
          <p:cNvSpPr>
            <a:spLocks noGrp="1"/>
          </p:cNvSpPr>
          <p:nvPr>
            <p:ph type="body"/>
          </p:nvPr>
        </p:nvSpPr>
        <p:spPr>
          <a:xfrm>
            <a:off x="457200" y="2972700"/>
            <a:ext cx="4015440" cy="1618650"/>
          </a:xfrm>
          <a:prstGeom prst="rect">
            <a:avLst/>
          </a:prstGeom>
        </p:spPr>
        <p:txBody>
          <a:bodyPr wrap="none" lIns="0" tIns="0" rIns="0" bIns="0"/>
          <a:lstStyle/>
          <a:p>
            <a:endParaRPr/>
          </a:p>
        </p:txBody>
      </p:sp>
      <p:sp>
        <p:nvSpPr>
          <p:cNvPr id="17" name="PlaceHolder 4"/>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20"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21"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24"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25" name="PlaceHolder 4"/>
          <p:cNvSpPr>
            <a:spLocks noGrp="1"/>
          </p:cNvSpPr>
          <p:nvPr>
            <p:ph type="body"/>
          </p:nvPr>
        </p:nvSpPr>
        <p:spPr>
          <a:xfrm>
            <a:off x="457200" y="2972700"/>
            <a:ext cx="8228520" cy="161865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860"/>
            <a:ext cx="7772040" cy="1102140"/>
          </a:xfrm>
          <a:prstGeom prst="rect">
            <a:avLst/>
          </a:prstGeom>
        </p:spPr>
        <p:txBody>
          <a:bodyPr anchor="ctr"/>
          <a:lstStyle/>
          <a:p>
            <a:pPr algn="ctr">
              <a:lnSpc>
                <a:spcPct val="100000"/>
              </a:lnSpc>
            </a:pPr>
            <a:r>
              <a:rPr lang="en-US" sz="4400">
                <a:solidFill>
                  <a:srgbClr val="FFFFFF"/>
                </a:solidFill>
                <a:latin typeface="Calibri"/>
              </a:rPr>
              <a:t>Click to edit the title text formatClick to edit Master title style</a:t>
            </a:r>
            <a:endParaRPr/>
          </a:p>
        </p:txBody>
      </p:sp>
      <p:sp>
        <p:nvSpPr>
          <p:cNvPr id="6" name="PlaceHolder 2"/>
          <p:cNvSpPr>
            <a:spLocks noGrp="1"/>
          </p:cNvSpPr>
          <p:nvPr>
            <p:ph type="dt"/>
          </p:nvPr>
        </p:nvSpPr>
        <p:spPr>
          <a:xfrm>
            <a:off x="457200" y="4767390"/>
            <a:ext cx="2133360" cy="273510"/>
          </a:xfrm>
          <a:prstGeom prst="rect">
            <a:avLst/>
          </a:prstGeom>
        </p:spPr>
        <p:txBody>
          <a:bodyPr anchor="ctr"/>
          <a:lstStyle/>
          <a:p>
            <a:pPr>
              <a:lnSpc>
                <a:spcPct val="100000"/>
              </a:lnSpc>
            </a:pPr>
            <a:r>
              <a:rPr lang="en-AU" sz="1200">
                <a:solidFill>
                  <a:srgbClr val="FFFFFF"/>
                </a:solidFill>
                <a:latin typeface="Calibri"/>
              </a:rPr>
              <a:t>14/07/17</a:t>
            </a:r>
            <a:endParaRPr/>
          </a:p>
        </p:txBody>
      </p:sp>
      <p:sp>
        <p:nvSpPr>
          <p:cNvPr id="2" name="PlaceHolder 3"/>
          <p:cNvSpPr>
            <a:spLocks noGrp="1"/>
          </p:cNvSpPr>
          <p:nvPr>
            <p:ph type="ftr"/>
          </p:nvPr>
        </p:nvSpPr>
        <p:spPr>
          <a:xfrm>
            <a:off x="3124080" y="4767390"/>
            <a:ext cx="2895120" cy="273510"/>
          </a:xfrm>
          <a:prstGeom prst="rect">
            <a:avLst/>
          </a:prstGeom>
        </p:spPr>
        <p:txBody>
          <a:bodyPr anchor="ctr"/>
          <a:lstStyle/>
          <a:p>
            <a:endParaRPr/>
          </a:p>
        </p:txBody>
      </p:sp>
      <p:sp>
        <p:nvSpPr>
          <p:cNvPr id="3" name="PlaceHolder 4"/>
          <p:cNvSpPr>
            <a:spLocks noGrp="1"/>
          </p:cNvSpPr>
          <p:nvPr>
            <p:ph type="sldNum"/>
          </p:nvPr>
        </p:nvSpPr>
        <p:spPr>
          <a:xfrm>
            <a:off x="6553080" y="4767390"/>
            <a:ext cx="2133360" cy="273510"/>
          </a:xfrm>
          <a:prstGeom prst="rect">
            <a:avLst/>
          </a:prstGeom>
        </p:spPr>
        <p:txBody>
          <a:bodyPr anchor="ctr"/>
          <a:lstStyle/>
          <a:p>
            <a:pPr algn="r">
              <a:lnSpc>
                <a:spcPct val="100000"/>
              </a:lnSpc>
            </a:pPr>
            <a:fld id="{388C6C0E-A53C-4ECE-AD43-E7A6D7DCBED9}" type="slidenum">
              <a:rPr lang="en-AU" sz="1200">
                <a:solidFill>
                  <a:srgbClr val="FFFFFF"/>
                </a:solidFill>
                <a:latin typeface="Calibri"/>
              </a:rPr>
              <a:t>‹#›</a:t>
            </a:fld>
            <a:endParaRPr/>
          </a:p>
        </p:txBody>
      </p:sp>
      <p:sp>
        <p:nvSpPr>
          <p:cNvPr id="4" name="PlaceHolder 5"/>
          <p:cNvSpPr>
            <a:spLocks noGrp="1"/>
          </p:cNvSpPr>
          <p:nvPr>
            <p:ph type="body"/>
          </p:nvPr>
        </p:nvSpPr>
        <p:spPr>
          <a:xfrm>
            <a:off x="457200" y="120339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Click to edit the title text formatClick to edit Master title style</a:t>
            </a:r>
            <a:endParaRPr/>
          </a:p>
        </p:txBody>
      </p:sp>
      <p:sp>
        <p:nvSpPr>
          <p:cNvPr id="40" name="PlaceHolder 2"/>
          <p:cNvSpPr>
            <a:spLocks noGrp="1"/>
          </p:cNvSpPr>
          <p:nvPr>
            <p:ph type="body"/>
          </p:nvPr>
        </p:nvSpPr>
        <p:spPr>
          <a:xfrm>
            <a:off x="457200" y="1200150"/>
            <a:ext cx="8229240" cy="3394170"/>
          </a:xfrm>
          <a:prstGeom prst="rect">
            <a:avLst/>
          </a:prstGeom>
        </p:spPr>
        <p:txBody>
          <a:bodyPr/>
          <a:lstStyle/>
          <a:p>
            <a:pPr>
              <a:buSzPct val="25000"/>
              <a:buFont typeface="StarSymbol"/>
              <a:buChar char=""/>
            </a:pPr>
            <a:r>
              <a:rPr lang="en-US" sz="3200">
                <a:solidFill>
                  <a:srgbClr val="FFFFFF"/>
                </a:solidFill>
                <a:latin typeface="Calibri"/>
              </a:rPr>
              <a:t>Click to edit the outline text format</a:t>
            </a:r>
            <a:endParaRPr/>
          </a:p>
          <a:p>
            <a:pPr lvl="1">
              <a:buSzPct val="25000"/>
              <a:buFont typeface="StarSymbol"/>
              <a:buChar char=""/>
            </a:pPr>
            <a:r>
              <a:rPr lang="en-US" sz="3200">
                <a:solidFill>
                  <a:srgbClr val="FFFFFF"/>
                </a:solidFill>
                <a:latin typeface="Calibri"/>
              </a:rPr>
              <a:t>Second Outline Level</a:t>
            </a:r>
            <a:endParaRPr/>
          </a:p>
          <a:p>
            <a:pPr lvl="2">
              <a:buSzPct val="25000"/>
              <a:buFont typeface="StarSymbol"/>
              <a:buChar char=""/>
            </a:pPr>
            <a:r>
              <a:rPr lang="en-US" sz="3200">
                <a:solidFill>
                  <a:srgbClr val="FFFFFF"/>
                </a:solidFill>
                <a:latin typeface="Calibri"/>
              </a:rPr>
              <a:t>Third Outline Level</a:t>
            </a:r>
            <a:endParaRPr/>
          </a:p>
          <a:p>
            <a:pPr lvl="3">
              <a:buSzPct val="25000"/>
              <a:buFont typeface="StarSymbol"/>
              <a:buChar char=""/>
            </a:pPr>
            <a:r>
              <a:rPr lang="en-US" sz="3200">
                <a:solidFill>
                  <a:srgbClr val="FFFFFF"/>
                </a:solidFill>
                <a:latin typeface="Calibri"/>
              </a:rPr>
              <a:t>Fourth Outline Level</a:t>
            </a:r>
            <a:endParaRPr/>
          </a:p>
          <a:p>
            <a:pPr lvl="4">
              <a:buSzPct val="25000"/>
              <a:buFont typeface="StarSymbol"/>
              <a:buChar char=""/>
            </a:pPr>
            <a:r>
              <a:rPr lang="en-US" sz="3200">
                <a:solidFill>
                  <a:srgbClr val="FFFFFF"/>
                </a:solidFill>
                <a:latin typeface="Calibri"/>
              </a:rPr>
              <a:t>Fifth Outline Level</a:t>
            </a:r>
            <a:endParaRPr/>
          </a:p>
          <a:p>
            <a:pPr lvl="5">
              <a:buSzPct val="2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SzPct val="25000"/>
              <a:buFont typeface="StarSymbol"/>
              <a:buChar char=""/>
            </a:pPr>
            <a:r>
              <a:rPr lang="en-US" sz="2800">
                <a:solidFill>
                  <a:srgbClr val="FFFFFF"/>
                </a:solidFill>
                <a:latin typeface="Calibri"/>
              </a:rPr>
              <a:t>Second level</a:t>
            </a:r>
            <a:endParaRPr/>
          </a:p>
          <a:p>
            <a:pPr lvl="2">
              <a:lnSpc>
                <a:spcPct val="100000"/>
              </a:lnSpc>
              <a:buSzPct val="25000"/>
              <a:buFont typeface="StarSymbol"/>
              <a:buChar char=""/>
            </a:pPr>
            <a:r>
              <a:rPr lang="en-US" sz="2400">
                <a:solidFill>
                  <a:srgbClr val="FFFFFF"/>
                </a:solidFill>
                <a:latin typeface="Calibri"/>
              </a:rPr>
              <a:t>Third level</a:t>
            </a:r>
            <a:endParaRPr/>
          </a:p>
          <a:p>
            <a:pPr lvl="3">
              <a:lnSpc>
                <a:spcPct val="100000"/>
              </a:lnSpc>
              <a:buSzPct val="25000"/>
              <a:buFont typeface="StarSymbol"/>
              <a:buChar char=""/>
            </a:pPr>
            <a:r>
              <a:rPr lang="en-US" sz="2000">
                <a:solidFill>
                  <a:srgbClr val="FFFFFF"/>
                </a:solidFill>
                <a:latin typeface="Calibri"/>
              </a:rPr>
              <a:t>Fourth level</a:t>
            </a:r>
            <a:endParaRPr/>
          </a:p>
          <a:p>
            <a:pPr lvl="4">
              <a:lnSpc>
                <a:spcPct val="100000"/>
              </a:lnSpc>
              <a:buSzPct val="25000"/>
              <a:buFont typeface="StarSymbol"/>
              <a:buChar char=""/>
            </a:pPr>
            <a:r>
              <a:rPr lang="en-US" sz="2000">
                <a:solidFill>
                  <a:srgbClr val="FFFFFF"/>
                </a:solidFill>
                <a:latin typeface="Calibri"/>
              </a:rPr>
              <a:t>Fifth level</a:t>
            </a:r>
            <a:endParaRPr/>
          </a:p>
        </p:txBody>
      </p:sp>
      <p:sp>
        <p:nvSpPr>
          <p:cNvPr id="41" name="PlaceHolder 3"/>
          <p:cNvSpPr>
            <a:spLocks noGrp="1"/>
          </p:cNvSpPr>
          <p:nvPr>
            <p:ph type="dt"/>
          </p:nvPr>
        </p:nvSpPr>
        <p:spPr>
          <a:xfrm>
            <a:off x="457200" y="4767390"/>
            <a:ext cx="2133360" cy="273510"/>
          </a:xfrm>
          <a:prstGeom prst="rect">
            <a:avLst/>
          </a:prstGeom>
        </p:spPr>
        <p:txBody>
          <a:bodyPr anchor="ctr"/>
          <a:lstStyle/>
          <a:p>
            <a:pPr>
              <a:lnSpc>
                <a:spcPct val="100000"/>
              </a:lnSpc>
            </a:pPr>
            <a:r>
              <a:rPr lang="en-AU" sz="1200">
                <a:solidFill>
                  <a:srgbClr val="FFFFFF"/>
                </a:solidFill>
                <a:latin typeface="Calibri"/>
              </a:rPr>
              <a:t>14/07/17</a:t>
            </a:r>
            <a:endParaRPr/>
          </a:p>
        </p:txBody>
      </p:sp>
      <p:sp>
        <p:nvSpPr>
          <p:cNvPr id="42" name="PlaceHolder 4"/>
          <p:cNvSpPr>
            <a:spLocks noGrp="1"/>
          </p:cNvSpPr>
          <p:nvPr>
            <p:ph type="ftr"/>
          </p:nvPr>
        </p:nvSpPr>
        <p:spPr>
          <a:xfrm>
            <a:off x="3124080" y="4767390"/>
            <a:ext cx="2895120" cy="273510"/>
          </a:xfrm>
          <a:prstGeom prst="rect">
            <a:avLst/>
          </a:prstGeom>
        </p:spPr>
        <p:txBody>
          <a:bodyPr anchor="ctr"/>
          <a:lstStyle/>
          <a:p>
            <a:endParaRPr/>
          </a:p>
        </p:txBody>
      </p:sp>
      <p:sp>
        <p:nvSpPr>
          <p:cNvPr id="43" name="PlaceHolder 5"/>
          <p:cNvSpPr>
            <a:spLocks noGrp="1"/>
          </p:cNvSpPr>
          <p:nvPr>
            <p:ph type="sldNum"/>
          </p:nvPr>
        </p:nvSpPr>
        <p:spPr>
          <a:xfrm>
            <a:off x="6553080" y="4767390"/>
            <a:ext cx="2133360" cy="273510"/>
          </a:xfrm>
          <a:prstGeom prst="rect">
            <a:avLst/>
          </a:prstGeom>
        </p:spPr>
        <p:txBody>
          <a:bodyPr anchor="ctr"/>
          <a:lstStyle/>
          <a:p>
            <a:pPr algn="r">
              <a:lnSpc>
                <a:spcPct val="100000"/>
              </a:lnSpc>
            </a:pPr>
            <a:fld id="{3D92A163-AA24-41A4-B1FA-9B0619460368}" type="slidenum">
              <a:rPr lang="en-AU" sz="1200">
                <a:solidFill>
                  <a:srgbClr val="FFFFFF"/>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jenkins.io/doc/book/pipeline/shared-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Picture 1" descr="jenkisSuper Her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03" y="0"/>
            <a:ext cx="3499747" cy="2914650"/>
          </a:xfrm>
          <a:prstGeom prst="rect">
            <a:avLst/>
          </a:prstGeom>
        </p:spPr>
      </p:pic>
      <p:sp>
        <p:nvSpPr>
          <p:cNvPr id="83" name="TextShape 1"/>
          <p:cNvSpPr txBox="1"/>
          <p:nvPr/>
        </p:nvSpPr>
        <p:spPr>
          <a:xfrm>
            <a:off x="517221" y="2171077"/>
            <a:ext cx="7772040" cy="1102140"/>
          </a:xfrm>
          <a:prstGeom prst="rect">
            <a:avLst/>
          </a:prstGeom>
        </p:spPr>
        <p:txBody>
          <a:bodyPr anchor="ctr"/>
          <a:lstStyle/>
          <a:p>
            <a:pPr algn="ctr">
              <a:lnSpc>
                <a:spcPct val="100000"/>
              </a:lnSpc>
            </a:pPr>
            <a:r>
              <a:rPr lang="en-US" sz="4400" dirty="0">
                <a:solidFill>
                  <a:srgbClr val="FFFFFF"/>
                </a:solidFill>
                <a:latin typeface="Calibri"/>
              </a:rPr>
              <a:t>Jenkins </a:t>
            </a:r>
            <a:endParaRPr lang="en-US" sz="4400" dirty="0" smtClean="0">
              <a:solidFill>
                <a:srgbClr val="FFFFFF"/>
              </a:solidFill>
              <a:latin typeface="Calibri"/>
            </a:endParaRPr>
          </a:p>
          <a:p>
            <a:pPr algn="ctr">
              <a:lnSpc>
                <a:spcPct val="100000"/>
              </a:lnSpc>
            </a:pPr>
            <a:r>
              <a:rPr lang="en-US" sz="4400" dirty="0" smtClean="0">
                <a:solidFill>
                  <a:srgbClr val="FFFFFF"/>
                </a:solidFill>
                <a:latin typeface="Calibri"/>
              </a:rPr>
              <a:t>Shared Libraries</a:t>
            </a:r>
            <a:endParaRPr dirty="0"/>
          </a:p>
        </p:txBody>
      </p:sp>
      <p:sp>
        <p:nvSpPr>
          <p:cNvPr id="84" name="TextShape 2"/>
          <p:cNvSpPr txBox="1"/>
          <p:nvPr/>
        </p:nvSpPr>
        <p:spPr>
          <a:xfrm>
            <a:off x="1371600" y="2914650"/>
            <a:ext cx="6400440" cy="1314090"/>
          </a:xfrm>
          <a:prstGeom prst="rect">
            <a:avLst/>
          </a:prstGeom>
        </p:spPr>
        <p:txBody>
          <a:bodyPr/>
          <a:lstStyle/>
          <a:p>
            <a:pPr algn="ctr"/>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5"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Usage Examples</a:t>
            </a:r>
            <a:endParaRPr/>
          </a:p>
        </p:txBody>
      </p:sp>
      <p:sp>
        <p:nvSpPr>
          <p:cNvPr id="106" name="TextShape 2"/>
          <p:cNvSpPr txBox="1"/>
          <p:nvPr/>
        </p:nvSpPr>
        <p:spPr>
          <a:xfrm>
            <a:off x="457200" y="1200150"/>
            <a:ext cx="8229240" cy="3394170"/>
          </a:xfrm>
          <a:prstGeom prst="rect">
            <a:avLst/>
          </a:prstGeom>
        </p:spPr>
        <p:txBody>
          <a:bodyPr/>
          <a:lstStyle/>
          <a:p>
            <a:endParaRPr/>
          </a:p>
        </p:txBody>
      </p:sp>
      <p:sp>
        <p:nvSpPr>
          <p:cNvPr id="2" name="TextBox 1"/>
          <p:cNvSpPr txBox="1"/>
          <p:nvPr/>
        </p:nvSpPr>
        <p:spPr>
          <a:xfrm>
            <a:off x="10226435" y="4073570"/>
            <a:ext cx="184666" cy="369332"/>
          </a:xfrm>
          <a:prstGeom prst="rect">
            <a:avLst/>
          </a:prstGeom>
          <a:noFill/>
        </p:spPr>
        <p:txBody>
          <a:bodyPr wrap="non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06010"/>
            <a:ext cx="8229240" cy="856980"/>
          </a:xfrm>
          <a:prstGeom prst="rect">
            <a:avLst/>
          </a:prstGeom>
        </p:spPr>
        <p:txBody>
          <a:bodyPr anchor="ctr"/>
          <a:lstStyle/>
          <a:p>
            <a:endParaRPr/>
          </a:p>
        </p:txBody>
      </p:sp>
      <p:pic>
        <p:nvPicPr>
          <p:cNvPr id="108" name="Content Placeholder 4"/>
          <p:cNvPicPr/>
          <p:nvPr/>
        </p:nvPicPr>
        <p:blipFill>
          <a:blip r:embed="rId3"/>
          <a:stretch>
            <a:fillRect/>
          </a:stretch>
        </p:blipFill>
        <p:spPr>
          <a:xfrm>
            <a:off x="457200" y="1200150"/>
            <a:ext cx="8229240" cy="3394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Modification Workflow</a:t>
            </a:r>
            <a:endParaRPr/>
          </a:p>
        </p:txBody>
      </p:sp>
      <p:sp>
        <p:nvSpPr>
          <p:cNvPr id="110"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a:solidFill>
                  <a:srgbClr val="FFFFFF"/>
                </a:solidFill>
                <a:latin typeface="Calibri"/>
              </a:rPr>
              <a:t>Create a branch of you pipeline</a:t>
            </a:r>
            <a:endParaRPr dirty="0"/>
          </a:p>
          <a:p>
            <a:pPr marL="457200" indent="-457200">
              <a:lnSpc>
                <a:spcPct val="100000"/>
              </a:lnSpc>
              <a:buFont typeface="Arial"/>
              <a:buChar char="•"/>
            </a:pPr>
            <a:r>
              <a:rPr lang="en-US" sz="3200" dirty="0">
                <a:solidFill>
                  <a:srgbClr val="FFFFFF"/>
                </a:solidFill>
                <a:latin typeface="Calibri"/>
              </a:rPr>
              <a:t>Access you modification with @</a:t>
            </a:r>
            <a:r>
              <a:rPr lang="en-US" sz="3200" dirty="0" err="1">
                <a:solidFill>
                  <a:srgbClr val="FFFFFF"/>
                </a:solidFill>
                <a:latin typeface="Calibri"/>
              </a:rPr>
              <a:t>branchname</a:t>
            </a:r>
            <a:endParaRPr dirty="0"/>
          </a:p>
          <a:p>
            <a:pPr marL="457200" indent="-457200">
              <a:lnSpc>
                <a:spcPct val="100000"/>
              </a:lnSpc>
              <a:buFont typeface="Arial"/>
              <a:buChar char="•"/>
            </a:pPr>
            <a:r>
              <a:rPr lang="en-US" sz="3200" dirty="0">
                <a:solidFill>
                  <a:srgbClr val="FFFFFF"/>
                </a:solidFill>
                <a:latin typeface="Calibri"/>
              </a:rPr>
              <a:t>Submit pull </a:t>
            </a:r>
            <a:r>
              <a:rPr lang="en-US" sz="3200" dirty="0" smtClean="0">
                <a:solidFill>
                  <a:srgbClr val="FFFFFF"/>
                </a:solidFill>
                <a:latin typeface="Calibri"/>
              </a:rPr>
              <a:t>request</a:t>
            </a:r>
            <a:endParaRPr dirty="0"/>
          </a:p>
          <a:p>
            <a:pPr marL="457200" indent="-457200">
              <a:lnSpc>
                <a:spcPct val="100000"/>
              </a:lnSpc>
              <a:buFont typeface="Arial"/>
              <a:buChar char="•"/>
            </a:pPr>
            <a:r>
              <a:rPr lang="en-US" sz="3200" dirty="0">
                <a:solidFill>
                  <a:srgbClr val="FFFFFF"/>
                </a:solidFill>
                <a:latin typeface="Calibri"/>
              </a:rPr>
              <a:t>Get </a:t>
            </a:r>
            <a:r>
              <a:rPr lang="en-US" sz="3200" dirty="0" smtClean="0">
                <a:solidFill>
                  <a:srgbClr val="FFFFFF"/>
                </a:solidFill>
                <a:latin typeface="Calibri"/>
              </a:rPr>
              <a:t>approval</a:t>
            </a:r>
            <a:endParaRPr dirty="0"/>
          </a:p>
          <a:p>
            <a:pPr marL="457200" indent="-457200">
              <a:lnSpc>
                <a:spcPct val="100000"/>
              </a:lnSpc>
              <a:buFont typeface="Arial"/>
              <a:buChar char="•"/>
            </a:pPr>
            <a:r>
              <a:rPr lang="en-US" sz="3200" dirty="0">
                <a:solidFill>
                  <a:srgbClr val="FFFFFF"/>
                </a:solidFill>
                <a:latin typeface="Calibri"/>
              </a:rPr>
              <a:t>Merge to </a:t>
            </a:r>
            <a:r>
              <a:rPr lang="en-US" sz="3200" dirty="0" smtClean="0">
                <a:solidFill>
                  <a:srgbClr val="FFFFFF"/>
                </a:solidFill>
                <a:latin typeface="Calibri"/>
              </a:rPr>
              <a:t>master</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1"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DO  and DONTS</a:t>
            </a:r>
            <a:endParaRPr/>
          </a:p>
        </p:txBody>
      </p:sp>
      <p:sp>
        <p:nvSpPr>
          <p:cNvPr id="112"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a:solidFill>
                  <a:srgbClr val="FFFFFF"/>
                </a:solidFill>
                <a:latin typeface="Calibri"/>
              </a:rPr>
              <a:t>Do not import global variables</a:t>
            </a:r>
            <a:endParaRPr dirty="0"/>
          </a:p>
          <a:p>
            <a:pPr lvl="1">
              <a:lnSpc>
                <a:spcPct val="100000"/>
              </a:lnSpc>
              <a:buSzPct val="25000"/>
              <a:buFont typeface="StarSymbol"/>
              <a:buChar char=""/>
            </a:pPr>
            <a:r>
              <a:rPr lang="en-US" sz="2800" dirty="0">
                <a:solidFill>
                  <a:srgbClr val="FFFFFF"/>
                </a:solidFill>
                <a:latin typeface="Calibri"/>
              </a:rPr>
              <a:t>If you do variables/functions became static</a:t>
            </a:r>
            <a:endParaRPr dirty="0"/>
          </a:p>
          <a:p>
            <a:pPr marL="457200" indent="-457200">
              <a:lnSpc>
                <a:spcPct val="100000"/>
              </a:lnSpc>
              <a:buFont typeface="Arial"/>
              <a:buChar char="•"/>
            </a:pPr>
            <a:r>
              <a:rPr lang="en-US" sz="3200" dirty="0">
                <a:solidFill>
                  <a:srgbClr val="FFFFFF"/>
                </a:solidFill>
                <a:latin typeface="Calibri"/>
              </a:rPr>
              <a:t>Do not Allow direct commits to master (modification of pipelines thru branches/PR)</a:t>
            </a:r>
            <a:endParaRPr dirty="0"/>
          </a:p>
          <a:p>
            <a:pPr marL="457200" indent="-457200">
              <a:lnSpc>
                <a:spcPct val="100000"/>
              </a:lnSpc>
              <a:buFont typeface="Arial"/>
              <a:buChar char="•"/>
            </a:pPr>
            <a:r>
              <a:rPr lang="en-US" sz="3200" dirty="0">
                <a:solidFill>
                  <a:srgbClr val="FFFFFF"/>
                </a:solidFill>
                <a:latin typeface="Calibri"/>
              </a:rPr>
              <a:t>Do use the linter when creating shared libraries (they save time)</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3"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GOTCHAS</a:t>
            </a:r>
            <a:endParaRPr/>
          </a:p>
        </p:txBody>
      </p:sp>
      <p:sp>
        <p:nvSpPr>
          <p:cNvPr id="114" name="TextShape 2"/>
          <p:cNvSpPr txBox="1"/>
          <p:nvPr/>
        </p:nvSpPr>
        <p:spPr>
          <a:xfrm>
            <a:off x="457200" y="1200150"/>
            <a:ext cx="8229240" cy="3394170"/>
          </a:xfrm>
          <a:prstGeom prst="rect">
            <a:avLst/>
          </a:prstGeom>
        </p:spPr>
        <p:txBody>
          <a:bodyPr/>
          <a:lstStyle/>
          <a:p>
            <a:pPr marL="457200" indent="-457200">
              <a:buFont typeface="Arial"/>
              <a:buChar char="•"/>
            </a:pPr>
            <a:r>
              <a:rPr lang="en-US" sz="3200" dirty="0" smtClean="0">
                <a:solidFill>
                  <a:srgbClr val="FFFFFF"/>
                </a:solidFill>
                <a:latin typeface="Calibri"/>
              </a:rPr>
              <a:t>Libraries name are case sensitive (The linter does not catches that)</a:t>
            </a:r>
          </a:p>
          <a:p>
            <a:pPr marL="457200" indent="-457200">
              <a:lnSpc>
                <a:spcPct val="100000"/>
              </a:lnSpc>
              <a:buFont typeface="Arial"/>
              <a:buChar char="•"/>
            </a:pPr>
            <a:r>
              <a:rPr lang="en-US" sz="3200" dirty="0" smtClean="0">
                <a:solidFill>
                  <a:srgbClr val="FFFFFF"/>
                </a:solidFill>
                <a:latin typeface="Calibri"/>
              </a:rPr>
              <a:t>PR </a:t>
            </a:r>
            <a:r>
              <a:rPr lang="en-US" sz="3200" dirty="0">
                <a:solidFill>
                  <a:srgbClr val="FFFFFF"/>
                </a:solidFill>
                <a:latin typeface="Calibri"/>
              </a:rPr>
              <a:t>not working the first time you add a </a:t>
            </a:r>
            <a:r>
              <a:rPr lang="en-US" sz="3200" dirty="0" err="1">
                <a:solidFill>
                  <a:srgbClr val="FFFFFF"/>
                </a:solidFill>
                <a:latin typeface="Calibri"/>
              </a:rPr>
              <a:t>Jenkinsfile</a:t>
            </a:r>
            <a:r>
              <a:rPr lang="en-US" sz="3200" dirty="0">
                <a:solidFill>
                  <a:srgbClr val="FFFFFF"/>
                </a:solidFill>
                <a:latin typeface="Calibri"/>
              </a:rPr>
              <a:t>, it needs to exists in the base branch</a:t>
            </a:r>
            <a:endParaRPr dirty="0"/>
          </a:p>
          <a:p>
            <a:pPr marL="457200" indent="-457200">
              <a:lnSpc>
                <a:spcPct val="100000"/>
              </a:lnSpc>
              <a:buFont typeface="Arial"/>
              <a:buChar char="•"/>
            </a:pPr>
            <a:r>
              <a:rPr lang="en-US" sz="3200" dirty="0" smtClean="0">
                <a:solidFill>
                  <a:srgbClr val="FFFFFF"/>
                </a:solidFill>
                <a:latin typeface="Calibri"/>
              </a:rPr>
              <a:t>When </a:t>
            </a:r>
            <a:r>
              <a:rPr lang="en-US" sz="3200" dirty="0">
                <a:solidFill>
                  <a:srgbClr val="FFFFFF"/>
                </a:solidFill>
                <a:latin typeface="Calibri"/>
              </a:rPr>
              <a:t>you are modifying a script in the reply copy/paste first since it can fail </a:t>
            </a:r>
            <a:endParaRPr dirty="0"/>
          </a:p>
          <a:p>
            <a:pPr marL="457200" indent="-457200">
              <a:lnSpc>
                <a:spcPct val="100000"/>
              </a:lnSpc>
              <a:buFont typeface="Arial"/>
              <a:buChar char="•"/>
            </a:pPr>
            <a:r>
              <a:rPr lang="en-US" sz="3200" dirty="0">
                <a:solidFill>
                  <a:srgbClr val="FFFFFF"/>
                </a:solidFill>
                <a:latin typeface="Calibri"/>
              </a:rPr>
              <a:t>Or use the linter	</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Documenting Pipelines</a:t>
            </a:r>
            <a:endParaRPr dirty="0"/>
          </a:p>
        </p:txBody>
      </p:sp>
      <p:sp>
        <p:nvSpPr>
          <p:cNvPr id="117" name="TextShape 2"/>
          <p:cNvSpPr txBox="1"/>
          <p:nvPr/>
        </p:nvSpPr>
        <p:spPr>
          <a:xfrm>
            <a:off x="457200" y="1200150"/>
            <a:ext cx="8229240" cy="3394170"/>
          </a:xfrm>
          <a:prstGeom prst="rect">
            <a:avLst/>
          </a:prstGeom>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Back up slides</a:t>
            </a:r>
            <a:endParaRPr/>
          </a:p>
        </p:txBody>
      </p:sp>
      <p:sp>
        <p:nvSpPr>
          <p:cNvPr id="119" name="TextShape 2"/>
          <p:cNvSpPr txBox="1"/>
          <p:nvPr/>
        </p:nvSpPr>
        <p:spPr>
          <a:xfrm>
            <a:off x="457200" y="1200150"/>
            <a:ext cx="8229240" cy="3394170"/>
          </a:xfrm>
          <a:prstGeom prst="rect">
            <a:avLst/>
          </a:prstGeom>
        </p:spPr>
        <p:txBody>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links</a:t>
            </a:r>
            <a:r>
              <a:rPr lang="en-US" sz="4400" dirty="0">
                <a:solidFill>
                  <a:srgbClr val="FFFFFF"/>
                </a:solidFill>
                <a:latin typeface="Calibri"/>
              </a:rPr>
              <a:t>	</a:t>
            </a:r>
            <a:endParaRPr dirty="0"/>
          </a:p>
        </p:txBody>
      </p:sp>
      <p:sp>
        <p:nvSpPr>
          <p:cNvPr id="121"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2400" u="sng" dirty="0">
                <a:solidFill>
                  <a:srgbClr val="0000FF"/>
                </a:solidFill>
                <a:latin typeface="Calibri"/>
                <a:hlinkClick r:id="rId2"/>
              </a:rPr>
              <a:t>https://jenkins.io/doc/book/pipeline/shared-libraries/</a:t>
            </a:r>
            <a:endParaRPr sz="2400" dirty="0"/>
          </a:p>
          <a:p>
            <a:pPr>
              <a:lnSpc>
                <a:spcPct val="100000"/>
              </a:lnSpc>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Agenda	</a:t>
            </a:r>
            <a:endParaRPr/>
          </a:p>
        </p:txBody>
      </p:sp>
      <p:sp>
        <p:nvSpPr>
          <p:cNvPr id="90"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smtClean="0">
                <a:solidFill>
                  <a:srgbClr val="FFFFFF"/>
                </a:solidFill>
                <a:latin typeface="Calibri"/>
              </a:rPr>
              <a:t>Why Shared Libraries</a:t>
            </a:r>
          </a:p>
          <a:p>
            <a:pPr marL="457200" indent="-457200">
              <a:lnSpc>
                <a:spcPct val="100000"/>
              </a:lnSpc>
              <a:buFont typeface="Arial"/>
              <a:buChar char="•"/>
            </a:pPr>
            <a:r>
              <a:rPr lang="en-US" sz="3200" dirty="0" smtClean="0">
                <a:solidFill>
                  <a:srgbClr val="FFFFFF"/>
                </a:solidFill>
                <a:latin typeface="Calibri"/>
              </a:rPr>
              <a:t>Configuration </a:t>
            </a:r>
            <a:r>
              <a:rPr lang="en-US" sz="3200" dirty="0">
                <a:solidFill>
                  <a:srgbClr val="FFFFFF"/>
                </a:solidFill>
                <a:latin typeface="Calibri"/>
              </a:rPr>
              <a:t>and options</a:t>
            </a:r>
            <a:endParaRPr dirty="0"/>
          </a:p>
          <a:p>
            <a:pPr marL="457200" indent="-457200">
              <a:lnSpc>
                <a:spcPct val="100000"/>
              </a:lnSpc>
              <a:buFont typeface="Arial"/>
              <a:buChar char="•"/>
            </a:pPr>
            <a:r>
              <a:rPr lang="en-US" sz="3200" dirty="0" smtClean="0">
                <a:solidFill>
                  <a:srgbClr val="FFFFFF"/>
                </a:solidFill>
                <a:latin typeface="Calibri"/>
              </a:rPr>
              <a:t>Library </a:t>
            </a:r>
            <a:r>
              <a:rPr lang="en-US" sz="3200" dirty="0">
                <a:solidFill>
                  <a:srgbClr val="FFFFFF"/>
                </a:solidFill>
                <a:latin typeface="Calibri"/>
              </a:rPr>
              <a:t>structure</a:t>
            </a:r>
            <a:endParaRPr dirty="0"/>
          </a:p>
          <a:p>
            <a:pPr marL="457200" indent="-457200">
              <a:lnSpc>
                <a:spcPct val="100000"/>
              </a:lnSpc>
              <a:buFont typeface="Arial"/>
              <a:buChar char="•"/>
            </a:pPr>
            <a:r>
              <a:rPr lang="en-US" sz="3200" dirty="0" smtClean="0">
                <a:solidFill>
                  <a:srgbClr val="FFFFFF"/>
                </a:solidFill>
                <a:latin typeface="Calibri"/>
              </a:rPr>
              <a:t>Usage</a:t>
            </a:r>
            <a:endParaRPr dirty="0"/>
          </a:p>
          <a:p>
            <a:pPr marL="457200" indent="-457200">
              <a:lnSpc>
                <a:spcPct val="100000"/>
              </a:lnSpc>
              <a:buFont typeface="Arial"/>
              <a:buChar char="•"/>
            </a:pPr>
            <a:r>
              <a:rPr lang="en-US" sz="3200" dirty="0" smtClean="0">
                <a:solidFill>
                  <a:srgbClr val="FFFFFF"/>
                </a:solidFill>
                <a:latin typeface="Calibri"/>
              </a:rPr>
              <a:t>Modification workflow</a:t>
            </a:r>
          </a:p>
          <a:p>
            <a:pPr marL="457200" indent="-457200">
              <a:lnSpc>
                <a:spcPct val="100000"/>
              </a:lnSpc>
              <a:buFont typeface="Arial"/>
              <a:buChar char="•"/>
            </a:pPr>
            <a:r>
              <a:rPr lang="en-US" sz="3200" dirty="0" smtClean="0">
                <a:solidFill>
                  <a:srgbClr val="FFFFFF"/>
                </a:solidFill>
                <a:latin typeface="Calibri"/>
              </a:rPr>
              <a:t>Lessons Learnt</a:t>
            </a:r>
            <a:endParaRPr lang="en-US" sz="3200" dirty="0" smtClean="0">
              <a:solidFill>
                <a:srgbClr val="FFFFFF"/>
              </a:solidFill>
              <a:latin typeface="Calibri"/>
            </a:endParaRPr>
          </a:p>
          <a:p>
            <a:pPr marL="285750" indent="-285750">
              <a:lnSpc>
                <a:spcPct val="100000"/>
              </a:lnSpc>
              <a:buFont typeface="Arial"/>
              <a:buChar char="•"/>
            </a:pPr>
            <a:endParaRPr dirty="0" smtClean="0"/>
          </a:p>
          <a:p>
            <a:pPr>
              <a:lnSpc>
                <a:spcPct val="100000"/>
              </a:lnSpc>
            </a:pP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5"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Why </a:t>
            </a:r>
            <a:r>
              <a:rPr lang="en-US" sz="4400" dirty="0">
                <a:solidFill>
                  <a:srgbClr val="FFFFFF"/>
                </a:solidFill>
                <a:latin typeface="Calibri"/>
              </a:rPr>
              <a:t>Shared </a:t>
            </a:r>
            <a:r>
              <a:rPr lang="en-US" sz="4400" dirty="0" smtClean="0">
                <a:solidFill>
                  <a:srgbClr val="FFFFFF"/>
                </a:solidFill>
                <a:latin typeface="Calibri"/>
              </a:rPr>
              <a:t>Libraries</a:t>
            </a:r>
            <a:r>
              <a:rPr lang="en-US" sz="4400" dirty="0">
                <a:solidFill>
                  <a:srgbClr val="FFFFFF"/>
                </a:solidFill>
                <a:latin typeface="Calibri"/>
              </a:rPr>
              <a:t>	</a:t>
            </a:r>
            <a:endParaRPr dirty="0"/>
          </a:p>
        </p:txBody>
      </p:sp>
      <p:sp>
        <p:nvSpPr>
          <p:cNvPr id="86"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smtClean="0">
                <a:solidFill>
                  <a:srgbClr val="FFFFFF"/>
                </a:solidFill>
                <a:latin typeface="Calibri"/>
              </a:rPr>
              <a:t>Maintainability</a:t>
            </a:r>
          </a:p>
          <a:p>
            <a:pPr marL="914400" lvl="1" indent="-457200">
              <a:buFont typeface="Arial"/>
              <a:buChar char="•"/>
            </a:pPr>
            <a:r>
              <a:rPr lang="en-US" sz="2800" dirty="0" smtClean="0">
                <a:solidFill>
                  <a:srgbClr val="FFFFFF"/>
                </a:solidFill>
                <a:latin typeface="Calibri"/>
              </a:rPr>
              <a:t>Promote </a:t>
            </a:r>
            <a:r>
              <a:rPr lang="en-US" sz="2800" dirty="0">
                <a:solidFill>
                  <a:srgbClr val="FFFFFF"/>
                </a:solidFill>
                <a:latin typeface="Calibri"/>
              </a:rPr>
              <a:t>code </a:t>
            </a:r>
            <a:r>
              <a:rPr lang="en-US" sz="2800" dirty="0" smtClean="0">
                <a:solidFill>
                  <a:srgbClr val="FFFFFF"/>
                </a:solidFill>
                <a:latin typeface="Calibri"/>
              </a:rPr>
              <a:t>reuse</a:t>
            </a:r>
            <a:endParaRPr lang="en-US" dirty="0"/>
          </a:p>
          <a:p>
            <a:pPr marL="914400" lvl="1" indent="-457200">
              <a:buFont typeface="Arial"/>
              <a:buChar char="•"/>
            </a:pPr>
            <a:r>
              <a:rPr lang="en-US" sz="2800" dirty="0" smtClean="0">
                <a:solidFill>
                  <a:srgbClr val="FFFFFF"/>
                </a:solidFill>
                <a:latin typeface="Calibri"/>
              </a:rPr>
              <a:t>Avoid </a:t>
            </a:r>
            <a:r>
              <a:rPr lang="en-US" sz="2800" dirty="0">
                <a:solidFill>
                  <a:srgbClr val="FFFFFF"/>
                </a:solidFill>
                <a:latin typeface="Calibri"/>
              </a:rPr>
              <a:t>code duplication</a:t>
            </a:r>
            <a:endParaRPr dirty="0"/>
          </a:p>
          <a:p>
            <a:pPr marL="457200" indent="-457200">
              <a:lnSpc>
                <a:spcPct val="100000"/>
              </a:lnSpc>
              <a:buFont typeface="Arial"/>
              <a:buChar char="•"/>
            </a:pPr>
            <a:r>
              <a:rPr lang="en-US" sz="3200" dirty="0">
                <a:solidFill>
                  <a:srgbClr val="FFFFFF"/>
                </a:solidFill>
                <a:latin typeface="Calibri"/>
              </a:rPr>
              <a:t>Batch </a:t>
            </a:r>
            <a:r>
              <a:rPr lang="en-US" sz="3200" dirty="0" smtClean="0">
                <a:solidFill>
                  <a:srgbClr val="FFFFFF"/>
                </a:solidFill>
                <a:latin typeface="Calibri"/>
              </a:rPr>
              <a:t>changes</a:t>
            </a:r>
            <a:endParaRPr lang="en-US" dirty="0"/>
          </a:p>
          <a:p>
            <a:pPr marL="914400" lvl="1" indent="-457200">
              <a:buFont typeface="Arial"/>
              <a:buChar char="•"/>
            </a:pPr>
            <a:r>
              <a:rPr lang="en-US" sz="2800" dirty="0" smtClean="0">
                <a:solidFill>
                  <a:srgbClr val="FFFFFF"/>
                </a:solidFill>
                <a:latin typeface="Calibri"/>
              </a:rPr>
              <a:t>Apply </a:t>
            </a:r>
            <a:r>
              <a:rPr lang="en-US" sz="2800" dirty="0">
                <a:solidFill>
                  <a:srgbClr val="FFFFFF"/>
                </a:solidFill>
                <a:latin typeface="Calibri"/>
              </a:rPr>
              <a:t>changes to all pipeline jobs </a:t>
            </a:r>
            <a:endParaRPr lang="en-US" sz="2800" dirty="0">
              <a:solidFill>
                <a:srgbClr val="FFFFFF"/>
              </a:solidFill>
              <a:latin typeface="Calibri"/>
            </a:endParaRPr>
          </a:p>
          <a:p>
            <a:pPr marL="914400" lvl="1" indent="-457200">
              <a:buFont typeface="Arial"/>
              <a:buChar char="•"/>
            </a:pPr>
            <a:r>
              <a:rPr lang="en-US" sz="2400" dirty="0" err="1" smtClean="0">
                <a:solidFill>
                  <a:srgbClr val="FFFFFF"/>
                </a:solidFill>
                <a:latin typeface="Calibri"/>
              </a:rPr>
              <a:t>i.e</a:t>
            </a:r>
            <a:r>
              <a:rPr lang="en-US" sz="2400" dirty="0" smtClean="0">
                <a:solidFill>
                  <a:srgbClr val="FFFFFF"/>
                </a:solidFill>
                <a:latin typeface="Calibri"/>
              </a:rPr>
              <a:t> </a:t>
            </a:r>
            <a:r>
              <a:rPr lang="en-US" sz="2400" dirty="0">
                <a:solidFill>
                  <a:srgbClr val="FFFFFF"/>
                </a:solidFill>
                <a:latin typeface="Calibri"/>
              </a:rPr>
              <a:t>you change from </a:t>
            </a:r>
            <a:endParaRPr dirty="0"/>
          </a:p>
          <a:p>
            <a:pPr marL="457200" indent="-457200">
              <a:lnSpc>
                <a:spcPct val="100000"/>
              </a:lnSpc>
              <a:buFont typeface="Arial"/>
              <a:buChar char="•"/>
            </a:pPr>
            <a:r>
              <a:rPr lang="en-US" sz="3200" dirty="0">
                <a:solidFill>
                  <a:srgbClr val="FFFFFF"/>
                </a:solidFill>
                <a:latin typeface="Calibri"/>
              </a:rPr>
              <a:t>Avoid monster pipelines</a:t>
            </a: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06010"/>
            <a:ext cx="8229240" cy="856980"/>
          </a:xfrm>
          <a:prstGeom prst="rect">
            <a:avLst/>
          </a:prstGeom>
        </p:spPr>
        <p:txBody>
          <a:bodyPr wrap="none" lIns="0" tIns="0" rIns="0" bIns="0" anchor="ctr"/>
          <a:lstStyle/>
          <a:p>
            <a:r>
              <a:rPr lang="en-US"/>
              <a:t>							            STATS</a:t>
            </a:r>
            <a:endParaRPr/>
          </a:p>
        </p:txBody>
      </p:sp>
      <p:pic>
        <p:nvPicPr>
          <p:cNvPr id="88" name="Picture 87"/>
          <p:cNvPicPr/>
          <p:nvPr/>
        </p:nvPicPr>
        <p:blipFill>
          <a:blip r:embed="rId3"/>
          <a:stretch>
            <a:fillRect/>
          </a:stretch>
        </p:blipFill>
        <p:spPr>
          <a:xfrm>
            <a:off x="1559405" y="694665"/>
            <a:ext cx="5572345" cy="416798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1"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Configuration	</a:t>
            </a:r>
            <a:endParaRPr/>
          </a:p>
        </p:txBody>
      </p:sp>
      <p:sp>
        <p:nvSpPr>
          <p:cNvPr id="92" name="TextShape 2"/>
          <p:cNvSpPr txBox="1"/>
          <p:nvPr/>
        </p:nvSpPr>
        <p:spPr>
          <a:xfrm>
            <a:off x="457200" y="1200150"/>
            <a:ext cx="8229240" cy="3394170"/>
          </a:xfrm>
          <a:prstGeom prst="rect">
            <a:avLst/>
          </a:prstGeom>
        </p:spPr>
        <p:txBody>
          <a:bodyPr/>
          <a:lstStyle/>
          <a:p>
            <a:pPr>
              <a:lnSpc>
                <a:spcPct val="100000"/>
              </a:lnSpc>
            </a:pPr>
            <a:r>
              <a:rPr lang="en-US" sz="3200" dirty="0">
                <a:solidFill>
                  <a:srgbClr val="FFFFFF"/>
                </a:solidFill>
                <a:latin typeface="Calibri"/>
              </a:rPr>
              <a:t>Two </a:t>
            </a:r>
            <a:r>
              <a:rPr lang="en-US" sz="3200" dirty="0" smtClean="0">
                <a:solidFill>
                  <a:srgbClr val="FFFFFF"/>
                </a:solidFill>
                <a:latin typeface="Calibri"/>
              </a:rPr>
              <a:t>modes</a:t>
            </a:r>
            <a:endParaRPr lang="en-US" dirty="0"/>
          </a:p>
          <a:p>
            <a:pPr marL="457200" indent="-457200">
              <a:lnSpc>
                <a:spcPct val="100000"/>
              </a:lnSpc>
              <a:buFont typeface="Arial"/>
              <a:buChar char="•"/>
            </a:pPr>
            <a:r>
              <a:rPr lang="en-US" sz="2800" dirty="0" smtClean="0">
                <a:solidFill>
                  <a:srgbClr val="FFFFFF"/>
                </a:solidFill>
                <a:latin typeface="Calibri"/>
              </a:rPr>
              <a:t>Legacy </a:t>
            </a:r>
            <a:r>
              <a:rPr lang="en-US" sz="2800" dirty="0">
                <a:solidFill>
                  <a:srgbClr val="FFFFFF"/>
                </a:solidFill>
                <a:latin typeface="Calibri"/>
              </a:rPr>
              <a:t>mode  </a:t>
            </a:r>
            <a:endParaRPr lang="en-US" sz="2800" dirty="0" smtClean="0">
              <a:solidFill>
                <a:srgbClr val="FFFFFF"/>
              </a:solidFill>
              <a:latin typeface="Calibri"/>
            </a:endParaRPr>
          </a:p>
          <a:p>
            <a:pPr marL="914400" lvl="1" indent="-457200">
              <a:buFont typeface="Arial"/>
              <a:buChar char="•"/>
            </a:pPr>
            <a:r>
              <a:rPr lang="en-US" sz="2800" dirty="0" smtClean="0">
                <a:solidFill>
                  <a:srgbClr val="FFFFFF"/>
                </a:solidFill>
                <a:latin typeface="Calibri"/>
              </a:rPr>
              <a:t>single </a:t>
            </a:r>
            <a:r>
              <a:rPr lang="en-US" sz="2800" dirty="0" err="1">
                <a:solidFill>
                  <a:srgbClr val="FFFFFF"/>
                </a:solidFill>
                <a:latin typeface="Calibri"/>
              </a:rPr>
              <a:t>git</a:t>
            </a:r>
            <a:r>
              <a:rPr lang="en-US" sz="2800" dirty="0">
                <a:solidFill>
                  <a:srgbClr val="FFFFFF"/>
                </a:solidFill>
                <a:latin typeface="Calibri"/>
              </a:rPr>
              <a:t> repo </a:t>
            </a:r>
            <a:r>
              <a:rPr lang="en-US" sz="2800" dirty="0" smtClean="0">
                <a:solidFill>
                  <a:srgbClr val="FFFFFF"/>
                </a:solidFill>
                <a:latin typeface="Calibri"/>
              </a:rPr>
              <a:t>in Jenkins</a:t>
            </a:r>
          </a:p>
          <a:p>
            <a:pPr marL="457200" indent="-457200">
              <a:lnSpc>
                <a:spcPct val="100000"/>
              </a:lnSpc>
              <a:buFont typeface="Arial"/>
              <a:buChar char="•"/>
            </a:pPr>
            <a:r>
              <a:rPr lang="en-US" sz="2800" dirty="0" smtClean="0">
                <a:solidFill>
                  <a:srgbClr val="FFFFFF"/>
                </a:solidFill>
                <a:latin typeface="Calibri"/>
              </a:rPr>
              <a:t>General </a:t>
            </a:r>
            <a:r>
              <a:rPr lang="en-US" sz="2800" dirty="0">
                <a:solidFill>
                  <a:srgbClr val="FFFFFF"/>
                </a:solidFill>
                <a:latin typeface="Calibri"/>
              </a:rPr>
              <a:t>mode </a:t>
            </a:r>
            <a:endParaRPr lang="en-US" dirty="0"/>
          </a:p>
          <a:p>
            <a:pPr marL="800100" lvl="1" indent="-342900">
              <a:buFont typeface="Arial"/>
              <a:buChar char="•"/>
            </a:pPr>
            <a:r>
              <a:rPr lang="en-US" sz="2400" dirty="0" smtClean="0">
                <a:solidFill>
                  <a:srgbClr val="FFFFFF"/>
                </a:solidFill>
                <a:latin typeface="Calibri"/>
              </a:rPr>
              <a:t>Any </a:t>
            </a:r>
            <a:r>
              <a:rPr lang="en-US" sz="2400" dirty="0" err="1" smtClean="0">
                <a:solidFill>
                  <a:srgbClr val="FFFFFF"/>
                </a:solidFill>
                <a:latin typeface="Calibri"/>
              </a:rPr>
              <a:t>scm</a:t>
            </a:r>
            <a:endParaRPr lang="en-US" dirty="0"/>
          </a:p>
          <a:p>
            <a:pPr marL="800100" lvl="1" indent="-342900">
              <a:buFont typeface="Arial"/>
              <a:buChar char="•"/>
            </a:pPr>
            <a:r>
              <a:rPr lang="en-US" sz="2400" dirty="0" smtClean="0">
                <a:solidFill>
                  <a:srgbClr val="FFFFFF"/>
                </a:solidFill>
                <a:latin typeface="Calibri"/>
              </a:rPr>
              <a:t>Multiple </a:t>
            </a:r>
            <a:r>
              <a:rPr lang="en-US" sz="2400" dirty="0">
                <a:solidFill>
                  <a:srgbClr val="FFFFFF"/>
                </a:solidFill>
                <a:latin typeface="Calibri"/>
              </a:rPr>
              <a:t>sources</a:t>
            </a:r>
            <a:endParaRPr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Configuration	</a:t>
            </a:r>
            <a:endParaRPr/>
          </a:p>
        </p:txBody>
      </p:sp>
      <p:pic>
        <p:nvPicPr>
          <p:cNvPr id="96" name="Picture 95"/>
          <p:cNvPicPr/>
          <p:nvPr/>
        </p:nvPicPr>
        <p:blipFill>
          <a:blip r:embed="rId3"/>
          <a:stretch>
            <a:fillRect/>
          </a:stretch>
        </p:blipFill>
        <p:spPr>
          <a:xfrm>
            <a:off x="432000" y="1105380"/>
            <a:ext cx="8279640" cy="3646620"/>
          </a:xfrm>
          <a:prstGeom prst="rect">
            <a:avLst/>
          </a:prstGeom>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Directory structure</a:t>
            </a:r>
            <a:endParaRPr/>
          </a:p>
        </p:txBody>
      </p:sp>
      <p:sp>
        <p:nvSpPr>
          <p:cNvPr id="100" name="TextShape 2"/>
          <p:cNvSpPr txBox="1"/>
          <p:nvPr/>
        </p:nvSpPr>
        <p:spPr>
          <a:xfrm>
            <a:off x="457200" y="1200150"/>
            <a:ext cx="8229240" cy="3394170"/>
          </a:xfrm>
          <a:prstGeom prst="rect">
            <a:avLst/>
          </a:prstGeom>
        </p:spPr>
        <p:txBody>
          <a:bodyPr/>
          <a:lstStyle/>
          <a:p>
            <a:pPr>
              <a:lnSpc>
                <a:spcPct val="100000"/>
              </a:lnSpc>
            </a:pPr>
            <a:r>
              <a:rPr lang="en-US">
                <a:solidFill>
                  <a:srgbClr val="FFFFFF"/>
                </a:solidFill>
                <a:latin typeface="Consolas"/>
              </a:rPr>
              <a:t>(root)</a:t>
            </a:r>
            <a:endParaRPr/>
          </a:p>
          <a:p>
            <a:pPr>
              <a:lnSpc>
                <a:spcPct val="100000"/>
              </a:lnSpc>
            </a:pPr>
            <a:r>
              <a:rPr lang="en-US">
                <a:solidFill>
                  <a:srgbClr val="FFFFFF"/>
                </a:solidFill>
                <a:latin typeface="Consolas"/>
              </a:rPr>
              <a:t>+- src                     # Groovy source files</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Bar.groovy  # for org.foo.Bar class</a:t>
            </a:r>
            <a:endParaRPr/>
          </a:p>
          <a:p>
            <a:pPr>
              <a:lnSpc>
                <a:spcPct val="100000"/>
              </a:lnSpc>
            </a:pPr>
            <a:r>
              <a:rPr lang="en-US">
                <a:solidFill>
                  <a:srgbClr val="FFFFFF"/>
                </a:solidFill>
                <a:latin typeface="Consolas"/>
              </a:rPr>
              <a:t>+- vars</a:t>
            </a:r>
            <a:endParaRPr/>
          </a:p>
          <a:p>
            <a:pPr>
              <a:lnSpc>
                <a:spcPct val="100000"/>
              </a:lnSpc>
            </a:pPr>
            <a:r>
              <a:rPr lang="en-US">
                <a:solidFill>
                  <a:srgbClr val="FFFFFF"/>
                </a:solidFill>
                <a:latin typeface="Consolas"/>
              </a:rPr>
              <a:t>|   +- foo.groovy          # for global 'foo' variable</a:t>
            </a:r>
            <a:endParaRPr/>
          </a:p>
          <a:p>
            <a:pPr>
              <a:lnSpc>
                <a:spcPct val="100000"/>
              </a:lnSpc>
            </a:pPr>
            <a:r>
              <a:rPr lang="en-US">
                <a:solidFill>
                  <a:srgbClr val="FFFFFF"/>
                </a:solidFill>
                <a:latin typeface="Consolas"/>
              </a:rPr>
              <a:t>|   +- foo.txt             # help for 'foo' variable</a:t>
            </a:r>
            <a:endParaRPr/>
          </a:p>
          <a:p>
            <a:pPr>
              <a:lnSpc>
                <a:spcPct val="100000"/>
              </a:lnSpc>
            </a:pPr>
            <a:r>
              <a:rPr lang="en-US">
                <a:solidFill>
                  <a:srgbClr val="FFFFFF"/>
                </a:solidFill>
                <a:latin typeface="Consolas"/>
              </a:rPr>
              <a:t>+- resources               # resource files (external lib only)</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bar.json    # static helper data for org.foo.Bar</a:t>
            </a:r>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3"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Usage</a:t>
            </a:r>
            <a:endParaRPr dirty="0"/>
          </a:p>
        </p:txBody>
      </p:sp>
      <p:sp>
        <p:nvSpPr>
          <p:cNvPr id="104" name="TextShape 2"/>
          <p:cNvSpPr txBox="1"/>
          <p:nvPr/>
        </p:nvSpPr>
        <p:spPr>
          <a:xfrm>
            <a:off x="457200" y="1606411"/>
            <a:ext cx="8229240" cy="2705702"/>
          </a:xfrm>
          <a:prstGeom prst="rect">
            <a:avLst/>
          </a:prstGeom>
        </p:spPr>
        <p:txBody>
          <a:bodyPr/>
          <a:lstStyle/>
          <a:p>
            <a:pPr marL="457200" indent="-457200">
              <a:lnSpc>
                <a:spcPct val="100000"/>
              </a:lnSpc>
              <a:buFont typeface="Arial"/>
              <a:buChar char="•"/>
            </a:pPr>
            <a:r>
              <a:rPr lang="en-US" sz="2400" dirty="0">
                <a:solidFill>
                  <a:srgbClr val="FFFFFF"/>
                </a:solidFill>
                <a:latin typeface="Calibri"/>
              </a:rPr>
              <a:t>@Library('my-shared-library') _</a:t>
            </a:r>
            <a:endParaRPr sz="2400" dirty="0"/>
          </a:p>
          <a:p>
            <a:pPr marL="457200" indent="-457200">
              <a:lnSpc>
                <a:spcPct val="100000"/>
              </a:lnSpc>
              <a:buFont typeface="Arial"/>
              <a:buChar char="•"/>
            </a:pPr>
            <a:endParaRPr lang="en-US" sz="2400" dirty="0" smtClean="0">
              <a:solidFill>
                <a:srgbClr val="FFFFFF"/>
              </a:solidFill>
              <a:latin typeface="Calibri"/>
            </a:endParaRPr>
          </a:p>
          <a:p>
            <a:pPr marL="457200" indent="-457200">
              <a:lnSpc>
                <a:spcPct val="100000"/>
              </a:lnSpc>
              <a:buFont typeface="Arial"/>
              <a:buChar char="•"/>
            </a:pPr>
            <a:r>
              <a:rPr lang="en-US" sz="2400" dirty="0" smtClean="0">
                <a:solidFill>
                  <a:srgbClr val="FFFFFF"/>
                </a:solidFill>
                <a:latin typeface="Calibri"/>
              </a:rPr>
              <a:t>@</a:t>
            </a:r>
            <a:r>
              <a:rPr lang="en-US" sz="2400" dirty="0">
                <a:solidFill>
                  <a:srgbClr val="FFFFFF"/>
                </a:solidFill>
                <a:latin typeface="Calibri"/>
              </a:rPr>
              <a:t>Library('my-shared-library@1.0') _</a:t>
            </a:r>
            <a:endParaRPr sz="2400" dirty="0"/>
          </a:p>
          <a:p>
            <a:pPr marL="457200" indent="-457200">
              <a:lnSpc>
                <a:spcPct val="100000"/>
              </a:lnSpc>
              <a:buFont typeface="Arial"/>
              <a:buChar char="•"/>
            </a:pPr>
            <a:endParaRPr lang="en-US" sz="2400" dirty="0" smtClean="0">
              <a:solidFill>
                <a:srgbClr val="FFFFFF"/>
              </a:solidFill>
              <a:latin typeface="Calibri"/>
            </a:endParaRPr>
          </a:p>
          <a:p>
            <a:pPr marL="457200" indent="-457200">
              <a:lnSpc>
                <a:spcPct val="100000"/>
              </a:lnSpc>
              <a:buFont typeface="Arial"/>
              <a:buChar char="•"/>
            </a:pPr>
            <a:r>
              <a:rPr lang="en-US" sz="2400" dirty="0" smtClean="0">
                <a:solidFill>
                  <a:srgbClr val="FFFFFF"/>
                </a:solidFill>
                <a:latin typeface="Calibri"/>
              </a:rPr>
              <a:t>@</a:t>
            </a:r>
            <a:r>
              <a:rPr lang="en-US" sz="2400" dirty="0">
                <a:solidFill>
                  <a:srgbClr val="FFFFFF"/>
                </a:solidFill>
                <a:latin typeface="Calibri"/>
              </a:rPr>
              <a:t>Library(['my-shared-library', 'otherlib@abc1234']) _</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06010"/>
            <a:ext cx="8229240" cy="856980"/>
          </a:xfrm>
          <a:prstGeom prst="rect">
            <a:avLst/>
          </a:prstGeom>
        </p:spPr>
        <p:txBody>
          <a:bodyPr anchor="ctr"/>
          <a:lstStyle/>
          <a:p>
            <a:pPr algn="ctr">
              <a:lnSpc>
                <a:spcPct val="100000"/>
              </a:lnSpc>
            </a:pPr>
            <a:r>
              <a:rPr lang="en-US" sz="4400" dirty="0">
                <a:solidFill>
                  <a:srgbClr val="FFFFFF"/>
                </a:solidFill>
                <a:latin typeface="Calibri"/>
              </a:rPr>
              <a:t>Global Functions </a:t>
            </a:r>
            <a:r>
              <a:rPr lang="en-US" sz="4400" dirty="0" err="1">
                <a:solidFill>
                  <a:srgbClr val="FFFFFF"/>
                </a:solidFill>
                <a:latin typeface="Calibri"/>
              </a:rPr>
              <a:t>vs</a:t>
            </a:r>
            <a:r>
              <a:rPr lang="en-US" sz="4400" dirty="0">
                <a:solidFill>
                  <a:srgbClr val="FFFFFF"/>
                </a:solidFill>
                <a:latin typeface="Calibri"/>
              </a:rPr>
              <a:t> class libraries</a:t>
            </a:r>
            <a:endParaRPr dirty="0"/>
          </a:p>
        </p:txBody>
      </p:sp>
      <p:graphicFrame>
        <p:nvGraphicFramePr>
          <p:cNvPr id="102" name="Table 2"/>
          <p:cNvGraphicFramePr/>
          <p:nvPr>
            <p:extLst>
              <p:ext uri="{D42A27DB-BD31-4B8C-83A1-F6EECF244321}">
                <p14:modId xmlns:p14="http://schemas.microsoft.com/office/powerpoint/2010/main" val="3433213932"/>
              </p:ext>
            </p:extLst>
          </p:nvPr>
        </p:nvGraphicFramePr>
        <p:xfrm>
          <a:off x="457200" y="1200150"/>
          <a:ext cx="8087760" cy="3650009"/>
        </p:xfrm>
        <a:graphic>
          <a:graphicData uri="http://schemas.openxmlformats.org/drawingml/2006/table">
            <a:tbl>
              <a:tblPr>
                <a:tableStyleId>{21E4AEA4-8DFA-4A89-87EB-49C32662AFE0}</a:tableStyleId>
              </a:tblPr>
              <a:tblGrid>
                <a:gridCol w="1641600"/>
                <a:gridCol w="3107160"/>
                <a:gridCol w="3339000"/>
              </a:tblGrid>
              <a:tr h="384480">
                <a:tc>
                  <a:txBody>
                    <a:bodyPr/>
                    <a:lstStyle/>
                    <a:p>
                      <a:endParaRPr lang="en-US" sz="1400" dirty="0">
                        <a:solidFill>
                          <a:schemeClr val="bg1"/>
                        </a:solidFill>
                      </a:endParaRPr>
                    </a:p>
                  </a:txBody>
                  <a:tcPr marT="34290" marB="34290">
                    <a:solidFill>
                      <a:schemeClr val="tx1">
                        <a:lumMod val="85000"/>
                        <a:lumOff val="15000"/>
                      </a:schemeClr>
                    </a:solidFill>
                  </a:tcPr>
                </a:tc>
                <a:tc>
                  <a:txBody>
                    <a:bodyPr/>
                    <a:lstStyle/>
                    <a:p>
                      <a:pPr algn="ctr">
                        <a:lnSpc>
                          <a:spcPct val="100000"/>
                        </a:lnSpc>
                      </a:pPr>
                      <a:r>
                        <a:rPr lang="en-AU" sz="1400">
                          <a:solidFill>
                            <a:schemeClr val="bg1"/>
                          </a:solidFill>
                        </a:rPr>
                        <a:t>Global Variables/Functions</a:t>
                      </a:r>
                      <a:endParaRPr sz="1400">
                        <a:solidFill>
                          <a:schemeClr val="bg1"/>
                        </a:solidFill>
                      </a:endParaRPr>
                    </a:p>
                  </a:txBody>
                  <a:tcPr marT="34290" marB="34290">
                    <a:solidFill>
                      <a:schemeClr val="tx1">
                        <a:lumMod val="85000"/>
                        <a:lumOff val="15000"/>
                      </a:schemeClr>
                    </a:solidFill>
                  </a:tcPr>
                </a:tc>
                <a:tc>
                  <a:txBody>
                    <a:bodyPr/>
                    <a:lstStyle/>
                    <a:p>
                      <a:pPr algn="ctr">
                        <a:lnSpc>
                          <a:spcPct val="100000"/>
                        </a:lnSpc>
                      </a:pPr>
                      <a:r>
                        <a:rPr lang="en-AU" sz="1400">
                          <a:solidFill>
                            <a:schemeClr val="bg1"/>
                          </a:solidFill>
                        </a:rPr>
                        <a:t>Class library</a:t>
                      </a:r>
                      <a:endParaRPr sz="1400">
                        <a:solidFill>
                          <a:schemeClr val="bg1"/>
                        </a:solidFill>
                      </a:endParaRPr>
                    </a:p>
                  </a:txBody>
                  <a:tcPr marT="34290" marB="34290">
                    <a:solidFill>
                      <a:schemeClr val="tx1">
                        <a:lumMod val="85000"/>
                        <a:lumOff val="15000"/>
                      </a:schemeClr>
                    </a:solidFill>
                  </a:tcPr>
                </a:tc>
              </a:tr>
              <a:tr h="401220">
                <a:tc>
                  <a:txBody>
                    <a:bodyPr/>
                    <a:lstStyle/>
                    <a:p>
                      <a:pPr>
                        <a:lnSpc>
                          <a:spcPct val="100000"/>
                        </a:lnSpc>
                      </a:pPr>
                      <a:r>
                        <a:rPr lang="en-AU" sz="1400" dirty="0" smtClean="0">
                          <a:solidFill>
                            <a:schemeClr val="bg1"/>
                          </a:solidFill>
                        </a:rPr>
                        <a:t>Contents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Any Groovy code</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Any Groovy code</a:t>
                      </a:r>
                      <a:endParaRPr sz="1400">
                        <a:solidFill>
                          <a:schemeClr val="bg1"/>
                        </a:solidFill>
                      </a:endParaRPr>
                    </a:p>
                  </a:txBody>
                  <a:tcPr marT="34290" marB="34290">
                    <a:solidFill>
                      <a:schemeClr val="tx1">
                        <a:lumMod val="85000"/>
                        <a:lumOff val="15000"/>
                      </a:schemeClr>
                    </a:solidFill>
                  </a:tcPr>
                </a:tc>
              </a:tr>
              <a:tr h="780570">
                <a:tc>
                  <a:txBody>
                    <a:bodyPr/>
                    <a:lstStyle/>
                    <a:p>
                      <a:pPr>
                        <a:lnSpc>
                          <a:spcPct val="100000"/>
                        </a:lnSpc>
                      </a:pPr>
                      <a:r>
                        <a:rPr lang="en-AU" sz="1400">
                          <a:solidFill>
                            <a:schemeClr val="bg1"/>
                          </a:solidFill>
                        </a:rPr>
                        <a:t>Static</a:t>
                      </a:r>
                      <a:endParaRPr sz="1400">
                        <a:solidFill>
                          <a:schemeClr val="bg1"/>
                        </a:solidFill>
                      </a:endParaRPr>
                    </a:p>
                    <a:p>
                      <a:pPr>
                        <a:lnSpc>
                          <a:spcPct val="100000"/>
                        </a:lnSpc>
                      </a:pPr>
                      <a:r>
                        <a:rPr lang="en-AU" sz="1400">
                          <a:solidFill>
                            <a:schemeClr val="bg1"/>
                          </a:solidFill>
                        </a:rPr>
                        <a:t>Invocation</a:t>
                      </a:r>
                      <a:endParaRPr sz="1400">
                        <a:solidFill>
                          <a:schemeClr val="bg1"/>
                        </a:solidFill>
                      </a:endParaRPr>
                    </a:p>
                    <a:p>
                      <a:pPr>
                        <a:lnSpc>
                          <a:spcPct val="100000"/>
                        </a:lnSpc>
                      </a:pPr>
                      <a:r>
                        <a:rPr lang="en-AU" sz="1400">
                          <a:solidFill>
                            <a:schemeClr val="bg1"/>
                          </a:solidFill>
                        </a:rPr>
                        <a:t>(Annotation)</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@Library('my-shared-library') _</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@Library(‘rez')</a:t>
                      </a:r>
                      <a:endParaRPr sz="1400">
                        <a:solidFill>
                          <a:schemeClr val="bg1"/>
                        </a:solidFill>
                      </a:endParaRPr>
                    </a:p>
                    <a:p>
                      <a:pPr>
                        <a:lnSpc>
                          <a:spcPct val="100000"/>
                        </a:lnSpc>
                      </a:pPr>
                      <a:r>
                        <a:rPr lang="en-AU" sz="1400">
                          <a:solidFill>
                            <a:schemeClr val="bg1"/>
                          </a:solidFill>
                        </a:rPr>
                        <a:t>import com.al.rez.BuildClass</a:t>
                      </a:r>
                      <a:endParaRPr sz="1400">
                        <a:solidFill>
                          <a:schemeClr val="bg1"/>
                        </a:solidFill>
                      </a:endParaRPr>
                    </a:p>
                  </a:txBody>
                  <a:tcPr marT="34290" marB="34290">
                    <a:solidFill>
                      <a:schemeClr val="tx1">
                        <a:lumMod val="85000"/>
                        <a:lumOff val="15000"/>
                      </a:schemeClr>
                    </a:solidFill>
                  </a:tcPr>
                </a:tc>
              </a:tr>
              <a:tr h="696600">
                <a:tc>
                  <a:txBody>
                    <a:bodyPr/>
                    <a:lstStyle/>
                    <a:p>
                      <a:pPr>
                        <a:lnSpc>
                          <a:spcPct val="100000"/>
                        </a:lnSpc>
                      </a:pPr>
                      <a:r>
                        <a:rPr lang="en-AU" sz="1400" dirty="0">
                          <a:solidFill>
                            <a:schemeClr val="bg1"/>
                          </a:solidFill>
                        </a:rPr>
                        <a:t>Dynamic invocation</a:t>
                      </a:r>
                      <a:endParaRPr sz="1400" dirty="0">
                        <a:solidFill>
                          <a:schemeClr val="bg1"/>
                        </a:solidFill>
                      </a:endParaRPr>
                    </a:p>
                    <a:p>
                      <a:pPr>
                        <a:lnSpc>
                          <a:spcPct val="100000"/>
                        </a:lnSpc>
                      </a:pPr>
                      <a:r>
                        <a:rPr lang="en-AU" sz="1400" dirty="0">
                          <a:solidFill>
                            <a:schemeClr val="bg1"/>
                          </a:solidFill>
                        </a:rPr>
                        <a:t>(step)</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 'my-shared-library'</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a:t>
                      </a:r>
                      <a:r>
                        <a:rPr lang="en-AU" sz="1400" dirty="0" err="1">
                          <a:solidFill>
                            <a:schemeClr val="bg1"/>
                          </a:solidFill>
                        </a:rPr>
                        <a:t>rez</a:t>
                      </a:r>
                      <a:r>
                        <a:rPr lang="en-AU" sz="1400" dirty="0">
                          <a:solidFill>
                            <a:schemeClr val="bg1"/>
                          </a:solidFill>
                        </a:rPr>
                        <a:t>’).</a:t>
                      </a:r>
                      <a:r>
                        <a:rPr lang="en-AU" sz="1400" dirty="0" err="1">
                          <a:solidFill>
                            <a:schemeClr val="bg1"/>
                          </a:solidFill>
                        </a:rPr>
                        <a:t>com.al.rez.BuildClass.builds</a:t>
                      </a:r>
                      <a:r>
                        <a:rPr lang="en-AU" sz="1400" dirty="0">
                          <a:solidFill>
                            <a:schemeClr val="bg1"/>
                          </a:solidFill>
                        </a:rPr>
                        <a:t>()</a:t>
                      </a:r>
                      <a:endParaRPr sz="1400" dirty="0">
                        <a:solidFill>
                          <a:schemeClr val="bg1"/>
                        </a:solidFill>
                      </a:endParaRPr>
                    </a:p>
                  </a:txBody>
                  <a:tcPr marT="34290" marB="34290">
                    <a:solidFill>
                      <a:schemeClr val="tx1">
                        <a:lumMod val="85000"/>
                        <a:lumOff val="15000"/>
                      </a:schemeClr>
                    </a:solidFill>
                  </a:tcPr>
                </a:tc>
              </a:tr>
              <a:tr h="384480">
                <a:tc>
                  <a:txBody>
                    <a:bodyPr/>
                    <a:lstStyle/>
                    <a:p>
                      <a:pPr>
                        <a:lnSpc>
                          <a:spcPct val="100000"/>
                        </a:lnSpc>
                      </a:pPr>
                      <a:r>
                        <a:rPr lang="en-AU" sz="1400">
                          <a:solidFill>
                            <a:schemeClr val="bg1"/>
                          </a:solidFill>
                        </a:rPr>
                        <a:t>Resolution</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At run time</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At compile time</a:t>
                      </a:r>
                      <a:endParaRPr sz="1400" dirty="0">
                        <a:solidFill>
                          <a:schemeClr val="bg1"/>
                        </a:solidFill>
                      </a:endParaRPr>
                    </a:p>
                  </a:txBody>
                  <a:tcPr marT="34290" marB="34290">
                    <a:solidFill>
                      <a:schemeClr val="tx1">
                        <a:lumMod val="85000"/>
                        <a:lumOff val="15000"/>
                      </a:schemeClr>
                    </a:solidFill>
                  </a:tcPr>
                </a:tc>
              </a:tr>
              <a:tr h="487350">
                <a:tc>
                  <a:txBody>
                    <a:bodyPr/>
                    <a:lstStyle/>
                    <a:p>
                      <a:pPr>
                        <a:lnSpc>
                          <a:spcPct val="100000"/>
                        </a:lnSpc>
                      </a:pPr>
                      <a:r>
                        <a:rPr lang="en-AU" sz="1400">
                          <a:solidFill>
                            <a:schemeClr val="bg1"/>
                          </a:solidFill>
                        </a:rPr>
                        <a:t>Access pipeline steps directly</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YES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NO</a:t>
                      </a:r>
                      <a:endParaRPr sz="1400" dirty="0">
                        <a:solidFill>
                          <a:schemeClr val="bg1"/>
                        </a:solidFill>
                      </a:endParaRPr>
                    </a:p>
                  </a:txBody>
                  <a:tcPr marT="34290" marB="34290">
                    <a:solidFill>
                      <a:schemeClr val="tx1">
                        <a:lumMod val="85000"/>
                        <a:lumOff val="15000"/>
                      </a:schemeClr>
                    </a:solidFill>
                  </a:tcPr>
                </a:tc>
              </a:tr>
              <a:tr h="487350">
                <a:tc>
                  <a:txBody>
                    <a:bodyPr/>
                    <a:lstStyle/>
                    <a:p>
                      <a:pPr>
                        <a:lnSpc>
                          <a:spcPct val="100000"/>
                        </a:lnSpc>
                      </a:pPr>
                      <a:r>
                        <a:rPr lang="en-AU" sz="1400">
                          <a:solidFill>
                            <a:schemeClr val="bg1"/>
                          </a:solidFill>
                        </a:rPr>
                        <a:t>Access env vars directly</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YES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NO</a:t>
                      </a:r>
                      <a:endParaRPr sz="1400" dirty="0">
                        <a:solidFill>
                          <a:schemeClr val="bg1"/>
                        </a:solidFill>
                      </a:endParaRPr>
                    </a:p>
                  </a:txBody>
                  <a:tcPr marT="34290" marB="34290">
                    <a:solidFill>
                      <a:schemeClr val="tx1">
                        <a:lumMod val="85000"/>
                        <a:lumOff val="15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2632</Words>
  <Application>Microsoft Macintosh PowerPoint</Application>
  <PresentationFormat>On-screen Show (16:9)</PresentationFormat>
  <Paragraphs>265</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Victoria Brusasca</cp:lastModifiedBy>
  <cp:revision>18</cp:revision>
  <dcterms:modified xsi:type="dcterms:W3CDTF">2017-07-15T15:24:03Z</dcterms:modified>
</cp:coreProperties>
</file>