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58" r:id="rId4"/>
    <p:sldId id="262" r:id="rId5"/>
    <p:sldId id="259" r:id="rId6"/>
    <p:sldId id="257" r:id="rId7"/>
    <p:sldId id="265" r:id="rId8"/>
    <p:sldId id="264" r:id="rId9"/>
    <p:sldId id="268" r:id="rId10"/>
    <p:sldId id="267" r:id="rId11"/>
    <p:sldId id="269" r:id="rId12"/>
    <p:sldId id="266" r:id="rId13"/>
    <p:sldId id="270" r:id="rId14"/>
    <p:sldId id="263" r:id="rId15"/>
    <p:sldId id="26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912" autoAdjust="0"/>
  </p:normalViewPr>
  <p:slideViewPr>
    <p:cSldViewPr snapToGrid="0" snapToObjects="1">
      <p:cViewPr varScale="1">
        <p:scale>
          <a:sx n="47" d="100"/>
          <a:sy n="47" d="100"/>
        </p:scale>
        <p:origin x="-287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92CF50-439E-C74D-A338-A6CE8CA21D1A}" type="datetimeFigureOut">
              <a:rPr lang="en-US" smtClean="0"/>
              <a:t>12/07/17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A57A33-9D30-664B-8074-27A1C6B8A605}" type="slidenum">
              <a:rPr lang="en-US" smtClean="0"/>
              <a:t>‹#›</a:t>
            </a:fld>
            <a:endParaRPr lang="en-US"/>
          </a:p>
        </p:txBody>
      </p:sp>
    </p:spTree>
    <p:extLst>
      <p:ext uri="{BB962C8B-B14F-4D97-AF65-F5344CB8AC3E}">
        <p14:creationId xmlns:p14="http://schemas.microsoft.com/office/powerpoint/2010/main" val="33093323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a:t>
            </a:r>
            <a:r>
              <a:rPr lang="en-US" baseline="0" dirty="0" smtClean="0"/>
              <a:t> is.</a:t>
            </a:r>
          </a:p>
          <a:p>
            <a:r>
              <a:rPr lang="en-US" baseline="0" dirty="0" smtClean="0"/>
              <a:t>Work for animal logic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Who is using Jenkins pipelines?  Who has attended or watched </a:t>
            </a:r>
            <a:r>
              <a:rPr lang="en-US" baseline="0" dirty="0" err="1" smtClean="0"/>
              <a:t>Malcom’s</a:t>
            </a:r>
            <a:r>
              <a:rPr lang="en-US" baseline="0" dirty="0" smtClean="0"/>
              <a:t> awesome presentation.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last </a:t>
            </a:r>
            <a:r>
              <a:rPr lang="en-US" baseline="0" dirty="0" err="1" smtClean="0"/>
              <a:t>onw</a:t>
            </a:r>
            <a:r>
              <a:rPr lang="en-US" baseline="0" dirty="0" smtClean="0"/>
              <a:t>. Who is currently using shared pipelines… (what is your name?)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Let’s make this presentation interactive, so feel to interrupt at any point and ask questions that will be answered by NAME</a:t>
            </a:r>
          </a:p>
          <a:p>
            <a:endParaRPr lang="en-US" baseline="0" dirty="0" smtClean="0"/>
          </a:p>
          <a:p>
            <a:r>
              <a:rPr lang="en-US" baseline="0" dirty="0" smtClean="0"/>
              <a:t>As you might have already read in the description of this presentation</a:t>
            </a:r>
          </a:p>
          <a:p>
            <a:endParaRPr lang="en-US" baseline="0" dirty="0" smtClean="0"/>
          </a:p>
          <a:p>
            <a:r>
              <a:rPr lang="en-US" baseline="0" dirty="0" smtClean="0"/>
              <a:t>At Animal we have been using Jenkins for the last eight years, Jenkins pipelines for about a year (when Jenkins 2.0 was released) and Shared pipelines for about 4 months now.</a:t>
            </a:r>
          </a:p>
          <a:p>
            <a:r>
              <a:rPr lang="en-US" baseline="0" dirty="0" smtClean="0"/>
              <a:t>I have to say that before pipelines and shared pipelines we hit several limitations were we had to create some man in the middle and some glue code. </a:t>
            </a:r>
            <a:r>
              <a:rPr lang="en-US" baseline="0" dirty="0" smtClean="0"/>
              <a:t>and I was on the search for of a replacement,</a:t>
            </a:r>
            <a:r>
              <a:rPr lang="en-US" baseline="0" dirty="0" smtClean="0"/>
              <a:t> but I have to say that things have improved a lot since Jenkins 2. we have removed many of those workarounds and we are enjoying the benefits of pipelines in general.</a:t>
            </a:r>
          </a:p>
          <a:p>
            <a:endParaRPr lang="en-US" baseline="0" dirty="0" smtClean="0"/>
          </a:p>
          <a:p>
            <a:endParaRPr lang="en-US" baseline="0" dirty="0" smtClean="0"/>
          </a:p>
          <a:p>
            <a:r>
              <a:rPr lang="en-US" baseline="0" dirty="0" smtClean="0"/>
              <a:t>We have X number of Jenkins jobs running</a:t>
            </a:r>
          </a:p>
          <a:p>
            <a:r>
              <a:rPr lang="en-US" baseline="0" dirty="0" smtClean="0"/>
              <a:t>And we made X number of builds over this years.</a:t>
            </a:r>
          </a:p>
          <a:p>
            <a:r>
              <a:rPr lang="en-US" baseline="0" dirty="0" smtClean="0"/>
              <a:t>Not all are pipelines we are in the process of moving all to pipelines. (for the benefits just watch Malcolm's presentation)</a:t>
            </a:r>
          </a:p>
          <a:p>
            <a:endParaRPr lang="en-US" baseline="0" dirty="0" smtClean="0"/>
          </a:p>
          <a:p>
            <a:r>
              <a:rPr lang="en-US" baseline="0" dirty="0" smtClean="0"/>
              <a:t>Among others, one limitation was to apply changes to lots of jobs. You could use some power shell power  to do some </a:t>
            </a:r>
            <a:r>
              <a:rPr lang="en-US" baseline="0" dirty="0" err="1" smtClean="0"/>
              <a:t>grepping</a:t>
            </a:r>
            <a:r>
              <a:rPr lang="en-US" baseline="0" dirty="0" smtClean="0"/>
              <a:t> and string replacement on the </a:t>
            </a:r>
            <a:r>
              <a:rPr lang="en-US" baseline="0" dirty="0" err="1" smtClean="0"/>
              <a:t>config.xml</a:t>
            </a:r>
            <a:r>
              <a:rPr lang="en-US" baseline="0" dirty="0" smtClean="0"/>
              <a:t> in the JENKINS_HOME or use a plugin called Configuration Slicing (https://</a:t>
            </a:r>
            <a:r>
              <a:rPr lang="en-US" baseline="0" dirty="0" err="1" smtClean="0"/>
              <a:t>wiki.jenkins.io</a:t>
            </a:r>
            <a:r>
              <a:rPr lang="en-US" baseline="0" dirty="0" smtClean="0"/>
              <a:t>/display/JENKINS/</a:t>
            </a:r>
            <a:r>
              <a:rPr lang="en-US" baseline="0" dirty="0" err="1" smtClean="0"/>
              <a:t>Configuration+Slicing+Plugin</a:t>
            </a:r>
            <a:r>
              <a:rPr lang="en-US" baseline="0" dirty="0" smtClean="0"/>
              <a:t>) . Has someone here gone thru that?</a:t>
            </a:r>
          </a:p>
          <a:p>
            <a:r>
              <a:rPr lang="en-US" baseline="0" dirty="0" smtClean="0"/>
              <a:t>Somehow painful, no?</a:t>
            </a:r>
          </a:p>
          <a:p>
            <a:endParaRPr lang="en-US" baseline="0" dirty="0" smtClean="0"/>
          </a:p>
          <a:p>
            <a:r>
              <a:rPr lang="en-US" baseline="0" dirty="0" smtClean="0"/>
              <a:t>We went a long run using Managed Scripts. (The good part of that is that they can be written in groovy but also in python and bash and we a big number of python programmers)</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FCA57A33-9D30-664B-8074-27A1C6B8A605}" type="slidenum">
              <a:rPr lang="en-US" smtClean="0"/>
              <a:t>1</a:t>
            </a:fld>
            <a:endParaRPr lang="en-US"/>
          </a:p>
        </p:txBody>
      </p:sp>
    </p:spTree>
    <p:extLst>
      <p:ext uri="{BB962C8B-B14F-4D97-AF65-F5344CB8AC3E}">
        <p14:creationId xmlns:p14="http://schemas.microsoft.com/office/powerpoint/2010/main" val="3583779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we have all nicely setup , we have few libraries</a:t>
            </a:r>
            <a:r>
              <a:rPr lang="en-US" baseline="0" dirty="0" smtClean="0"/>
              <a:t> and helpers that give use we abstracted all the functionality in shared pipelines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now we write a pipelines like this.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***Show </a:t>
            </a:r>
            <a:r>
              <a:rPr lang="en-US" baseline="0" dirty="0" err="1" smtClean="0"/>
              <a:t>stefano</a:t>
            </a:r>
            <a:r>
              <a:rPr lang="en-US" baseline="0" dirty="0" smtClean="0"/>
              <a:t> pipeline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it does that.!!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Explain what it does… farm ..input step lightweight executors….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Now we easily add another 10 projects that use the same workflow we are happy ( happy slide -&gt; paradise) Cloud cooks </a:t>
            </a:r>
            <a:r>
              <a:rPr lang="en-US" baseline="0" dirty="0" err="1" smtClean="0"/>
              <a:t>loand</a:t>
            </a:r>
            <a:r>
              <a:rPr lang="en-U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Now comes a developer and want to add something do an extra step, he goes change the code and introduced a bug.. Now all hour beautiful pipelines get destroyed (Cloud land destroyed)</a:t>
            </a:r>
            <a:endParaRPr lang="en-US" dirty="0" smtClean="0"/>
          </a:p>
          <a:p>
            <a:endParaRPr lang="en-US" baseline="0" dirty="0" smtClean="0"/>
          </a:p>
          <a:p>
            <a:r>
              <a:rPr lang="en-US" baseline="0" dirty="0" smtClean="0"/>
              <a:t>That’s when you need to start using branches of your </a:t>
            </a:r>
            <a:r>
              <a:rPr lang="en-US" baseline="0" dirty="0" err="1" smtClean="0"/>
              <a:t>piepeline</a:t>
            </a:r>
            <a:endParaRPr lang="en-US" dirty="0" smtClean="0"/>
          </a:p>
        </p:txBody>
      </p:sp>
      <p:sp>
        <p:nvSpPr>
          <p:cNvPr id="4" name="Slide Number Placeholder 3"/>
          <p:cNvSpPr>
            <a:spLocks noGrp="1"/>
          </p:cNvSpPr>
          <p:nvPr>
            <p:ph type="sldNum" sz="quarter" idx="10"/>
          </p:nvPr>
        </p:nvSpPr>
        <p:spPr/>
        <p:txBody>
          <a:bodyPr/>
          <a:lstStyle/>
          <a:p>
            <a:fld id="{FCA57A33-9D30-664B-8074-27A1C6B8A605}" type="slidenum">
              <a:rPr lang="en-US" smtClean="0"/>
              <a:t>10</a:t>
            </a:fld>
            <a:endParaRPr lang="en-US"/>
          </a:p>
        </p:txBody>
      </p:sp>
    </p:spTree>
    <p:extLst>
      <p:ext uri="{BB962C8B-B14F-4D97-AF65-F5344CB8AC3E}">
        <p14:creationId xmlns:p14="http://schemas.microsoft.com/office/powerpoint/2010/main" val="77718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more secure/restrictive</a:t>
            </a:r>
            <a:r>
              <a:rPr lang="en-US" baseline="0" dirty="0" smtClean="0"/>
              <a:t> way will be in the configuration to set a </a:t>
            </a:r>
            <a:endParaRPr lang="en-US" dirty="0"/>
          </a:p>
        </p:txBody>
      </p:sp>
      <p:sp>
        <p:nvSpPr>
          <p:cNvPr id="4" name="Slide Number Placeholder 3"/>
          <p:cNvSpPr>
            <a:spLocks noGrp="1"/>
          </p:cNvSpPr>
          <p:nvPr>
            <p:ph type="sldNum" sz="quarter" idx="10"/>
          </p:nvPr>
        </p:nvSpPr>
        <p:spPr/>
        <p:txBody>
          <a:bodyPr/>
          <a:lstStyle/>
          <a:p>
            <a:fld id="{FCA57A33-9D30-664B-8074-27A1C6B8A605}" type="slidenum">
              <a:rPr lang="en-US" smtClean="0"/>
              <a:t>11</a:t>
            </a:fld>
            <a:endParaRPr lang="en-US"/>
          </a:p>
        </p:txBody>
      </p:sp>
    </p:spTree>
    <p:extLst>
      <p:ext uri="{BB962C8B-B14F-4D97-AF65-F5344CB8AC3E}">
        <p14:creationId xmlns:p14="http://schemas.microsoft.com/office/powerpoint/2010/main" val="767306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if they were intended to be instance. The Groovy compiler in this case can produce confusing error messages.</a:t>
            </a:r>
          </a:p>
          <a:p>
            <a:r>
              <a:rPr lang="en-US" dirty="0" smtClean="0"/>
              <a:t>Use the _ at the end of the library directive</a:t>
            </a:r>
          </a:p>
          <a:p>
            <a:endParaRPr lang="en-US" dirty="0" smtClean="0"/>
          </a:p>
          <a:p>
            <a:r>
              <a:rPr lang="en-US" dirty="0" smtClean="0"/>
              <a:t>Workflow use library</a:t>
            </a:r>
            <a:r>
              <a:rPr lang="en-US" baseline="0" dirty="0" smtClean="0"/>
              <a:t> instead of pipeline editor (in reply) If you are using things from the library that can </a:t>
            </a:r>
          </a:p>
          <a:p>
            <a:endParaRPr lang="en-US" baseline="0" dirty="0" smtClean="0"/>
          </a:p>
          <a:p>
            <a:r>
              <a:rPr lang="en-US" baseline="0" dirty="0" smtClean="0"/>
              <a:t>They have the potential of destructing all your pipelines at once.</a:t>
            </a:r>
            <a:r>
              <a:rPr lang="en-US" b="1" baseline="0" dirty="0" smtClean="0"/>
              <a:t> And also they pose a security concerns.</a:t>
            </a:r>
            <a:endParaRPr lang="en-US" b="1" dirty="0"/>
          </a:p>
        </p:txBody>
      </p:sp>
      <p:sp>
        <p:nvSpPr>
          <p:cNvPr id="4" name="Slide Number Placeholder 3"/>
          <p:cNvSpPr>
            <a:spLocks noGrp="1"/>
          </p:cNvSpPr>
          <p:nvPr>
            <p:ph type="sldNum" sz="quarter" idx="10"/>
          </p:nvPr>
        </p:nvSpPr>
        <p:spPr/>
        <p:txBody>
          <a:bodyPr/>
          <a:lstStyle/>
          <a:p>
            <a:fld id="{FCA57A33-9D30-664B-8074-27A1C6B8A605}" type="slidenum">
              <a:rPr lang="en-US" smtClean="0"/>
              <a:t>12</a:t>
            </a:fld>
            <a:endParaRPr lang="en-US"/>
          </a:p>
        </p:txBody>
      </p:sp>
    </p:spTree>
    <p:extLst>
      <p:ext uri="{BB962C8B-B14F-4D97-AF65-F5344CB8AC3E}">
        <p14:creationId xmlns:p14="http://schemas.microsoft.com/office/powerpoint/2010/main" val="1736824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variable defined in a shared library will only show up in Global Variables Reference (under Pipeline Syntax) after Jenkins loads and uses that library as part of a successful Pipeline run.</a:t>
            </a:r>
          </a:p>
          <a:p>
            <a:r>
              <a:rPr lang="en-US" dirty="0" smtClean="0"/>
              <a:t>Show example!!</a:t>
            </a:r>
          </a:p>
          <a:p>
            <a:endParaRPr lang="en-US" dirty="0"/>
          </a:p>
        </p:txBody>
      </p:sp>
      <p:sp>
        <p:nvSpPr>
          <p:cNvPr id="4" name="Slide Number Placeholder 3"/>
          <p:cNvSpPr>
            <a:spLocks noGrp="1"/>
          </p:cNvSpPr>
          <p:nvPr>
            <p:ph type="sldNum" sz="quarter" idx="10"/>
          </p:nvPr>
        </p:nvSpPr>
        <p:spPr/>
        <p:txBody>
          <a:bodyPr/>
          <a:lstStyle/>
          <a:p>
            <a:fld id="{FCA57A33-9D30-664B-8074-27A1C6B8A605}" type="slidenum">
              <a:rPr lang="en-US" smtClean="0"/>
              <a:t>13</a:t>
            </a:fld>
            <a:endParaRPr lang="en-US"/>
          </a:p>
        </p:txBody>
      </p:sp>
    </p:spTree>
    <p:extLst>
      <p:ext uri="{BB962C8B-B14F-4D97-AF65-F5344CB8AC3E}">
        <p14:creationId xmlns:p14="http://schemas.microsoft.com/office/powerpoint/2010/main" val="1928613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Folder-level Shared Libraries</a:t>
            </a:r>
          </a:p>
          <a:p>
            <a:r>
              <a:rPr lang="en-US" dirty="0" smtClean="0"/>
              <a:t>Any Folder created can have Shared Libraries associated with it. This mechanism allows scoping of specific libraries to all the Pipelines inside of the folder or subfolder.</a:t>
            </a:r>
          </a:p>
          <a:p>
            <a:endParaRPr lang="en-US" dirty="0" smtClean="0"/>
          </a:p>
          <a:p>
            <a:r>
              <a:rPr lang="en-US" dirty="0" smtClean="0"/>
              <a:t>Folder-based libraries are not considered "trusted:" they run in the Groovy sandbox just like typical Pipelines.</a:t>
            </a:r>
          </a:p>
          <a:p>
            <a:endParaRPr lang="en-US" dirty="0" smtClean="0"/>
          </a:p>
          <a:p>
            <a:r>
              <a:rPr lang="en-US" dirty="0" err="1" smtClean="0"/>
              <a:t>Dinamic</a:t>
            </a:r>
            <a:r>
              <a:rPr lang="en-US" baseline="0" dirty="0" smtClean="0"/>
              <a:t> retrieval</a:t>
            </a:r>
          </a:p>
          <a:p>
            <a:r>
              <a:rPr lang="en-US" baseline="0" dirty="0" smtClean="0"/>
              <a:t>Usually you define in Jenkins your shared libraries, but there is a way to retrieve a shared library dynamically without </a:t>
            </a:r>
            <a:r>
              <a:rPr lang="en-US" baseline="0" dirty="0" err="1" smtClean="0"/>
              <a:t>jenkins</a:t>
            </a:r>
            <a:r>
              <a:rPr lang="en-US" baseline="0" dirty="0" smtClean="0"/>
              <a:t> know about it. The syntax is hard to </a:t>
            </a:r>
            <a:r>
              <a:rPr lang="en-US" baseline="0" dirty="0" err="1" smtClean="0"/>
              <a:t>remmeber</a:t>
            </a:r>
            <a:r>
              <a:rPr lang="en-US" baseline="0" dirty="0" smtClean="0"/>
              <a:t> you can look that in the documentation. We haven’t had the need to use it. But I have it on the back of my mind in case someone propose me an use case. Like this.</a:t>
            </a:r>
          </a:p>
        </p:txBody>
      </p:sp>
      <p:sp>
        <p:nvSpPr>
          <p:cNvPr id="4" name="Slide Number Placeholder 3"/>
          <p:cNvSpPr>
            <a:spLocks noGrp="1"/>
          </p:cNvSpPr>
          <p:nvPr>
            <p:ph type="sldNum" sz="quarter" idx="10"/>
          </p:nvPr>
        </p:nvSpPr>
        <p:spPr/>
        <p:txBody>
          <a:bodyPr/>
          <a:lstStyle/>
          <a:p>
            <a:fld id="{FCA57A33-9D30-664B-8074-27A1C6B8A605}" type="slidenum">
              <a:rPr lang="en-US" smtClean="0"/>
              <a:t>14</a:t>
            </a:fld>
            <a:endParaRPr lang="en-US"/>
          </a:p>
        </p:txBody>
      </p:sp>
    </p:spTree>
    <p:extLst>
      <p:ext uri="{BB962C8B-B14F-4D97-AF65-F5344CB8AC3E}">
        <p14:creationId xmlns:p14="http://schemas.microsoft.com/office/powerpoint/2010/main" val="515970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same thing you do with c ++, java, python code is to create a library (a </a:t>
            </a:r>
            <a:r>
              <a:rPr lang="en-US" baseline="0" dirty="0" err="1" smtClean="0"/>
              <a:t>dll</a:t>
            </a:r>
            <a:r>
              <a:rPr lang="en-US" baseline="0" dirty="0" smtClean="0"/>
              <a:t> or </a:t>
            </a:r>
            <a:r>
              <a:rPr lang="en-US" baseline="0" dirty="0" err="1" smtClean="0"/>
              <a:t>dso</a:t>
            </a:r>
            <a:r>
              <a:rPr lang="en-US" baseline="0" dirty="0" smtClean="0"/>
              <a:t> file)  so you want to write it once and have multiple pieces of software using it. </a:t>
            </a:r>
          </a:p>
          <a:p>
            <a:r>
              <a:rPr lang="en-US" baseline="0" dirty="0" smtClean="0"/>
              <a:t>Jenkins pipeline are code as well either pure groovy or declarative pipeline but code in the end so we want to reuse it and avoid writing the same thing twice.</a:t>
            </a:r>
          </a:p>
          <a:p>
            <a:r>
              <a:rPr lang="en-US" baseline="0" dirty="0" smtClean="0"/>
              <a:t>But more importantly we can change things In one place and that gets applied to all our jobs. (there used to be a slice configuration plugin that allowed you to find </a:t>
            </a:r>
            <a:r>
              <a:rPr lang="en-US" baseline="0" dirty="0" err="1" smtClean="0"/>
              <a:t>jeniks</a:t>
            </a:r>
            <a:r>
              <a:rPr lang="en-US" baseline="0" dirty="0" smtClean="0"/>
              <a:t> jobs </a:t>
            </a:r>
          </a:p>
          <a:p>
            <a:endParaRPr lang="en-US" baseline="0" dirty="0" smtClean="0"/>
          </a:p>
          <a:p>
            <a:r>
              <a:rPr lang="en-US" baseline="0" dirty="0" smtClean="0"/>
              <a:t>To give you some context we had hundred of tools and they all have their own build and release scripts. (and of course de documentation in the wiki was outdated)</a:t>
            </a:r>
          </a:p>
          <a:p>
            <a:r>
              <a:rPr lang="en-US" baseline="0" dirty="0" smtClean="0"/>
              <a:t>But after some work and with the help of a tool called </a:t>
            </a:r>
            <a:r>
              <a:rPr lang="en-US" baseline="0" dirty="0" err="1" smtClean="0"/>
              <a:t>rez</a:t>
            </a:r>
            <a:r>
              <a:rPr lang="en-US" baseline="0" dirty="0" smtClean="0"/>
              <a:t> we managed to build tests and release all the tools with the same command. We have now more than one thousand interdependent pieces  of software in for of </a:t>
            </a:r>
            <a:r>
              <a:rPr lang="en-US" baseline="0" dirty="0" err="1" smtClean="0"/>
              <a:t>rez</a:t>
            </a:r>
            <a:r>
              <a:rPr lang="en-US" baseline="0" dirty="0" smtClean="0"/>
              <a:t> packages and about 15000 packages versions.</a:t>
            </a:r>
          </a:p>
          <a:p>
            <a:endParaRPr lang="en-US" baseline="0" dirty="0" smtClean="0"/>
          </a:p>
          <a:p>
            <a:endParaRPr lang="en-US" baseline="0" dirty="0" smtClean="0"/>
          </a:p>
          <a:p>
            <a:r>
              <a:rPr lang="en-US" baseline="0" dirty="0" smtClean="0"/>
              <a:t>And to avoid monster pipelines!!!!</a:t>
            </a:r>
          </a:p>
          <a:p>
            <a:r>
              <a:rPr lang="en-US" baseline="0" dirty="0" smtClean="0"/>
              <a:t>Show examples..</a:t>
            </a:r>
          </a:p>
          <a:p>
            <a:endParaRPr lang="en-US" baseline="0" dirty="0" smtClean="0"/>
          </a:p>
          <a:p>
            <a:r>
              <a:rPr lang="en-US" baseline="0" dirty="0" smtClean="0"/>
              <a:t>Analogy of pipelines making a movie -</a:t>
            </a:r>
            <a:r>
              <a:rPr lang="en-US" baseline="0" dirty="0" smtClean="0">
                <a:sym typeface="Wingdings"/>
              </a:rPr>
              <a:t> pipelines to build /test/deploy.</a:t>
            </a:r>
          </a:p>
          <a:p>
            <a:r>
              <a:rPr lang="en-US" baseline="0" dirty="0" smtClean="0">
                <a:sym typeface="Wingdings"/>
              </a:rPr>
              <a:t>Against our pipeline that go to test build and use the farm</a:t>
            </a:r>
            <a:endParaRPr lang="en-US" baseline="0" dirty="0" smtClean="0"/>
          </a:p>
        </p:txBody>
      </p:sp>
      <p:sp>
        <p:nvSpPr>
          <p:cNvPr id="4" name="Slide Number Placeholder 3"/>
          <p:cNvSpPr>
            <a:spLocks noGrp="1"/>
          </p:cNvSpPr>
          <p:nvPr>
            <p:ph type="sldNum" sz="quarter" idx="10"/>
          </p:nvPr>
        </p:nvSpPr>
        <p:spPr/>
        <p:txBody>
          <a:bodyPr/>
          <a:lstStyle/>
          <a:p>
            <a:fld id="{FCA57A33-9D30-664B-8074-27A1C6B8A605}" type="slidenum">
              <a:rPr lang="en-US" smtClean="0"/>
              <a:t>2</a:t>
            </a:fld>
            <a:endParaRPr lang="en-US"/>
          </a:p>
        </p:txBody>
      </p:sp>
    </p:spTree>
    <p:extLst>
      <p:ext uri="{BB962C8B-B14F-4D97-AF65-F5344CB8AC3E}">
        <p14:creationId xmlns:p14="http://schemas.microsoft.com/office/powerpoint/2010/main" val="47260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Enough</a:t>
            </a:r>
            <a:r>
              <a:rPr lang="en-US" baseline="0" dirty="0" smtClean="0"/>
              <a:t> introduction let’s see what we are going to see today</a:t>
            </a:r>
          </a:p>
          <a:p>
            <a:endParaRPr lang="en-US" dirty="0"/>
          </a:p>
        </p:txBody>
      </p:sp>
      <p:sp>
        <p:nvSpPr>
          <p:cNvPr id="4" name="Slide Number Placeholder 3"/>
          <p:cNvSpPr>
            <a:spLocks noGrp="1"/>
          </p:cNvSpPr>
          <p:nvPr>
            <p:ph type="sldNum" sz="quarter" idx="10"/>
          </p:nvPr>
        </p:nvSpPr>
        <p:spPr/>
        <p:txBody>
          <a:bodyPr/>
          <a:lstStyle/>
          <a:p>
            <a:fld id="{FCA57A33-9D30-664B-8074-27A1C6B8A605}" type="slidenum">
              <a:rPr lang="en-US" smtClean="0"/>
              <a:t>3</a:t>
            </a:fld>
            <a:endParaRPr lang="en-US"/>
          </a:p>
        </p:txBody>
      </p:sp>
    </p:spTree>
    <p:extLst>
      <p:ext uri="{BB962C8B-B14F-4D97-AF65-F5344CB8AC3E}">
        <p14:creationId xmlns:p14="http://schemas.microsoft.com/office/powerpoint/2010/main" val="4252866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 used to be a</a:t>
            </a:r>
            <a:r>
              <a:rPr lang="en-US" baseline="0" dirty="0" smtClean="0"/>
              <a:t> separated plugin but now it is bundled in the Jenkins core / Jenkins pipeline Pipeline Shared Groovy Libraries Plugin (workflow-cps-global-lib)</a:t>
            </a:r>
          </a:p>
          <a:p>
            <a:r>
              <a:rPr lang="en-US" dirty="0" smtClean="0"/>
              <a:t>For this presentation we are only going to focus in the</a:t>
            </a:r>
            <a:r>
              <a:rPr lang="en-US" baseline="0" dirty="0" smtClean="0"/>
              <a:t> General mode only. The instruction to use the legacy mode are on a link at the end of the slides.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CA57A33-9D30-664B-8074-27A1C6B8A605}" type="slidenum">
              <a:rPr lang="en-US" smtClean="0"/>
              <a:t>4</a:t>
            </a:fld>
            <a:endParaRPr lang="en-US"/>
          </a:p>
        </p:txBody>
      </p:sp>
    </p:spTree>
    <p:extLst>
      <p:ext uri="{BB962C8B-B14F-4D97-AF65-F5344CB8AC3E}">
        <p14:creationId xmlns:p14="http://schemas.microsoft.com/office/powerpoint/2010/main" val="4252866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Jump to </a:t>
            </a:r>
            <a:r>
              <a:rPr lang="en-US" baseline="0" dirty="0" err="1" smtClean="0"/>
              <a:t>jenkins</a:t>
            </a:r>
            <a:r>
              <a:rPr lang="en-US" baseline="0" dirty="0" smtClean="0"/>
              <a:t> and use this parameters.</a:t>
            </a:r>
          </a:p>
          <a:p>
            <a:endParaRPr lang="en-US" baseline="0" dirty="0" smtClean="0"/>
          </a:p>
          <a:p>
            <a:r>
              <a:rPr lang="en-US" baseline="0" dirty="0" smtClean="0"/>
              <a:t>User: </a:t>
            </a:r>
            <a:r>
              <a:rPr lang="en-US" baseline="0" dirty="0" err="1" smtClean="0"/>
              <a:t>AnimalLogic</a:t>
            </a:r>
            <a:r>
              <a:rPr lang="en-US" baseline="0" dirty="0" smtClean="0"/>
              <a:t> </a:t>
            </a:r>
          </a:p>
          <a:p>
            <a:r>
              <a:rPr lang="en-US" baseline="0" dirty="0" smtClean="0"/>
              <a:t>Repo:</a:t>
            </a:r>
          </a:p>
          <a:p>
            <a:endParaRPr lang="en-US" baseline="0" dirty="0" smtClean="0"/>
          </a:p>
          <a:p>
            <a:r>
              <a:rPr lang="en-US" baseline="0" dirty="0" smtClean="0"/>
              <a:t>One particular note here is that this shared pipeline are not sandboxed, so if you have being hitting this annoying thing that need to approve each groovy method on the </a:t>
            </a:r>
            <a:r>
              <a:rPr lang="en-US" b="1" baseline="0" dirty="0" smtClean="0"/>
              <a:t>In-process Script Approval</a:t>
            </a:r>
          </a:p>
          <a:p>
            <a:endParaRPr lang="en-US" baseline="0" dirty="0" smtClean="0"/>
          </a:p>
          <a:p>
            <a:endParaRPr lang="en-US" baseline="0" dirty="0" smtClean="0"/>
          </a:p>
          <a:p>
            <a:r>
              <a:rPr lang="en-US" baseline="0" dirty="0" smtClean="0"/>
              <a:t>These libraries are considered "trusted:" they can run any methods in Java, Groovy, Jenkins internal APIs, Jenkins plugins, or third-party libraries. This allows you to define libraries which encapsulate individually unsafe APIs in a higher-level wrapper safe for use from any Pipeline. Beware that anyone able to push commits to this SCM repository could obtain unlimited access to Jenkins. </a:t>
            </a:r>
          </a:p>
          <a:p>
            <a:endParaRPr lang="en-US" baseline="0" dirty="0" smtClean="0"/>
          </a:p>
          <a:p>
            <a:r>
              <a:rPr lang="en-US" baseline="0" dirty="0" smtClean="0"/>
              <a:t>Furthermore, if you specify a version in Jenkins configuration, you can block scripts from selecting a different version</a:t>
            </a:r>
          </a:p>
          <a:p>
            <a:endParaRPr lang="en-US" baseline="0" dirty="0" smtClean="0"/>
          </a:p>
          <a:p>
            <a:r>
              <a:rPr lang="en-US" baseline="0" dirty="0" smtClean="0"/>
              <a:t>We have not setup our Shared library.  You can define as many as you want.</a:t>
            </a:r>
          </a:p>
          <a:p>
            <a:endParaRPr lang="en-US" baseline="0" dirty="0" smtClean="0"/>
          </a:p>
          <a:p>
            <a:r>
              <a:rPr lang="en-US" baseline="0" dirty="0" smtClean="0"/>
              <a:t>Create a job and make it fail.</a:t>
            </a:r>
          </a:p>
          <a:p>
            <a:r>
              <a:rPr lang="en-US" baseline="0" dirty="0" smtClean="0"/>
              <a:t>Luckily this gives a descriptive error saying that “ “  (if you are been working with Jenkins pipeline you’ll already know that this is not true all the time, some time the error are quite obscure)</a:t>
            </a:r>
          </a:p>
          <a:p>
            <a:r>
              <a:rPr lang="en-US" baseline="0" dirty="0" smtClean="0"/>
              <a:t>So that brings us to the next slide, What is the library structure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CA57A33-9D30-664B-8074-27A1C6B8A605}" type="slidenum">
              <a:rPr lang="en-US" smtClean="0"/>
              <a:t>5</a:t>
            </a:fld>
            <a:endParaRPr lang="en-US"/>
          </a:p>
        </p:txBody>
      </p:sp>
    </p:spTree>
    <p:extLst>
      <p:ext uri="{BB962C8B-B14F-4D97-AF65-F5344CB8AC3E}">
        <p14:creationId xmlns:p14="http://schemas.microsoft.com/office/powerpoint/2010/main" val="472600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 you can see the</a:t>
            </a:r>
            <a:r>
              <a:rPr lang="en-US" baseline="0" dirty="0" smtClean="0"/>
              <a:t> </a:t>
            </a:r>
            <a:r>
              <a:rPr lang="en-US" dirty="0" err="1" smtClean="0"/>
              <a:t>src</a:t>
            </a:r>
            <a:r>
              <a:rPr lang="en-US" dirty="0" smtClean="0"/>
              <a:t> directory looks like a Java source directory structure. This directory gets added to the </a:t>
            </a:r>
            <a:r>
              <a:rPr lang="en-US" dirty="0" err="1" smtClean="0"/>
              <a:t>classpath</a:t>
            </a:r>
            <a:r>
              <a:rPr lang="en-US" dirty="0" smtClean="0"/>
              <a:t> when executing Pipelines.,</a:t>
            </a:r>
            <a:r>
              <a:rPr lang="en-US" baseline="0" dirty="0" smtClean="0"/>
              <a:t> so you do your imports as you would with an groovy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the</a:t>
            </a:r>
            <a:r>
              <a:rPr lang="en-US" baseline="0" dirty="0" smtClean="0"/>
              <a:t> </a:t>
            </a:r>
            <a:r>
              <a:rPr lang="en-US" dirty="0" err="1" smtClean="0"/>
              <a:t>vars</a:t>
            </a:r>
            <a:r>
              <a:rPr lang="en-US" dirty="0" smtClean="0"/>
              <a:t> directory you</a:t>
            </a:r>
            <a:r>
              <a:rPr lang="en-US" baseline="0" dirty="0" smtClean="0"/>
              <a:t> can store </a:t>
            </a:r>
            <a:r>
              <a:rPr lang="en-US" dirty="0" smtClean="0"/>
              <a:t>scripts that define global variables and functions that can be accessed</a:t>
            </a:r>
            <a:r>
              <a:rPr lang="en-US" baseline="0" dirty="0" smtClean="0"/>
              <a:t> </a:t>
            </a:r>
            <a:r>
              <a:rPr lang="en-US" dirty="0" smtClean="0"/>
              <a:t>from your pipeline. That’s the one that</a:t>
            </a:r>
            <a:r>
              <a:rPr lang="en-US" baseline="0" dirty="0" smtClean="0"/>
              <a:t> we are using the most, since from our team of 30-40 developers only 10 are java developers . Most of the people writing pipelines come from python, so not much structured Java</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be picked up you need </a:t>
            </a:r>
            <a:r>
              <a:rPr lang="en-US" baseline="0" dirty="0" smtClean="0"/>
              <a:t> the files to be .groovy. </a:t>
            </a:r>
            <a:r>
              <a:rPr lang="en-US" dirty="0" smtClean="0"/>
              <a:t>The matching txt file is optional but I recommend that you always</a:t>
            </a:r>
            <a:r>
              <a:rPr lang="en-US" baseline="0" dirty="0" smtClean="0"/>
              <a:t> document them because that documentation is displayed in the UI and users can just have  a look there to see what is available and how to use it.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d</a:t>
            </a:r>
            <a:r>
              <a:rPr lang="en-US" dirty="0" smtClean="0"/>
              <a:t>ocumentation file need to be called the same</a:t>
            </a:r>
            <a:r>
              <a:rPr lang="en-US" baseline="0" dirty="0" smtClean="0"/>
              <a:t> name as the groovy file and needs to have the txt extension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contents can be written</a:t>
            </a:r>
            <a:r>
              <a:rPr lang="en-US" baseline="0" dirty="0" smtClean="0"/>
              <a:t> in HTML or </a:t>
            </a:r>
            <a:r>
              <a:rPr lang="en-US" dirty="0" smtClean="0"/>
              <a:t>Markdown, but in my experience we</a:t>
            </a:r>
            <a:r>
              <a:rPr lang="en-US" baseline="0" dirty="0" smtClean="0"/>
              <a:t> were only able to make it work with HTLM (I haven’t tried again with the latest changes)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The Groovy source files in these directories get the same “CPS transformation” as in Scripted Pipeline.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resources directory allows the </a:t>
            </a:r>
            <a:r>
              <a:rPr lang="en-US" dirty="0" err="1" smtClean="0"/>
              <a:t>libraryResource</a:t>
            </a:r>
            <a:r>
              <a:rPr lang="en-US" dirty="0" smtClean="0"/>
              <a:t> step to be used from an external library to load associated non-Groovy files. Currently this feature is not supported for internal libraries.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Go ahead and create the </a:t>
            </a:r>
            <a:endParaRPr lang="en-US" dirty="0"/>
          </a:p>
        </p:txBody>
      </p:sp>
      <p:sp>
        <p:nvSpPr>
          <p:cNvPr id="4" name="Slide Number Placeholder 3"/>
          <p:cNvSpPr>
            <a:spLocks noGrp="1"/>
          </p:cNvSpPr>
          <p:nvPr>
            <p:ph type="sldNum" sz="quarter" idx="10"/>
          </p:nvPr>
        </p:nvSpPr>
        <p:spPr/>
        <p:txBody>
          <a:bodyPr/>
          <a:lstStyle/>
          <a:p>
            <a:fld id="{FCA57A33-9D30-664B-8074-27A1C6B8A605}" type="slidenum">
              <a:rPr lang="en-US" smtClean="0"/>
              <a:t>6</a:t>
            </a:fld>
            <a:endParaRPr lang="en-US"/>
          </a:p>
        </p:txBody>
      </p:sp>
    </p:spTree>
    <p:extLst>
      <p:ext uri="{BB962C8B-B14F-4D97-AF65-F5344CB8AC3E}">
        <p14:creationId xmlns:p14="http://schemas.microsoft.com/office/powerpoint/2010/main" val="2317864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a:t>
            </a:r>
            <a:r>
              <a:rPr lang="en-US" baseline="0" dirty="0" smtClean="0"/>
              <a:t> reason for that _ that took it more than a day to figure it out.  Currently that notation and the explanation is on the main documentation.</a:t>
            </a:r>
          </a:p>
          <a:p>
            <a:r>
              <a:rPr lang="en-US" dirty="0" smtClean="0"/>
              <a:t>What it says is that</a:t>
            </a:r>
            <a:r>
              <a:rPr lang="en-US" baseline="0" dirty="0" smtClean="0"/>
              <a:t> </a:t>
            </a:r>
            <a:r>
              <a:rPr lang="en-US" dirty="0" smtClean="0"/>
              <a:t>instead of annotating an unnecessary import statement, the symbol _ is annotated.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Class</a:t>
            </a:r>
            <a:r>
              <a:rPr lang="en-US" baseline="0" dirty="0" smtClean="0"/>
              <a:t> libraries the </a:t>
            </a:r>
            <a:r>
              <a:rPr lang="en-US" dirty="0" smtClean="0"/>
              <a:t>Annotation goes on an import statement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r>
              <a:rPr lang="en-US" dirty="0" smtClean="0"/>
              <a:t>But when</a:t>
            </a:r>
            <a:r>
              <a:rPr lang="en-US" baseline="0" dirty="0" smtClean="0"/>
              <a:t> I was re-reading the documentation to create this presentation I found that  after one of the release they have created a library step , so you can now at any time in your pipeline call library ‘my-shared-lib’ and after that you can use any method or global variable defined there. ( I tested and works fine)</a:t>
            </a:r>
          </a:p>
          <a:p>
            <a:endParaRPr lang="en-US" baseline="0" dirty="0" smtClean="0"/>
          </a:p>
          <a:p>
            <a:r>
              <a:rPr lang="en-US" baseline="0" dirty="0" smtClean="0"/>
              <a:t>3) The difference is that in when accessing branches of that library you could for example have something like library "my-shared-library@$BRANCH_NAME”</a:t>
            </a:r>
          </a:p>
          <a:p>
            <a:endParaRPr lang="en-US" dirty="0" smtClean="0"/>
          </a:p>
          <a:p>
            <a:r>
              <a:rPr lang="en-US" dirty="0" smtClean="0"/>
              <a:t>4) Libraries are resolved and loaded during compilation of the script, before it starts executing. This allows the Groovy compiler to understand the meaning of symbols used in static type </a:t>
            </a:r>
            <a:r>
              <a:rPr lang="en-US" dirty="0" err="1" smtClean="0"/>
              <a:t>checkin</a:t>
            </a:r>
            <a:endParaRPr lang="en-US" dirty="0" smtClean="0"/>
          </a:p>
          <a:p>
            <a:endParaRPr lang="en-US" dirty="0" smtClean="0"/>
          </a:p>
          <a:p>
            <a:r>
              <a:rPr lang="en-US" dirty="0" smtClean="0"/>
              <a:t>Global Variables however, are resolved at runtime.</a:t>
            </a:r>
          </a:p>
          <a:p>
            <a:endParaRPr lang="en-US" dirty="0" smtClean="0"/>
          </a:p>
          <a:p>
            <a:r>
              <a:rPr lang="en-US" dirty="0" smtClean="0"/>
              <a:t>Internally, scripts in the </a:t>
            </a:r>
            <a:r>
              <a:rPr lang="en-US" dirty="0" err="1" smtClean="0"/>
              <a:t>vars</a:t>
            </a:r>
            <a:r>
              <a:rPr lang="en-US" dirty="0" smtClean="0"/>
              <a:t> directory are instantiated on-demand as singletons. This allows multiple methods or properties to be defined in a single .groovy file which interact with each other</a:t>
            </a:r>
          </a:p>
          <a:p>
            <a:endParaRPr lang="en-US" dirty="0" smtClean="0"/>
          </a:p>
          <a:p>
            <a:r>
              <a:rPr lang="en-US" dirty="0" smtClean="0"/>
              <a:t>5) It</a:t>
            </a:r>
            <a:r>
              <a:rPr lang="en-US" baseline="0" dirty="0" smtClean="0"/>
              <a:t> feels to me that when you write global functions is like abstracting some common usage in existing pipelines, and code in the class libraries is more like new functionality. But it might be just me. The code in Global functions could look like declarative pipelines where class reassemble more like java code.</a:t>
            </a: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CA57A33-9D30-664B-8074-27A1C6B8A605}" type="slidenum">
              <a:rPr lang="en-US" smtClean="0"/>
              <a:t>7</a:t>
            </a:fld>
            <a:endParaRPr lang="en-US"/>
          </a:p>
        </p:txBody>
      </p:sp>
    </p:spTree>
    <p:extLst>
      <p:ext uri="{BB962C8B-B14F-4D97-AF65-F5344CB8AC3E}">
        <p14:creationId xmlns:p14="http://schemas.microsoft.com/office/powerpoint/2010/main" val="1778674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a:t>
            </a:r>
            <a:r>
              <a:rPr lang="en-US" baseline="0" dirty="0" smtClean="0"/>
              <a:t> to access it </a:t>
            </a:r>
          </a:p>
          <a:p>
            <a:endParaRPr lang="en-US" baseline="0" dirty="0" smtClean="0"/>
          </a:p>
          <a:p>
            <a:r>
              <a:rPr lang="en-US" dirty="0" smtClean="0"/>
              <a:t>@Library('my-shared-library') _</a:t>
            </a:r>
          </a:p>
          <a:p>
            <a:r>
              <a:rPr lang="en-US" dirty="0" smtClean="0"/>
              <a:t>/* Using a version </a:t>
            </a:r>
            <a:r>
              <a:rPr lang="en-US" dirty="0" err="1" smtClean="0"/>
              <a:t>specifier</a:t>
            </a:r>
            <a:r>
              <a:rPr lang="en-US" dirty="0" smtClean="0"/>
              <a:t>, such as branch, tag, </a:t>
            </a:r>
            <a:r>
              <a:rPr lang="en-US" dirty="0" err="1" smtClean="0"/>
              <a:t>etc</a:t>
            </a:r>
            <a:r>
              <a:rPr lang="en-US" dirty="0" smtClean="0"/>
              <a:t> */</a:t>
            </a:r>
          </a:p>
          <a:p>
            <a:r>
              <a:rPr lang="en-US" dirty="0" smtClean="0"/>
              <a:t>@Library('my-shared-library@1.0') _</a:t>
            </a:r>
          </a:p>
          <a:p>
            <a:r>
              <a:rPr lang="en-US" dirty="0" smtClean="0"/>
              <a:t>/* Accessing multiple libraries with one statement */</a:t>
            </a:r>
          </a:p>
          <a:p>
            <a:r>
              <a:rPr lang="en-US" dirty="0" smtClean="0"/>
              <a:t>@Library(['my-shared-library', 'otherlib@abc1234']) _</a:t>
            </a:r>
          </a:p>
          <a:p>
            <a:endParaRPr lang="en-US" dirty="0" smtClean="0"/>
          </a:p>
          <a:p>
            <a:endParaRPr lang="en-US" dirty="0" smtClean="0"/>
          </a:p>
          <a:p>
            <a:r>
              <a:rPr lang="en-US" dirty="0" smtClean="0"/>
              <a:t>When referring to class libraries (with </a:t>
            </a:r>
            <a:r>
              <a:rPr lang="en-US" dirty="0" err="1" smtClean="0"/>
              <a:t>src</a:t>
            </a:r>
            <a:r>
              <a:rPr lang="en-US" dirty="0" smtClean="0"/>
              <a:t>/ directories), conventionally the annotation goes on an import statement:</a:t>
            </a:r>
          </a:p>
          <a:p>
            <a:endParaRPr lang="en-US" dirty="0" smtClean="0"/>
          </a:p>
          <a:p>
            <a:r>
              <a:rPr lang="en-US" dirty="0" smtClean="0"/>
              <a:t>@Library('</a:t>
            </a:r>
            <a:r>
              <a:rPr lang="en-US" dirty="0" err="1" smtClean="0"/>
              <a:t>somelib</a:t>
            </a:r>
            <a:r>
              <a:rPr lang="en-US" dirty="0" smtClean="0"/>
              <a:t>')</a:t>
            </a:r>
          </a:p>
          <a:p>
            <a:r>
              <a:rPr lang="en-US" dirty="0" smtClean="0"/>
              <a:t>import </a:t>
            </a:r>
            <a:r>
              <a:rPr lang="en-US" dirty="0" err="1" smtClean="0"/>
              <a:t>com.mycorp.pipeline.somelib.UsefulClass</a:t>
            </a:r>
            <a:endParaRPr lang="en-US" dirty="0" smtClean="0"/>
          </a:p>
          <a:p>
            <a:endParaRPr lang="en-US" dirty="0" smtClean="0"/>
          </a:p>
          <a:p>
            <a:endParaRPr lang="en-US" dirty="0" smtClean="0"/>
          </a:p>
          <a:p>
            <a:r>
              <a:rPr lang="en-US" dirty="0" smtClean="0"/>
              <a:t>For Shared Libraries which only define Global Variables (</a:t>
            </a:r>
            <a:r>
              <a:rPr lang="en-US" dirty="0" err="1" smtClean="0"/>
              <a:t>vars</a:t>
            </a:r>
            <a:r>
              <a:rPr lang="en-US" dirty="0" smtClean="0"/>
              <a:t>/), or a </a:t>
            </a:r>
            <a:r>
              <a:rPr lang="en-US" dirty="0" err="1" smtClean="0"/>
              <a:t>Jenkinsfile</a:t>
            </a:r>
            <a:r>
              <a:rPr lang="en-US" dirty="0" smtClean="0"/>
              <a:t> which only needs a Global Variable, the annotation pattern @Library('my-shared-library') _ may be useful for keeping code concise. In essence, instead of annotating an unnecessary import statement, the symbol _ is annotated.</a:t>
            </a:r>
          </a:p>
          <a:p>
            <a:endParaRPr lang="en-US" dirty="0" smtClean="0"/>
          </a:p>
          <a:p>
            <a:r>
              <a:rPr lang="en-US" dirty="0" smtClean="0"/>
              <a:t>It is not recommended to import a global variable/function, since this will force the compiler to interpret fields and methods as static even if they were intended to be instance. The Groovy compiler in this case can produce confusing error messages.</a:t>
            </a:r>
          </a:p>
          <a:p>
            <a:endParaRPr lang="en-US" dirty="0" smtClean="0"/>
          </a:p>
        </p:txBody>
      </p:sp>
      <p:sp>
        <p:nvSpPr>
          <p:cNvPr id="4" name="Slide Number Placeholder 3"/>
          <p:cNvSpPr>
            <a:spLocks noGrp="1"/>
          </p:cNvSpPr>
          <p:nvPr>
            <p:ph type="sldNum" sz="quarter" idx="10"/>
          </p:nvPr>
        </p:nvSpPr>
        <p:spPr/>
        <p:txBody>
          <a:bodyPr/>
          <a:lstStyle/>
          <a:p>
            <a:fld id="{FCA57A33-9D30-664B-8074-27A1C6B8A605}" type="slidenum">
              <a:rPr lang="en-US" smtClean="0"/>
              <a:t>8</a:t>
            </a:fld>
            <a:endParaRPr lang="en-US"/>
          </a:p>
        </p:txBody>
      </p:sp>
    </p:spTree>
    <p:extLst>
      <p:ext uri="{BB962C8B-B14F-4D97-AF65-F5344CB8AC3E}">
        <p14:creationId xmlns:p14="http://schemas.microsoft.com/office/powerpoint/2010/main" val="524841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Concrete</a:t>
            </a:r>
            <a:r>
              <a:rPr lang="en-US" baseline="0" dirty="0" smtClean="0"/>
              <a:t> examples </a:t>
            </a:r>
            <a:r>
              <a:rPr lang="en-US" dirty="0" smtClean="0"/>
              <a:t>could</a:t>
            </a:r>
            <a:r>
              <a:rPr lang="en-US" baseline="0" dirty="0" smtClean="0"/>
              <a:t> be something that runs a sonar build PR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On as a global </a:t>
            </a:r>
            <a:r>
              <a:rPr lang="en-US" baseline="0" dirty="0" err="1" smtClean="0"/>
              <a:t>varaible</a:t>
            </a:r>
            <a:r>
              <a:rPr lang="en-US"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One as class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One as a step</a:t>
            </a:r>
            <a:endParaRPr lang="en-US" dirty="0" smtClean="0"/>
          </a:p>
          <a:p>
            <a:endParaRPr lang="en-US" dirty="0" smtClean="0"/>
          </a:p>
          <a:p>
            <a:r>
              <a:rPr lang="en-US" dirty="0" smtClean="0"/>
              <a:t>Built in </a:t>
            </a:r>
            <a:r>
              <a:rPr lang="en-US" dirty="0" err="1" smtClean="0"/>
              <a:t>acepting</a:t>
            </a:r>
            <a:r>
              <a:rPr lang="en-US" baseline="0" dirty="0" smtClean="0"/>
              <a:t> a </a:t>
            </a:r>
            <a:r>
              <a:rPr lang="en-US" baseline="0" dirty="0" err="1" smtClean="0"/>
              <a:t>strin</a:t>
            </a:r>
            <a:r>
              <a:rPr lang="en-US" baseline="0" dirty="0" smtClean="0"/>
              <a:t> </a:t>
            </a:r>
            <a:r>
              <a:rPr lang="en-US" baseline="0" dirty="0" err="1" smtClean="0"/>
              <a:t>i.e</a:t>
            </a:r>
            <a:r>
              <a:rPr lang="en-US" baseline="0" dirty="0" smtClean="0"/>
              <a:t> shell’’  </a:t>
            </a:r>
            <a:r>
              <a:rPr lang="en-US" baseline="0" dirty="0" err="1" smtClean="0"/>
              <a:t>git</a:t>
            </a:r>
            <a:r>
              <a:rPr lang="en-US" baseline="0" dirty="0" smtClean="0"/>
              <a:t> ‘’</a:t>
            </a:r>
          </a:p>
          <a:p>
            <a:r>
              <a:rPr lang="en-US" baseline="0" dirty="0" smtClean="0"/>
              <a:t>Build in </a:t>
            </a:r>
            <a:r>
              <a:rPr lang="en-US" baseline="0" dirty="0" err="1" smtClean="0"/>
              <a:t>aceptiing</a:t>
            </a:r>
            <a:r>
              <a:rPr lang="en-US" baseline="0" dirty="0" smtClean="0"/>
              <a:t> a block </a:t>
            </a:r>
            <a:r>
              <a:rPr lang="en-US" baseline="0" dirty="0" err="1" smtClean="0"/>
              <a:t>i.e</a:t>
            </a:r>
            <a:r>
              <a:rPr lang="en-US" baseline="0" dirty="0" smtClean="0"/>
              <a:t> node{} script {}</a:t>
            </a:r>
          </a:p>
          <a:p>
            <a:endParaRPr lang="en-US" baseline="0" dirty="0" smtClean="0"/>
          </a:p>
          <a:p>
            <a:r>
              <a:rPr lang="en-US" smtClean="0"/>
              <a:t>Defining a more structured DSL</a:t>
            </a:r>
          </a:p>
          <a:p>
            <a:endParaRPr lang="en-US" dirty="0"/>
          </a:p>
        </p:txBody>
      </p:sp>
      <p:sp>
        <p:nvSpPr>
          <p:cNvPr id="4" name="Slide Number Placeholder 3"/>
          <p:cNvSpPr>
            <a:spLocks noGrp="1"/>
          </p:cNvSpPr>
          <p:nvPr>
            <p:ph type="sldNum" sz="quarter" idx="10"/>
          </p:nvPr>
        </p:nvSpPr>
        <p:spPr/>
        <p:txBody>
          <a:bodyPr/>
          <a:lstStyle/>
          <a:p>
            <a:fld id="{FCA57A33-9D30-664B-8074-27A1C6B8A605}" type="slidenum">
              <a:rPr lang="en-US" smtClean="0"/>
              <a:t>9</a:t>
            </a:fld>
            <a:endParaRPr lang="en-US"/>
          </a:p>
        </p:txBody>
      </p:sp>
    </p:spTree>
    <p:extLst>
      <p:ext uri="{BB962C8B-B14F-4D97-AF65-F5344CB8AC3E}">
        <p14:creationId xmlns:p14="http://schemas.microsoft.com/office/powerpoint/2010/main" val="55250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12/07/17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12/07/17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12/07/17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12/07/17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12/07/17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12/07/17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12/07/17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12/07/17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enkins.io/doc/book/pipeline/shared-librar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Jenkins Shared Pipelines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22720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kaboom.jpg"/>
          <p:cNvPicPr>
            <a:picLocks noGrp="1" noChangeAspect="1"/>
          </p:cNvPicPr>
          <p:nvPr>
            <p:ph idx="1"/>
          </p:nvPr>
        </p:nvPicPr>
        <p:blipFill>
          <a:blip r:embed="rId3">
            <a:extLst>
              <a:ext uri="{28A0092B-C50C-407E-A947-70E740481C1C}">
                <a14:useLocalDpi xmlns:a14="http://schemas.microsoft.com/office/drawing/2010/main" val="0"/>
              </a:ext>
            </a:extLst>
          </a:blip>
          <a:srcRect l="3772" r="3772"/>
          <a:stretch>
            <a:fillRect/>
          </a:stretch>
        </p:blipFill>
        <p:spPr/>
      </p:pic>
    </p:spTree>
    <p:extLst>
      <p:ext uri="{BB962C8B-B14F-4D97-AF65-F5344CB8AC3E}">
        <p14:creationId xmlns:p14="http://schemas.microsoft.com/office/powerpoint/2010/main" val="137948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 Workflow</a:t>
            </a:r>
            <a:endParaRPr lang="en-US" dirty="0"/>
          </a:p>
        </p:txBody>
      </p:sp>
      <p:sp>
        <p:nvSpPr>
          <p:cNvPr id="3" name="Content Placeholder 2"/>
          <p:cNvSpPr>
            <a:spLocks noGrp="1"/>
          </p:cNvSpPr>
          <p:nvPr>
            <p:ph idx="1"/>
          </p:nvPr>
        </p:nvSpPr>
        <p:spPr/>
        <p:txBody>
          <a:bodyPr/>
          <a:lstStyle/>
          <a:p>
            <a:r>
              <a:rPr lang="en-US" dirty="0" smtClean="0"/>
              <a:t>Create a branch of you pipeline</a:t>
            </a:r>
          </a:p>
          <a:p>
            <a:r>
              <a:rPr lang="en-US" dirty="0" smtClean="0"/>
              <a:t>Access you modification with @</a:t>
            </a:r>
            <a:r>
              <a:rPr lang="en-US" dirty="0" err="1" smtClean="0"/>
              <a:t>branchname</a:t>
            </a:r>
            <a:endParaRPr lang="en-US" dirty="0" smtClean="0"/>
          </a:p>
          <a:p>
            <a:r>
              <a:rPr lang="en-US" dirty="0" smtClean="0"/>
              <a:t>Submit pull request.</a:t>
            </a:r>
          </a:p>
          <a:p>
            <a:r>
              <a:rPr lang="en-US" dirty="0" smtClean="0"/>
              <a:t>Get approval.</a:t>
            </a:r>
          </a:p>
          <a:p>
            <a:r>
              <a:rPr lang="en-US" dirty="0" smtClean="0"/>
              <a:t>Merge to master.</a:t>
            </a:r>
            <a:endParaRPr lang="en-US" dirty="0"/>
          </a:p>
        </p:txBody>
      </p:sp>
    </p:spTree>
    <p:extLst>
      <p:ext uri="{BB962C8B-B14F-4D97-AF65-F5344CB8AC3E}">
        <p14:creationId xmlns:p14="http://schemas.microsoft.com/office/powerpoint/2010/main" val="657038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DONTS</a:t>
            </a:r>
            <a:endParaRPr lang="en-US" dirty="0"/>
          </a:p>
        </p:txBody>
      </p:sp>
      <p:sp>
        <p:nvSpPr>
          <p:cNvPr id="3" name="Content Placeholder 2"/>
          <p:cNvSpPr>
            <a:spLocks noGrp="1"/>
          </p:cNvSpPr>
          <p:nvPr>
            <p:ph idx="1"/>
          </p:nvPr>
        </p:nvSpPr>
        <p:spPr/>
        <p:txBody>
          <a:bodyPr/>
          <a:lstStyle/>
          <a:p>
            <a:r>
              <a:rPr lang="en-US" dirty="0" smtClean="0"/>
              <a:t>Do not import global variables</a:t>
            </a:r>
          </a:p>
          <a:p>
            <a:pPr lvl="1"/>
            <a:r>
              <a:rPr lang="en-US" dirty="0"/>
              <a:t>If you </a:t>
            </a:r>
            <a:r>
              <a:rPr lang="en-US" dirty="0" smtClean="0"/>
              <a:t>do variables/functions became static</a:t>
            </a:r>
          </a:p>
          <a:p>
            <a:r>
              <a:rPr lang="en-US" dirty="0" smtClean="0"/>
              <a:t>Allow direct commits to master (modification of pipelines thru branches/PR)</a:t>
            </a:r>
            <a:endParaRPr lang="en-US" dirty="0"/>
          </a:p>
        </p:txBody>
      </p:sp>
    </p:spTree>
    <p:extLst>
      <p:ext uri="{BB962C8B-B14F-4D97-AF65-F5344CB8AC3E}">
        <p14:creationId xmlns:p14="http://schemas.microsoft.com/office/powerpoint/2010/main" val="3487218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3582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7094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links	</a:t>
            </a:r>
            <a:endParaRPr lang="en-US" dirty="0"/>
          </a:p>
        </p:txBody>
      </p:sp>
      <p:sp>
        <p:nvSpPr>
          <p:cNvPr id="3" name="Content Placeholder 2"/>
          <p:cNvSpPr>
            <a:spLocks noGrp="1"/>
          </p:cNvSpPr>
          <p:nvPr>
            <p:ph idx="1"/>
          </p:nvPr>
        </p:nvSpPr>
        <p:spPr/>
        <p:txBody>
          <a:bodyPr/>
          <a:lstStyle/>
          <a:p>
            <a:r>
              <a:rPr lang="en-US" dirty="0">
                <a:hlinkClick r:id="rId2"/>
              </a:rPr>
              <a:t>https://jenkins.io/doc/book/pipeline/shared-libraries</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309807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&amp; Why Shared pipelines	</a:t>
            </a:r>
            <a:endParaRPr lang="en-US" dirty="0"/>
          </a:p>
        </p:txBody>
      </p:sp>
      <p:sp>
        <p:nvSpPr>
          <p:cNvPr id="3" name="Content Placeholder 2"/>
          <p:cNvSpPr>
            <a:spLocks noGrp="1"/>
          </p:cNvSpPr>
          <p:nvPr>
            <p:ph idx="1"/>
          </p:nvPr>
        </p:nvSpPr>
        <p:spPr/>
        <p:txBody>
          <a:bodyPr/>
          <a:lstStyle/>
          <a:p>
            <a:r>
              <a:rPr lang="en-US" dirty="0" smtClean="0"/>
              <a:t>Maintainability</a:t>
            </a:r>
          </a:p>
          <a:p>
            <a:pPr lvl="1"/>
            <a:r>
              <a:rPr lang="en-US" dirty="0"/>
              <a:t>Promote code reuse</a:t>
            </a:r>
          </a:p>
          <a:p>
            <a:pPr lvl="1"/>
            <a:r>
              <a:rPr lang="en-US" dirty="0" smtClean="0"/>
              <a:t>Avoid code duplication</a:t>
            </a:r>
          </a:p>
          <a:p>
            <a:r>
              <a:rPr lang="en-US" dirty="0" smtClean="0"/>
              <a:t>Batch changes</a:t>
            </a:r>
          </a:p>
          <a:p>
            <a:pPr lvl="1"/>
            <a:r>
              <a:rPr lang="en-US" dirty="0" smtClean="0"/>
              <a:t>Apply changes to all pipeline jobs at once</a:t>
            </a:r>
          </a:p>
          <a:p>
            <a:pPr lvl="2"/>
            <a:r>
              <a:rPr lang="en-US" dirty="0" err="1" smtClean="0"/>
              <a:t>i.e</a:t>
            </a:r>
            <a:r>
              <a:rPr lang="en-US" dirty="0" smtClean="0"/>
              <a:t> you change from </a:t>
            </a:r>
          </a:p>
          <a:p>
            <a:r>
              <a:rPr lang="en-US" dirty="0" smtClean="0"/>
              <a:t>Avoid monster pipelines</a:t>
            </a:r>
          </a:p>
          <a:p>
            <a:endParaRPr lang="en-US" dirty="0"/>
          </a:p>
        </p:txBody>
      </p:sp>
    </p:spTree>
    <p:extLst>
      <p:ext uri="{BB962C8B-B14F-4D97-AF65-F5344CB8AC3E}">
        <p14:creationId xmlns:p14="http://schemas.microsoft.com/office/powerpoint/2010/main" val="33047108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Configuration and options</a:t>
            </a:r>
          </a:p>
          <a:p>
            <a:r>
              <a:rPr lang="en-US" dirty="0" smtClean="0"/>
              <a:t>Library structure</a:t>
            </a:r>
          </a:p>
          <a:p>
            <a:r>
              <a:rPr lang="en-US" dirty="0" smtClean="0"/>
              <a:t>Usage</a:t>
            </a:r>
          </a:p>
          <a:p>
            <a:r>
              <a:rPr lang="en-US" dirty="0" smtClean="0"/>
              <a:t>Modification workflow</a:t>
            </a:r>
          </a:p>
          <a:p>
            <a:endParaRPr lang="en-US" dirty="0" smtClean="0"/>
          </a:p>
          <a:p>
            <a:endParaRPr lang="en-US" dirty="0"/>
          </a:p>
        </p:txBody>
      </p:sp>
    </p:spTree>
    <p:extLst>
      <p:ext uri="{BB962C8B-B14F-4D97-AF65-F5344CB8AC3E}">
        <p14:creationId xmlns:p14="http://schemas.microsoft.com/office/powerpoint/2010/main" val="233989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sp>
        <p:nvSpPr>
          <p:cNvPr id="3" name="Content Placeholder 2"/>
          <p:cNvSpPr>
            <a:spLocks noGrp="1"/>
          </p:cNvSpPr>
          <p:nvPr>
            <p:ph idx="1"/>
          </p:nvPr>
        </p:nvSpPr>
        <p:spPr/>
        <p:txBody>
          <a:bodyPr/>
          <a:lstStyle/>
          <a:p>
            <a:r>
              <a:rPr lang="en-US" dirty="0" smtClean="0"/>
              <a:t>Two modes</a:t>
            </a:r>
          </a:p>
          <a:p>
            <a:pPr lvl="1"/>
            <a:r>
              <a:rPr lang="en-US" dirty="0" smtClean="0"/>
              <a:t>Legacy mode  (single </a:t>
            </a:r>
            <a:r>
              <a:rPr lang="en-US" dirty="0" err="1" smtClean="0"/>
              <a:t>git</a:t>
            </a:r>
            <a:r>
              <a:rPr lang="en-US" dirty="0" smtClean="0"/>
              <a:t> repo hosted in </a:t>
            </a:r>
            <a:r>
              <a:rPr lang="en-US" dirty="0" err="1" smtClean="0"/>
              <a:t>jenkins</a:t>
            </a:r>
            <a:r>
              <a:rPr lang="en-US" dirty="0" smtClean="0"/>
              <a:t>)</a:t>
            </a:r>
          </a:p>
          <a:p>
            <a:pPr lvl="1"/>
            <a:r>
              <a:rPr lang="en-US" dirty="0" smtClean="0"/>
              <a:t>General mode </a:t>
            </a:r>
          </a:p>
          <a:p>
            <a:pPr lvl="2"/>
            <a:r>
              <a:rPr lang="en-US" dirty="0" smtClean="0"/>
              <a:t>Any </a:t>
            </a:r>
            <a:r>
              <a:rPr lang="en-US" dirty="0" err="1" smtClean="0"/>
              <a:t>scm</a:t>
            </a:r>
            <a:endParaRPr lang="en-US" dirty="0" smtClean="0"/>
          </a:p>
          <a:p>
            <a:pPr lvl="2"/>
            <a:r>
              <a:rPr lang="en-US" dirty="0" smtClean="0"/>
              <a:t>Multiple sources</a:t>
            </a:r>
            <a:endParaRPr lang="en-US" dirty="0"/>
          </a:p>
        </p:txBody>
      </p:sp>
    </p:spTree>
    <p:extLst>
      <p:ext uri="{BB962C8B-B14F-4D97-AF65-F5344CB8AC3E}">
        <p14:creationId xmlns:p14="http://schemas.microsoft.com/office/powerpoint/2010/main" val="42837472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pic>
        <p:nvPicPr>
          <p:cNvPr id="5" name="Content Placeholder 4"/>
          <p:cNvPicPr>
            <a:picLocks noGrp="1" noChangeAspect="1"/>
          </p:cNvPicPr>
          <p:nvPr>
            <p:ph idx="1"/>
          </p:nvPr>
        </p:nvPicPr>
        <p:blipFill rotWithShape="1">
          <a:blip r:embed="rId3"/>
          <a:srcRect t="-1560" b="-174"/>
          <a:stretch/>
        </p:blipFill>
        <p:spPr>
          <a:xfrm>
            <a:off x="457200" y="1417638"/>
            <a:ext cx="8229600" cy="4825415"/>
          </a:xfrm>
        </p:spPr>
      </p:pic>
    </p:spTree>
    <p:extLst>
      <p:ext uri="{BB962C8B-B14F-4D97-AF65-F5344CB8AC3E}">
        <p14:creationId xmlns:p14="http://schemas.microsoft.com/office/powerpoint/2010/main" val="3228000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a:t>
            </a:r>
          </a:p>
        </p:txBody>
      </p:sp>
      <p:sp>
        <p:nvSpPr>
          <p:cNvPr id="3" name="Content Placeholder 2"/>
          <p:cNvSpPr>
            <a:spLocks noGrp="1"/>
          </p:cNvSpPr>
          <p:nvPr>
            <p:ph idx="1"/>
          </p:nvPr>
        </p:nvSpPr>
        <p:spPr/>
        <p:txBody>
          <a:bodyPr>
            <a:normAutofit/>
          </a:bodyPr>
          <a:lstStyle/>
          <a:p>
            <a:pPr marL="0" indent="0">
              <a:buNone/>
            </a:pPr>
            <a:r>
              <a:rPr lang="en-US" sz="1800" dirty="0" smtClean="0">
                <a:latin typeface="Consolas"/>
                <a:cs typeface="Consolas"/>
              </a:rPr>
              <a:t>(root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src</a:t>
            </a:r>
            <a:r>
              <a:rPr lang="en-US" sz="1800" dirty="0">
                <a:latin typeface="Consolas"/>
                <a:cs typeface="Consolas"/>
              </a:rPr>
              <a:t>                     # Groovy source files</a:t>
            </a:r>
          </a:p>
          <a:p>
            <a:pPr marL="0" indent="0">
              <a:buNone/>
            </a:pPr>
            <a:r>
              <a:rPr lang="en-US" sz="1800" dirty="0">
                <a:latin typeface="Consolas"/>
                <a:cs typeface="Consolas"/>
              </a:rPr>
              <a:t>|   +- org</a:t>
            </a:r>
          </a:p>
          <a:p>
            <a:pPr marL="0" indent="0">
              <a:buNone/>
            </a:pPr>
            <a:r>
              <a:rPr lang="en-US" sz="1800" dirty="0">
                <a:latin typeface="Consolas"/>
                <a:cs typeface="Consolas"/>
              </a:rPr>
              <a:t>|       +- foo</a:t>
            </a:r>
          </a:p>
          <a:p>
            <a:pPr marL="0" indent="0">
              <a:buNone/>
            </a:pPr>
            <a:r>
              <a:rPr lang="en-US" sz="1800" dirty="0">
                <a:latin typeface="Consolas"/>
                <a:cs typeface="Consolas"/>
              </a:rPr>
              <a:t>|           +- </a:t>
            </a:r>
            <a:r>
              <a:rPr lang="en-US" sz="1800" dirty="0" err="1">
                <a:latin typeface="Consolas"/>
                <a:cs typeface="Consolas"/>
              </a:rPr>
              <a:t>Bar.groovy</a:t>
            </a:r>
            <a:r>
              <a:rPr lang="en-US" sz="1800" dirty="0">
                <a:latin typeface="Consolas"/>
                <a:cs typeface="Consolas"/>
              </a:rPr>
              <a:t>  # for </a:t>
            </a:r>
            <a:r>
              <a:rPr lang="en-US" sz="1800" dirty="0" err="1">
                <a:latin typeface="Consolas"/>
                <a:cs typeface="Consolas"/>
              </a:rPr>
              <a:t>org.foo.Bar</a:t>
            </a:r>
            <a:r>
              <a:rPr lang="en-US" sz="1800" dirty="0">
                <a:latin typeface="Consolas"/>
                <a:cs typeface="Consolas"/>
              </a:rPr>
              <a:t> class</a:t>
            </a:r>
          </a:p>
          <a:p>
            <a:pPr marL="0" indent="0">
              <a:buNone/>
            </a:pPr>
            <a:r>
              <a:rPr lang="en-US" sz="1800" dirty="0">
                <a:latin typeface="Consolas"/>
                <a:cs typeface="Consolas"/>
              </a:rPr>
              <a:t>+- </a:t>
            </a:r>
            <a:r>
              <a:rPr lang="en-US" sz="1800" dirty="0" err="1">
                <a:latin typeface="Consolas"/>
                <a:cs typeface="Consolas"/>
              </a:rPr>
              <a:t>vars</a:t>
            </a:r>
            <a:endParaRPr lang="en-US" sz="1800" dirty="0">
              <a:latin typeface="Consolas"/>
              <a:cs typeface="Consolas"/>
            </a:endParaRPr>
          </a:p>
          <a:p>
            <a:pPr marL="0" indent="0">
              <a:buNone/>
            </a:pPr>
            <a:r>
              <a:rPr lang="en-US" sz="1800" dirty="0">
                <a:latin typeface="Consolas"/>
                <a:cs typeface="Consolas"/>
              </a:rPr>
              <a:t>|   +- </a:t>
            </a:r>
            <a:r>
              <a:rPr lang="en-US" sz="1800" dirty="0" err="1">
                <a:latin typeface="Consolas"/>
                <a:cs typeface="Consolas"/>
              </a:rPr>
              <a:t>foo.groovy</a:t>
            </a:r>
            <a:r>
              <a:rPr lang="en-US" sz="1800" dirty="0">
                <a:latin typeface="Consolas"/>
                <a:cs typeface="Consolas"/>
              </a:rPr>
              <a:t>          # for global 'foo' variable</a:t>
            </a:r>
          </a:p>
          <a:p>
            <a:pPr marL="0" indent="0">
              <a:buNone/>
            </a:pPr>
            <a:r>
              <a:rPr lang="en-US" sz="1800" dirty="0">
                <a:latin typeface="Consolas"/>
                <a:cs typeface="Consolas"/>
              </a:rPr>
              <a:t>|   +- </a:t>
            </a:r>
            <a:r>
              <a:rPr lang="en-US" sz="1800" dirty="0" err="1">
                <a:latin typeface="Consolas"/>
                <a:cs typeface="Consolas"/>
              </a:rPr>
              <a:t>foo.txt</a:t>
            </a:r>
            <a:r>
              <a:rPr lang="en-US" sz="1800" dirty="0">
                <a:latin typeface="Consolas"/>
                <a:cs typeface="Consolas"/>
              </a:rPr>
              <a:t>             # help for 'foo' variable</a:t>
            </a:r>
          </a:p>
          <a:p>
            <a:pPr marL="0" indent="0">
              <a:buNone/>
            </a:pPr>
            <a:r>
              <a:rPr lang="en-US" sz="1800" dirty="0">
                <a:latin typeface="Consolas"/>
                <a:cs typeface="Consolas"/>
              </a:rPr>
              <a:t>+- resources               # resource files (external </a:t>
            </a:r>
            <a:r>
              <a:rPr lang="en-US" sz="1800" dirty="0" smtClean="0">
                <a:latin typeface="Consolas"/>
                <a:cs typeface="Consolas"/>
              </a:rPr>
              <a:t>lib </a:t>
            </a:r>
            <a:r>
              <a:rPr lang="en-US" sz="1800" dirty="0">
                <a:latin typeface="Consolas"/>
                <a:cs typeface="Consolas"/>
              </a:rPr>
              <a:t>only)</a:t>
            </a:r>
          </a:p>
          <a:p>
            <a:pPr marL="0" indent="0">
              <a:buNone/>
            </a:pPr>
            <a:r>
              <a:rPr lang="en-US" sz="1800" dirty="0">
                <a:latin typeface="Consolas"/>
                <a:cs typeface="Consolas"/>
              </a:rPr>
              <a:t>|   +- org</a:t>
            </a:r>
          </a:p>
          <a:p>
            <a:pPr marL="0" indent="0">
              <a:buNone/>
            </a:pPr>
            <a:r>
              <a:rPr lang="en-US" sz="1800" dirty="0">
                <a:latin typeface="Consolas"/>
                <a:cs typeface="Consolas"/>
              </a:rPr>
              <a:t>|       +- foo</a:t>
            </a:r>
          </a:p>
          <a:p>
            <a:pPr marL="0" indent="0">
              <a:buNone/>
            </a:pPr>
            <a:r>
              <a:rPr lang="en-US" sz="1800" dirty="0">
                <a:latin typeface="Consolas"/>
                <a:cs typeface="Consolas"/>
              </a:rPr>
              <a:t>|           +- </a:t>
            </a:r>
            <a:r>
              <a:rPr lang="en-US" sz="1800" dirty="0" err="1">
                <a:latin typeface="Consolas"/>
                <a:cs typeface="Consolas"/>
              </a:rPr>
              <a:t>bar.json</a:t>
            </a:r>
            <a:r>
              <a:rPr lang="en-US" sz="1800" dirty="0">
                <a:latin typeface="Consolas"/>
                <a:cs typeface="Consolas"/>
              </a:rPr>
              <a:t>    # static helper data for </a:t>
            </a:r>
            <a:r>
              <a:rPr lang="en-US" sz="1800" dirty="0" err="1">
                <a:latin typeface="Consolas"/>
                <a:cs typeface="Consolas"/>
              </a:rPr>
              <a:t>org.foo.Bar</a:t>
            </a:r>
            <a:endParaRPr lang="en-US" sz="1800" dirty="0">
              <a:latin typeface="Consolas"/>
              <a:cs typeface="Consolas"/>
            </a:endParaRPr>
          </a:p>
        </p:txBody>
      </p:sp>
    </p:spTree>
    <p:extLst>
      <p:ext uri="{BB962C8B-B14F-4D97-AF65-F5344CB8AC3E}">
        <p14:creationId xmlns:p14="http://schemas.microsoft.com/office/powerpoint/2010/main" val="32087913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Global Functions </a:t>
            </a:r>
            <a:r>
              <a:rPr lang="en-US" dirty="0" err="1" smtClean="0"/>
              <a:t>vs</a:t>
            </a:r>
            <a:r>
              <a:rPr lang="en-US" dirty="0" smtClean="0"/>
              <a:t> class libraries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6095811"/>
              </p:ext>
            </p:extLst>
          </p:nvPr>
        </p:nvGraphicFramePr>
        <p:xfrm>
          <a:off x="457201" y="1600200"/>
          <a:ext cx="8088086" cy="4829396"/>
        </p:xfrm>
        <a:graphic>
          <a:graphicData uri="http://schemas.openxmlformats.org/drawingml/2006/table">
            <a:tbl>
              <a:tblPr firstRow="1" bandRow="1">
                <a:tableStyleId>{2D5ABB26-0587-4C30-8999-92F81FD0307C}</a:tableStyleId>
              </a:tblPr>
              <a:tblGrid>
                <a:gridCol w="1641928"/>
                <a:gridCol w="3107201"/>
                <a:gridCol w="3338957"/>
              </a:tblGrid>
              <a:tr h="519300">
                <a:tc>
                  <a:txBody>
                    <a:bodyPr/>
                    <a:lstStyle/>
                    <a:p>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95959"/>
                    </a:solidFill>
                  </a:tcPr>
                </a:tc>
                <a:tc>
                  <a:txBody>
                    <a:bodyPr/>
                    <a:lstStyle/>
                    <a:p>
                      <a:pPr algn="ctr"/>
                      <a:r>
                        <a:rPr lang="en-US" dirty="0" smtClean="0"/>
                        <a:t>Global Variables/Functions</a:t>
                      </a:r>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65000"/>
                        <a:lumOff val="35000"/>
                      </a:schemeClr>
                    </a:solidFill>
                  </a:tcPr>
                </a:tc>
                <a:tc>
                  <a:txBody>
                    <a:bodyPr/>
                    <a:lstStyle/>
                    <a:p>
                      <a:pPr algn="ctr"/>
                      <a:r>
                        <a:rPr lang="en-US" dirty="0" smtClean="0"/>
                        <a:t>Class</a:t>
                      </a:r>
                      <a:r>
                        <a:rPr lang="en-US" baseline="0" dirty="0" smtClean="0"/>
                        <a:t> library</a:t>
                      </a:r>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65000"/>
                        <a:lumOff val="35000"/>
                      </a:schemeClr>
                    </a:solidFill>
                  </a:tcPr>
                </a:tc>
              </a:tr>
              <a:tr h="541943">
                <a:tc>
                  <a:txBody>
                    <a:bodyPr/>
                    <a:lstStyle/>
                    <a:p>
                      <a:r>
                        <a:rPr lang="en-US" dirty="0" err="1" smtClean="0"/>
                        <a:t>Contetns</a:t>
                      </a:r>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95959"/>
                    </a:solidFill>
                  </a:tcPr>
                </a:tc>
                <a:tc>
                  <a:txBody>
                    <a:bodyPr/>
                    <a:lstStyle/>
                    <a:p>
                      <a:r>
                        <a:rPr lang="en-US" dirty="0" smtClean="0"/>
                        <a:t>Any Groovy code</a:t>
                      </a:r>
                      <a:endParaRPr lang="en-US" dirty="0" smtClean="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r>
                        <a:rPr lang="en-US" dirty="0" smtClean="0"/>
                        <a:t>Any Groovy code</a:t>
                      </a:r>
                      <a:endParaRPr lang="en-US" dirty="0" smtClean="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r h="1054294">
                <a:tc>
                  <a:txBody>
                    <a:bodyPr/>
                    <a:lstStyle/>
                    <a:p>
                      <a:r>
                        <a:rPr lang="en-US" dirty="0" smtClean="0"/>
                        <a:t>Static</a:t>
                      </a:r>
                    </a:p>
                    <a:p>
                      <a:r>
                        <a:rPr lang="en-US" dirty="0" smtClean="0"/>
                        <a:t>Invocation</a:t>
                      </a:r>
                    </a:p>
                    <a:p>
                      <a:r>
                        <a:rPr lang="en-US" dirty="0" smtClean="0"/>
                        <a:t>(Annotation)</a:t>
                      </a:r>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95959"/>
                    </a:solidFill>
                  </a:tcPr>
                </a:tc>
                <a:tc>
                  <a:txBody>
                    <a:bodyPr/>
                    <a:lstStyle/>
                    <a:p>
                      <a:r>
                        <a:rPr lang="en-US" dirty="0" smtClean="0"/>
                        <a:t>@Library('my-shared-library') _</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r>
                        <a:rPr lang="en-US" dirty="0" smtClean="0"/>
                        <a:t>@</a:t>
                      </a:r>
                      <a:r>
                        <a:rPr lang="en-US" dirty="0" smtClean="0"/>
                        <a:t>Library(‘</a:t>
                      </a:r>
                      <a:r>
                        <a:rPr lang="en-US" dirty="0" err="1" smtClean="0"/>
                        <a:t>rez</a:t>
                      </a:r>
                      <a:r>
                        <a:rPr lang="en-US" dirty="0" smtClean="0"/>
                        <a:t>')</a:t>
                      </a:r>
                    </a:p>
                    <a:p>
                      <a:r>
                        <a:rPr lang="en-US" dirty="0" smtClean="0"/>
                        <a:t>import </a:t>
                      </a:r>
                      <a:r>
                        <a:rPr lang="en-US" dirty="0" err="1" smtClean="0"/>
                        <a:t>com.al.rez.BuildClass</a:t>
                      </a:r>
                      <a:endParaRPr lang="en-US" dirty="0" smtClean="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r h="896327">
                <a:tc>
                  <a:txBody>
                    <a:bodyPr/>
                    <a:lstStyle/>
                    <a:p>
                      <a:r>
                        <a:rPr lang="en-US" dirty="0" smtClean="0"/>
                        <a:t>Dynamic</a:t>
                      </a:r>
                      <a:r>
                        <a:rPr lang="en-US" baseline="0" dirty="0" smtClean="0"/>
                        <a:t> invocation</a:t>
                      </a:r>
                    </a:p>
                    <a:p>
                      <a:r>
                        <a:rPr lang="en-US" baseline="0" dirty="0" smtClean="0"/>
                        <a:t>(step)</a:t>
                      </a:r>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95959"/>
                    </a:solidFill>
                  </a:tcPr>
                </a:tc>
                <a:tc>
                  <a:txBody>
                    <a:bodyPr/>
                    <a:lstStyle/>
                    <a:p>
                      <a:r>
                        <a:rPr lang="en-US" dirty="0" smtClean="0"/>
                        <a:t>library 'my-shared-library'</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r>
                        <a:rPr lang="en-US" dirty="0" smtClean="0"/>
                        <a:t>library(’</a:t>
                      </a:r>
                      <a:r>
                        <a:rPr lang="en-US" dirty="0" err="1" smtClean="0"/>
                        <a:t>rez</a:t>
                      </a:r>
                      <a:r>
                        <a:rPr lang="en-US" dirty="0" smtClean="0"/>
                        <a:t>’).</a:t>
                      </a:r>
                      <a:r>
                        <a:rPr lang="en-US" dirty="0" err="1" smtClean="0"/>
                        <a:t>com.al.rez.BuildClass.builds</a:t>
                      </a:r>
                      <a:r>
                        <a:rPr lang="en-US" dirty="0" smtClean="0"/>
                        <a:t>(</a:t>
                      </a:r>
                      <a:r>
                        <a:rPr lang="en-US" dirty="0" smtClean="0"/>
                        <a:t>)</a:t>
                      </a:r>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r h="519300">
                <a:tc>
                  <a:txBody>
                    <a:bodyPr/>
                    <a:lstStyle/>
                    <a:p>
                      <a:r>
                        <a:rPr lang="en-US" dirty="0" smtClean="0"/>
                        <a:t>Resolution</a:t>
                      </a:r>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95959"/>
                    </a:solidFill>
                  </a:tcPr>
                </a:tc>
                <a:tc>
                  <a:txBody>
                    <a:bodyPr/>
                    <a:lstStyle/>
                    <a:p>
                      <a:r>
                        <a:rPr lang="en-US" dirty="0" smtClean="0"/>
                        <a:t>At run time</a:t>
                      </a:r>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r>
                        <a:rPr lang="en-US" dirty="0" smtClean="0"/>
                        <a:t>At compile time</a:t>
                      </a:r>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r h="519300">
                <a:tc>
                  <a:txBody>
                    <a:bodyPr/>
                    <a:lstStyle/>
                    <a:p>
                      <a:r>
                        <a:rPr lang="en-US" dirty="0" smtClean="0"/>
                        <a:t>Access pipeline </a:t>
                      </a:r>
                      <a:r>
                        <a:rPr lang="en-US" baseline="0" dirty="0" smtClean="0"/>
                        <a:t>steps directly</a:t>
                      </a:r>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95959"/>
                    </a:solidFill>
                  </a:tcPr>
                </a:tc>
                <a:tc>
                  <a:txBody>
                    <a:bodyPr/>
                    <a:lstStyle/>
                    <a:p>
                      <a:r>
                        <a:rPr lang="en-US" dirty="0" smtClean="0"/>
                        <a:t>YES</a:t>
                      </a:r>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r>
                        <a:rPr lang="en-US" dirty="0" smtClean="0"/>
                        <a:t>NO</a:t>
                      </a:r>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r h="519300">
                <a:tc>
                  <a:txBody>
                    <a:bodyPr/>
                    <a:lstStyle/>
                    <a:p>
                      <a:r>
                        <a:rPr lang="en-US" dirty="0" smtClean="0"/>
                        <a:t>Access </a:t>
                      </a:r>
                      <a:r>
                        <a:rPr lang="en-US" dirty="0" err="1" smtClean="0"/>
                        <a:t>env</a:t>
                      </a:r>
                      <a:r>
                        <a:rPr lang="en-US" dirty="0" smtClean="0"/>
                        <a:t> </a:t>
                      </a:r>
                      <a:r>
                        <a:rPr lang="en-US" baseline="0" dirty="0" err="1" smtClean="0"/>
                        <a:t>vars</a:t>
                      </a:r>
                      <a:r>
                        <a:rPr lang="en-US" baseline="0" dirty="0" smtClean="0"/>
                        <a:t> directly</a:t>
                      </a:r>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95959"/>
                    </a:solidFill>
                  </a:tcPr>
                </a:tc>
                <a:tc>
                  <a:txBody>
                    <a:bodyPr/>
                    <a:lstStyle/>
                    <a:p>
                      <a:r>
                        <a:rPr lang="en-US" dirty="0" smtClean="0"/>
                        <a:t>YES</a:t>
                      </a:r>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r>
                        <a:rPr lang="en-US" dirty="0" smtClean="0"/>
                        <a:t>NO</a:t>
                      </a:r>
                      <a:endParaRPr 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3970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p:txBody>
          <a:bodyPr/>
          <a:lstStyle/>
          <a:p>
            <a:r>
              <a:rPr lang="en-US" dirty="0"/>
              <a:t>@Library('my-shared-library') _</a:t>
            </a:r>
          </a:p>
          <a:p>
            <a:r>
              <a:rPr lang="en-US" dirty="0"/>
              <a:t>/* Using a version </a:t>
            </a:r>
            <a:r>
              <a:rPr lang="en-US" dirty="0" err="1"/>
              <a:t>specifier</a:t>
            </a:r>
            <a:r>
              <a:rPr lang="en-US" dirty="0"/>
              <a:t>, such as branch, tag, </a:t>
            </a:r>
            <a:r>
              <a:rPr lang="en-US" dirty="0" err="1"/>
              <a:t>etc</a:t>
            </a:r>
            <a:r>
              <a:rPr lang="en-US" dirty="0"/>
              <a:t> */</a:t>
            </a:r>
          </a:p>
          <a:p>
            <a:r>
              <a:rPr lang="en-US" dirty="0"/>
              <a:t>@Library('my-shared-library@1.0') _</a:t>
            </a:r>
          </a:p>
          <a:p>
            <a:r>
              <a:rPr lang="en-US" dirty="0"/>
              <a:t>/* Accessing multiple libraries with one statement */</a:t>
            </a:r>
          </a:p>
          <a:p>
            <a:r>
              <a:rPr lang="en-US" dirty="0"/>
              <a:t>@Library(['my-shared-library', 'otherlib@abc1234']) _</a:t>
            </a:r>
          </a:p>
        </p:txBody>
      </p:sp>
    </p:spTree>
    <p:extLst>
      <p:ext uri="{BB962C8B-B14F-4D97-AF65-F5344CB8AC3E}">
        <p14:creationId xmlns:p14="http://schemas.microsoft.com/office/powerpoint/2010/main" val="2105811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Examples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8501091"/>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1696</TotalTime>
  <Words>2477</Words>
  <Application>Microsoft Macintosh PowerPoint</Application>
  <PresentationFormat>On-screen Show (4:3)</PresentationFormat>
  <Paragraphs>239</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 Black </vt:lpstr>
      <vt:lpstr>Jenkins Shared Pipelines</vt:lpstr>
      <vt:lpstr>What &amp; Why Shared pipelines </vt:lpstr>
      <vt:lpstr>Agenda </vt:lpstr>
      <vt:lpstr>Configuration </vt:lpstr>
      <vt:lpstr>Configuration </vt:lpstr>
      <vt:lpstr>Directory structure</vt:lpstr>
      <vt:lpstr>Global Functions vs class libraries</vt:lpstr>
      <vt:lpstr>Usage</vt:lpstr>
      <vt:lpstr>Usage Examples</vt:lpstr>
      <vt:lpstr>PowerPoint Presentation</vt:lpstr>
      <vt:lpstr>Modification Workflow</vt:lpstr>
      <vt:lpstr>DONTS</vt:lpstr>
      <vt:lpstr>Documentation</vt:lpstr>
      <vt:lpstr>Back up slides</vt:lpstr>
      <vt:lpstr>Documentation links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Brusasca</dc:creator>
  <cp:lastModifiedBy>Victoria Brusasca</cp:lastModifiedBy>
  <cp:revision>42</cp:revision>
  <dcterms:created xsi:type="dcterms:W3CDTF">2017-07-12T10:49:47Z</dcterms:created>
  <dcterms:modified xsi:type="dcterms:W3CDTF">2017-07-13T15:06:26Z</dcterms:modified>
</cp:coreProperties>
</file>