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4" roundtripDataSignature="AMtx7mgP+Kewo7KynxI4N9BVOL+ajku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 name="Google Shape;5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5a7d2a859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g125a7d2a859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5a7d2a859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g125a7d2a859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5a7d2a859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g125a7d2a859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4357df305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g134357df305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4357df305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134357df305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4357df305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g134357df305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5a7d2a859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g125a7d2a859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33a9f1e35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g133a9f1e35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61c1efc0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g1261c1efc0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34944d791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34944d79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 name="Google Shape;7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5a7d2a859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g125a7d2a859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3bcc6251c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g133bcc6251c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5a7d2a859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g125a7d2a859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1" name="Shape 11"/>
        <p:cNvGrpSpPr/>
        <p:nvPr/>
      </p:nvGrpSpPr>
      <p:grpSpPr>
        <a:xfrm>
          <a:off x="0" y="0"/>
          <a:ext cx="0" cy="0"/>
          <a:chOff x="0" y="0"/>
          <a:chExt cx="0" cy="0"/>
        </a:xfrm>
      </p:grpSpPr>
      <p:pic>
        <p:nvPicPr>
          <p:cNvPr id="12" name="Google Shape;12;p17"/>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39" name="Shape 39"/>
        <p:cNvGrpSpPr/>
        <p:nvPr/>
      </p:nvGrpSpPr>
      <p:grpSpPr>
        <a:xfrm>
          <a:off x="0" y="0"/>
          <a:ext cx="0" cy="0"/>
          <a:chOff x="0" y="0"/>
          <a:chExt cx="0" cy="0"/>
        </a:xfrm>
      </p:grpSpPr>
      <p:sp>
        <p:nvSpPr>
          <p:cNvPr id="40" name="Google Shape;40;p2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6"/>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2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45" name="Shape 45"/>
        <p:cNvGrpSpPr/>
        <p:nvPr/>
      </p:nvGrpSpPr>
      <p:grpSpPr>
        <a:xfrm>
          <a:off x="0" y="0"/>
          <a:ext cx="0" cy="0"/>
          <a:chOff x="0" y="0"/>
          <a:chExt cx="0" cy="0"/>
        </a:xfrm>
      </p:grpSpPr>
      <p:sp>
        <p:nvSpPr>
          <p:cNvPr id="46" name="Google Shape;46;p27"/>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7"/>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8" name="Google Shape;48;p2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3" name="Shape 13"/>
        <p:cNvGrpSpPr/>
        <p:nvPr/>
      </p:nvGrpSpPr>
      <p:grpSpPr>
        <a:xfrm>
          <a:off x="0" y="0"/>
          <a:ext cx="0" cy="0"/>
          <a:chOff x="0" y="0"/>
          <a:chExt cx="0" cy="0"/>
        </a:xfrm>
      </p:grpSpPr>
      <p:pic>
        <p:nvPicPr>
          <p:cNvPr id="14" name="Google Shape;14;p18"/>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15" name="Shape 15"/>
        <p:cNvGrpSpPr/>
        <p:nvPr/>
      </p:nvGrpSpPr>
      <p:grpSpPr>
        <a:xfrm>
          <a:off x="0" y="0"/>
          <a:ext cx="0" cy="0"/>
          <a:chOff x="0" y="0"/>
          <a:chExt cx="0" cy="0"/>
        </a:xfrm>
      </p:grpSpPr>
      <p:pic>
        <p:nvPicPr>
          <p:cNvPr id="16" name="Google Shape;16;p19"/>
          <p:cNvPicPr preferRelativeResize="0"/>
          <p:nvPr/>
        </p:nvPicPr>
        <p:blipFill rotWithShape="1">
          <a:blip r:embed="rId2">
            <a:alphaModFix/>
          </a:blip>
          <a:srcRect b="81517" l="88730" r="0" t="0"/>
          <a:stretch/>
        </p:blipFill>
        <p:spPr>
          <a:xfrm>
            <a:off x="8113486" y="0"/>
            <a:ext cx="1030514" cy="95068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17" name="Shape 17"/>
        <p:cNvGrpSpPr/>
        <p:nvPr/>
      </p:nvGrpSpPr>
      <p:grpSpPr>
        <a:xfrm>
          <a:off x="0" y="0"/>
          <a:ext cx="0" cy="0"/>
          <a:chOff x="0" y="0"/>
          <a:chExt cx="0" cy="0"/>
        </a:xfrm>
      </p:grpSpPr>
      <p:pic>
        <p:nvPicPr>
          <p:cNvPr id="18" name="Google Shape;18;p20"/>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19" name="Shape 19"/>
        <p:cNvGrpSpPr/>
        <p:nvPr/>
      </p:nvGrpSpPr>
      <p:grpSpPr>
        <a:xfrm>
          <a:off x="0" y="0"/>
          <a:ext cx="0" cy="0"/>
          <a:chOff x="0" y="0"/>
          <a:chExt cx="0" cy="0"/>
        </a:xfrm>
      </p:grpSpPr>
      <p:pic>
        <p:nvPicPr>
          <p:cNvPr id="20" name="Google Shape;20;p21"/>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p:cSld name="Sólo el título">
    <p:spTree>
      <p:nvGrpSpPr>
        <p:cNvPr id="21" name="Shape 21"/>
        <p:cNvGrpSpPr/>
        <p:nvPr/>
      </p:nvGrpSpPr>
      <p:grpSpPr>
        <a:xfrm>
          <a:off x="0" y="0"/>
          <a:ext cx="0" cy="0"/>
          <a:chOff x="0" y="0"/>
          <a:chExt cx="0" cy="0"/>
        </a:xfrm>
      </p:grpSpPr>
      <p:pic>
        <p:nvPicPr>
          <p:cNvPr id="22" name="Google Shape;22;p22"/>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3" name="Shape 23"/>
        <p:cNvGrpSpPr/>
        <p:nvPr/>
      </p:nvGrpSpPr>
      <p:grpSpPr>
        <a:xfrm>
          <a:off x="0" y="0"/>
          <a:ext cx="0" cy="0"/>
          <a:chOff x="0" y="0"/>
          <a:chExt cx="0" cy="0"/>
        </a:xfrm>
      </p:grpSpPr>
      <p:pic>
        <p:nvPicPr>
          <p:cNvPr id="24" name="Google Shape;24;p23"/>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5" name="Shape 25"/>
        <p:cNvGrpSpPr/>
        <p:nvPr/>
      </p:nvGrpSpPr>
      <p:grpSpPr>
        <a:xfrm>
          <a:off x="0" y="0"/>
          <a:ext cx="0" cy="0"/>
          <a:chOff x="0" y="0"/>
          <a:chExt cx="0" cy="0"/>
        </a:xfrm>
      </p:grpSpPr>
      <p:sp>
        <p:nvSpPr>
          <p:cNvPr id="26" name="Google Shape;26;p24"/>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4"/>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28" name="Google Shape;28;p24"/>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9" name="Google Shape;29;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32" name="Shape 32"/>
        <p:cNvGrpSpPr/>
        <p:nvPr/>
      </p:nvGrpSpPr>
      <p:grpSpPr>
        <a:xfrm>
          <a:off x="0" y="0"/>
          <a:ext cx="0" cy="0"/>
          <a:chOff x="0" y="0"/>
          <a:chExt cx="0" cy="0"/>
        </a:xfrm>
      </p:grpSpPr>
      <p:sp>
        <p:nvSpPr>
          <p:cNvPr id="33" name="Google Shape;33;p25"/>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5"/>
          <p:cNvSpPr/>
          <p:nvPr>
            <p:ph idx="2" type="pic"/>
          </p:nvPr>
        </p:nvSpPr>
        <p:spPr>
          <a:xfrm>
            <a:off x="1792288" y="459581"/>
            <a:ext cx="5486400" cy="3086100"/>
          </a:xfrm>
          <a:prstGeom prst="rect">
            <a:avLst/>
          </a:prstGeom>
          <a:noFill/>
          <a:ln>
            <a:noFill/>
          </a:ln>
        </p:spPr>
      </p:sp>
      <p:sp>
        <p:nvSpPr>
          <p:cNvPr id="35" name="Google Shape;35;p25"/>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6" name="Google Shape;36;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6"/>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9.png"/><Relationship Id="rId5" Type="http://schemas.openxmlformats.org/officeDocument/2006/relationships/image" Target="../media/image16.png"/><Relationship Id="rId6"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7.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13.png"/><Relationship Id="rId8"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3.png"/><Relationship Id="rId4" Type="http://schemas.openxmlformats.org/officeDocument/2006/relationships/image" Target="../media/image27.png"/><Relationship Id="rId10" Type="http://schemas.openxmlformats.org/officeDocument/2006/relationships/image" Target="../media/image23.png"/><Relationship Id="rId9" Type="http://schemas.openxmlformats.org/officeDocument/2006/relationships/image" Target="../media/image40.png"/><Relationship Id="rId5" Type="http://schemas.openxmlformats.org/officeDocument/2006/relationships/image" Target="../media/image38.png"/><Relationship Id="rId6" Type="http://schemas.openxmlformats.org/officeDocument/2006/relationships/image" Target="../media/image26.png"/><Relationship Id="rId7" Type="http://schemas.openxmlformats.org/officeDocument/2006/relationships/image" Target="../media/image20.png"/><Relationship Id="rId8"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39.png"/><Relationship Id="rId5" Type="http://schemas.openxmlformats.org/officeDocument/2006/relationships/image" Target="../media/image34.png"/><Relationship Id="rId6" Type="http://schemas.openxmlformats.org/officeDocument/2006/relationships/image" Target="../media/image29.png"/><Relationship Id="rId7" Type="http://schemas.openxmlformats.org/officeDocument/2006/relationships/image" Target="../media/image28.png"/><Relationship Id="rId8"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2.png"/><Relationship Id="rId4" Type="http://schemas.openxmlformats.org/officeDocument/2006/relationships/image" Target="../media/image41.png"/><Relationship Id="rId5" Type="http://schemas.openxmlformats.org/officeDocument/2006/relationships/image" Target="../media/image33.png"/><Relationship Id="rId6" Type="http://schemas.openxmlformats.org/officeDocument/2006/relationships/image" Target="../media/image30.png"/><Relationship Id="rId7" Type="http://schemas.openxmlformats.org/officeDocument/2006/relationships/image" Target="../media/image4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1.png"/><Relationship Id="rId4" Type="http://schemas.openxmlformats.org/officeDocument/2006/relationships/image" Target="../media/image35.png"/><Relationship Id="rId5" Type="http://schemas.openxmlformats.org/officeDocument/2006/relationships/image" Target="../media/image42.png"/><Relationship Id="rId6" Type="http://schemas.openxmlformats.org/officeDocument/2006/relationships/image" Target="../media/image37.png"/><Relationship Id="rId7" Type="http://schemas.openxmlformats.org/officeDocument/2006/relationships/image" Target="../media/image4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youtube.com/watch?v=88SPLMiVejQ" TargetMode="External"/><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nvSpPr>
        <p:spPr>
          <a:xfrm>
            <a:off x="3961700" y="831500"/>
            <a:ext cx="4364400" cy="2167200"/>
          </a:xfrm>
          <a:prstGeom prst="rect">
            <a:avLst/>
          </a:prstGeom>
          <a:noFill/>
          <a:ln>
            <a:noFill/>
          </a:ln>
        </p:spPr>
        <p:txBody>
          <a:bodyPr anchorCtr="0" anchor="t" bIns="45700" lIns="91425" spcFirstLastPara="1" rIns="91425" wrap="square" tIns="45700">
            <a:spAutoFit/>
          </a:bodyPr>
          <a:lstStyle/>
          <a:p>
            <a:pPr indent="0" lvl="0" marL="914400" marR="0" rtl="0" algn="l">
              <a:lnSpc>
                <a:spcPct val="100000"/>
              </a:lnSpc>
              <a:spcBef>
                <a:spcPts val="0"/>
              </a:spcBef>
              <a:spcAft>
                <a:spcPts val="0"/>
              </a:spcAft>
              <a:buClr>
                <a:srgbClr val="000000"/>
              </a:buClr>
              <a:buSzPts val="2800"/>
              <a:buFont typeface="Arial"/>
              <a:buNone/>
            </a:pPr>
            <a:r>
              <a:rPr b="1" lang="es-ES" sz="2800">
                <a:solidFill>
                  <a:srgbClr val="3F3F3F"/>
                </a:solidFill>
                <a:latin typeface="Calibri"/>
                <a:ea typeface="Calibri"/>
                <a:cs typeface="Calibri"/>
                <a:sym typeface="Calibri"/>
              </a:rPr>
              <a:t>Proyecto formativo</a:t>
            </a:r>
            <a:endParaRPr b="1" sz="2800">
              <a:solidFill>
                <a:srgbClr val="3F3F3F"/>
              </a:solidFill>
              <a:latin typeface="Calibri"/>
              <a:ea typeface="Calibri"/>
              <a:cs typeface="Calibri"/>
              <a:sym typeface="Calibri"/>
            </a:endParaRPr>
          </a:p>
          <a:p>
            <a:pPr indent="0" lvl="0" marL="0" rtl="0" algn="r">
              <a:lnSpc>
                <a:spcPct val="115000"/>
              </a:lnSpc>
              <a:spcBef>
                <a:spcPts val="0"/>
              </a:spcBef>
              <a:spcAft>
                <a:spcPts val="0"/>
              </a:spcAft>
              <a:buClr>
                <a:schemeClr val="dk1"/>
              </a:buClr>
              <a:buSzPts val="1100"/>
              <a:buFont typeface="Arial"/>
              <a:buNone/>
            </a:pPr>
            <a:r>
              <a:t/>
            </a:r>
            <a:endParaRPr b="1" sz="2400">
              <a:solidFill>
                <a:srgbClr val="3F3F3F"/>
              </a:solidFill>
              <a:latin typeface="Calibri"/>
              <a:ea typeface="Calibri"/>
              <a:cs typeface="Calibri"/>
              <a:sym typeface="Calibri"/>
            </a:endParaRPr>
          </a:p>
          <a:p>
            <a:pPr indent="0" lvl="0" marL="0" rtl="0" algn="r">
              <a:lnSpc>
                <a:spcPct val="115000"/>
              </a:lnSpc>
              <a:spcBef>
                <a:spcPts val="0"/>
              </a:spcBef>
              <a:spcAft>
                <a:spcPts val="0"/>
              </a:spcAft>
              <a:buClr>
                <a:schemeClr val="dk1"/>
              </a:buClr>
              <a:buSzPts val="1100"/>
              <a:buFont typeface="Arial"/>
              <a:buNone/>
            </a:pPr>
            <a:r>
              <a:rPr b="1" lang="es-ES" sz="2400">
                <a:solidFill>
                  <a:srgbClr val="3F3F3F"/>
                </a:solidFill>
                <a:latin typeface="Calibri"/>
                <a:ea typeface="Calibri"/>
                <a:cs typeface="Calibri"/>
                <a:sym typeface="Calibri"/>
              </a:rPr>
              <a:t>Análisis y desarrollo de sistemas de información</a:t>
            </a:r>
            <a:endParaRPr b="1" sz="2400">
              <a:solidFill>
                <a:srgbClr val="3F3F3F"/>
              </a:solidFill>
              <a:latin typeface="Calibri"/>
              <a:ea typeface="Calibri"/>
              <a:cs typeface="Calibri"/>
              <a:sym typeface="Calibri"/>
            </a:endParaRPr>
          </a:p>
          <a:p>
            <a:pPr indent="0" lvl="0" marL="0" rtl="0" algn="r">
              <a:lnSpc>
                <a:spcPct val="115000"/>
              </a:lnSpc>
              <a:spcBef>
                <a:spcPts val="0"/>
              </a:spcBef>
              <a:spcAft>
                <a:spcPts val="0"/>
              </a:spcAft>
              <a:buClr>
                <a:schemeClr val="dk1"/>
              </a:buClr>
              <a:buSzPts val="1100"/>
              <a:buFont typeface="Arial"/>
              <a:buNone/>
            </a:pPr>
            <a:r>
              <a:rPr b="1" lang="es-ES" sz="2400">
                <a:solidFill>
                  <a:srgbClr val="3F3F3F"/>
                </a:solidFill>
                <a:latin typeface="Calibri"/>
                <a:ea typeface="Calibri"/>
                <a:cs typeface="Calibri"/>
                <a:sym typeface="Calibri"/>
              </a:rPr>
              <a:t> Ficha:2251848</a:t>
            </a:r>
            <a:endParaRPr b="1" sz="2800">
              <a:solidFill>
                <a:srgbClr val="3F3F3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25a7d2a859_0_54"/>
          <p:cNvSpPr txBox="1"/>
          <p:nvPr/>
        </p:nvSpPr>
        <p:spPr>
          <a:xfrm>
            <a:off x="462625" y="305225"/>
            <a:ext cx="6077400" cy="557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990"/>
              <a:buFont typeface="Arial"/>
              <a:buNone/>
            </a:pPr>
            <a:r>
              <a:rPr lang="es-ES" sz="3020">
                <a:solidFill>
                  <a:schemeClr val="dk1"/>
                </a:solidFill>
              </a:rPr>
              <a:t>Metodologías de trabajo.</a:t>
            </a:r>
            <a:endParaRPr sz="2800">
              <a:solidFill>
                <a:schemeClr val="dk1"/>
              </a:solidFill>
            </a:endParaRPr>
          </a:p>
        </p:txBody>
      </p:sp>
      <p:sp>
        <p:nvSpPr>
          <p:cNvPr id="113" name="Google Shape;113;g125a7d2a859_0_54"/>
          <p:cNvSpPr txBox="1"/>
          <p:nvPr/>
        </p:nvSpPr>
        <p:spPr>
          <a:xfrm>
            <a:off x="553775" y="1083000"/>
            <a:ext cx="4358700" cy="3862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lang="es-ES" sz="2154">
                <a:solidFill>
                  <a:srgbClr val="595959"/>
                </a:solidFill>
              </a:rPr>
              <a:t>Se </a:t>
            </a:r>
            <a:r>
              <a:rPr lang="es-ES" sz="2154">
                <a:solidFill>
                  <a:srgbClr val="595959"/>
                </a:solidFill>
              </a:rPr>
              <a:t>utilizaron</a:t>
            </a:r>
            <a:r>
              <a:rPr lang="es-ES" sz="2154">
                <a:solidFill>
                  <a:srgbClr val="595959"/>
                </a:solidFill>
              </a:rPr>
              <a:t> herramientas y plataformas de trabajo colaborativo para el desarrollo del sistema, el cual se trabajó con base en metodologías ágiles en </a:t>
            </a:r>
            <a:r>
              <a:rPr lang="es-ES" sz="2154">
                <a:solidFill>
                  <a:srgbClr val="595959"/>
                </a:solidFill>
              </a:rPr>
              <a:t>múltiples</a:t>
            </a:r>
            <a:r>
              <a:rPr lang="es-ES" sz="2154">
                <a:solidFill>
                  <a:srgbClr val="595959"/>
                </a:solidFill>
              </a:rPr>
              <a:t> plataformas como lo son Jira, Discord, Github,Google Drive.</a:t>
            </a:r>
            <a:endParaRPr sz="2154">
              <a:solidFill>
                <a:srgbClr val="595959"/>
              </a:solidFill>
            </a:endParaRPr>
          </a:p>
          <a:p>
            <a:pPr indent="0" lvl="0" marL="0" rtl="0" algn="just">
              <a:lnSpc>
                <a:spcPct val="115000"/>
              </a:lnSpc>
              <a:spcBef>
                <a:spcPts val="1200"/>
              </a:spcBef>
              <a:spcAft>
                <a:spcPts val="0"/>
              </a:spcAft>
              <a:buNone/>
            </a:pPr>
            <a:r>
              <a:t/>
            </a:r>
            <a:endParaRPr sz="1800">
              <a:solidFill>
                <a:srgbClr val="595959"/>
              </a:solidFill>
            </a:endParaRPr>
          </a:p>
          <a:p>
            <a:pPr indent="0" lvl="0" marL="0" marR="0" rtl="0" algn="just">
              <a:lnSpc>
                <a:spcPct val="100000"/>
              </a:lnSpc>
              <a:spcBef>
                <a:spcPts val="0"/>
              </a:spcBef>
              <a:spcAft>
                <a:spcPts val="0"/>
              </a:spcAft>
              <a:buClr>
                <a:srgbClr val="000000"/>
              </a:buClr>
              <a:buSzPts val="1600"/>
              <a:buFont typeface="Arial"/>
              <a:buNone/>
            </a:pPr>
            <a:r>
              <a:t/>
            </a:r>
            <a:endParaRPr sz="1600">
              <a:solidFill>
                <a:srgbClr val="404040"/>
              </a:solidFill>
            </a:endParaRPr>
          </a:p>
        </p:txBody>
      </p:sp>
      <p:sp>
        <p:nvSpPr>
          <p:cNvPr id="114" name="Google Shape;114;g125a7d2a859_0_54"/>
          <p:cNvSpPr/>
          <p:nvPr/>
        </p:nvSpPr>
        <p:spPr>
          <a:xfrm>
            <a:off x="832225" y="889670"/>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15" name="Google Shape;115;g125a7d2a859_0_54"/>
          <p:cNvPicPr preferRelativeResize="0"/>
          <p:nvPr/>
        </p:nvPicPr>
        <p:blipFill>
          <a:blip r:embed="rId3">
            <a:alphaModFix/>
          </a:blip>
          <a:stretch>
            <a:fillRect/>
          </a:stretch>
        </p:blipFill>
        <p:spPr>
          <a:xfrm>
            <a:off x="5657400" y="2938662"/>
            <a:ext cx="1060924" cy="1060924"/>
          </a:xfrm>
          <a:prstGeom prst="rect">
            <a:avLst/>
          </a:prstGeom>
          <a:noFill/>
          <a:ln>
            <a:noFill/>
          </a:ln>
        </p:spPr>
      </p:pic>
      <p:pic>
        <p:nvPicPr>
          <p:cNvPr id="116" name="Google Shape;116;g125a7d2a859_0_54"/>
          <p:cNvPicPr preferRelativeResize="0"/>
          <p:nvPr/>
        </p:nvPicPr>
        <p:blipFill rotWithShape="1">
          <a:blip r:embed="rId4">
            <a:alphaModFix/>
          </a:blip>
          <a:srcRect b="0" l="0" r="0" t="0"/>
          <a:stretch/>
        </p:blipFill>
        <p:spPr>
          <a:xfrm>
            <a:off x="6942737" y="1083000"/>
            <a:ext cx="1886085" cy="1060926"/>
          </a:xfrm>
          <a:prstGeom prst="rect">
            <a:avLst/>
          </a:prstGeom>
          <a:noFill/>
          <a:ln>
            <a:noFill/>
          </a:ln>
        </p:spPr>
      </p:pic>
      <p:pic>
        <p:nvPicPr>
          <p:cNvPr id="117" name="Google Shape;117;g125a7d2a859_0_54"/>
          <p:cNvPicPr preferRelativeResize="0"/>
          <p:nvPr/>
        </p:nvPicPr>
        <p:blipFill>
          <a:blip r:embed="rId5">
            <a:alphaModFix/>
          </a:blip>
          <a:stretch>
            <a:fillRect/>
          </a:stretch>
        </p:blipFill>
        <p:spPr>
          <a:xfrm>
            <a:off x="7407913" y="3040625"/>
            <a:ext cx="955725" cy="856969"/>
          </a:xfrm>
          <a:prstGeom prst="rect">
            <a:avLst/>
          </a:prstGeom>
          <a:noFill/>
          <a:ln>
            <a:noFill/>
          </a:ln>
        </p:spPr>
      </p:pic>
      <p:pic>
        <p:nvPicPr>
          <p:cNvPr id="118" name="Google Shape;118;g125a7d2a859_0_54"/>
          <p:cNvPicPr preferRelativeResize="0"/>
          <p:nvPr/>
        </p:nvPicPr>
        <p:blipFill>
          <a:blip r:embed="rId6">
            <a:alphaModFix/>
          </a:blip>
          <a:stretch>
            <a:fillRect/>
          </a:stretch>
        </p:blipFill>
        <p:spPr>
          <a:xfrm>
            <a:off x="5657400" y="1083002"/>
            <a:ext cx="1060925" cy="1060925"/>
          </a:xfrm>
          <a:prstGeom prst="rect">
            <a:avLst/>
          </a:prstGeom>
          <a:noFill/>
          <a:ln>
            <a:noFill/>
          </a:ln>
        </p:spPr>
      </p:pic>
      <p:sp>
        <p:nvSpPr>
          <p:cNvPr id="119" name="Google Shape;119;g125a7d2a859_0_54"/>
          <p:cNvSpPr txBox="1"/>
          <p:nvPr/>
        </p:nvSpPr>
        <p:spPr>
          <a:xfrm>
            <a:off x="5657451" y="2113025"/>
            <a:ext cx="1060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1900"/>
              <a:t>Github</a:t>
            </a:r>
            <a:endParaRPr b="1" sz="1900"/>
          </a:p>
        </p:txBody>
      </p:sp>
      <p:sp>
        <p:nvSpPr>
          <p:cNvPr id="120" name="Google Shape;120;g125a7d2a859_0_54"/>
          <p:cNvSpPr txBox="1"/>
          <p:nvPr/>
        </p:nvSpPr>
        <p:spPr>
          <a:xfrm>
            <a:off x="7571087" y="2113025"/>
            <a:ext cx="629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1900"/>
              <a:t>Jira</a:t>
            </a:r>
            <a:endParaRPr b="1" sz="1900"/>
          </a:p>
        </p:txBody>
      </p:sp>
      <p:sp>
        <p:nvSpPr>
          <p:cNvPr id="121" name="Google Shape;121;g125a7d2a859_0_54"/>
          <p:cNvSpPr txBox="1"/>
          <p:nvPr/>
        </p:nvSpPr>
        <p:spPr>
          <a:xfrm>
            <a:off x="5609450" y="3999575"/>
            <a:ext cx="1156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1900"/>
              <a:t>Discord</a:t>
            </a:r>
            <a:endParaRPr b="1" sz="1900"/>
          </a:p>
        </p:txBody>
      </p:sp>
      <p:sp>
        <p:nvSpPr>
          <p:cNvPr id="122" name="Google Shape;122;g125a7d2a859_0_54"/>
          <p:cNvSpPr txBox="1"/>
          <p:nvPr/>
        </p:nvSpPr>
        <p:spPr>
          <a:xfrm>
            <a:off x="7463225" y="3999575"/>
            <a:ext cx="845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1900"/>
              <a:t>Drive</a:t>
            </a:r>
            <a:endParaRPr b="1"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25a7d2a859_0_101"/>
          <p:cNvSpPr txBox="1"/>
          <p:nvPr/>
        </p:nvSpPr>
        <p:spPr>
          <a:xfrm>
            <a:off x="462625" y="157500"/>
            <a:ext cx="24918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s-ES" sz="2800">
                <a:solidFill>
                  <a:schemeClr val="dk1"/>
                </a:solidFill>
              </a:rPr>
              <a:t>BackEnd.</a:t>
            </a:r>
            <a:endParaRPr sz="3020">
              <a:solidFill>
                <a:schemeClr val="dk1"/>
              </a:solidFill>
            </a:endParaRPr>
          </a:p>
        </p:txBody>
      </p:sp>
      <p:sp>
        <p:nvSpPr>
          <p:cNvPr id="128" name="Google Shape;128;g125a7d2a859_0_101"/>
          <p:cNvSpPr/>
          <p:nvPr/>
        </p:nvSpPr>
        <p:spPr>
          <a:xfrm>
            <a:off x="818800" y="680695"/>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9" name="Google Shape;129;g125a7d2a859_0_101"/>
          <p:cNvSpPr txBox="1"/>
          <p:nvPr/>
        </p:nvSpPr>
        <p:spPr>
          <a:xfrm>
            <a:off x="462625" y="974100"/>
            <a:ext cx="4659900" cy="3513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lang="es-ES" sz="1800">
                <a:solidFill>
                  <a:srgbClr val="595959"/>
                </a:solidFill>
              </a:rPr>
              <a:t>Se eligió el lenguaje de </a:t>
            </a:r>
            <a:r>
              <a:rPr lang="es-ES" sz="1800">
                <a:solidFill>
                  <a:srgbClr val="595959"/>
                </a:solidFill>
              </a:rPr>
              <a:t>programación C#</a:t>
            </a:r>
            <a:r>
              <a:rPr lang="es-ES" sz="1800">
                <a:solidFill>
                  <a:srgbClr val="595959"/>
                </a:solidFill>
              </a:rPr>
              <a:t>, ya que este es seguro y muy completo, además de que es un lenguaje muy intuitivo que facilita las cosas a la hora de desarrollar cosas</a:t>
            </a:r>
            <a:r>
              <a:rPr lang="es-ES" sz="1800">
                <a:solidFill>
                  <a:srgbClr val="595959"/>
                </a:solidFill>
              </a:rPr>
              <a:t>.</a:t>
            </a:r>
            <a:endParaRPr sz="1800">
              <a:solidFill>
                <a:srgbClr val="595959"/>
              </a:solidFill>
            </a:endParaRPr>
          </a:p>
          <a:p>
            <a:pPr indent="0" lvl="0" marL="0" rtl="0" algn="l">
              <a:lnSpc>
                <a:spcPct val="115000"/>
              </a:lnSpc>
              <a:spcBef>
                <a:spcPts val="1200"/>
              </a:spcBef>
              <a:spcAft>
                <a:spcPts val="0"/>
              </a:spcAft>
              <a:buNone/>
            </a:pPr>
            <a:r>
              <a:rPr lang="es-ES" sz="1800">
                <a:solidFill>
                  <a:srgbClr val="595959"/>
                </a:solidFill>
              </a:rPr>
              <a:t>Junto con este se utilizaron dependencias para hacer más interactiva la aplicación siendo estas Dapper, JSON Web Token, Socket.io junto a NodeJs y Swagger.</a:t>
            </a:r>
            <a:endParaRPr sz="1800">
              <a:solidFill>
                <a:srgbClr val="595959"/>
              </a:solidFill>
            </a:endParaRPr>
          </a:p>
          <a:p>
            <a:pPr indent="0" lvl="0" marL="0" marR="0" rtl="0" algn="just">
              <a:lnSpc>
                <a:spcPct val="100000"/>
              </a:lnSpc>
              <a:spcBef>
                <a:spcPts val="1200"/>
              </a:spcBef>
              <a:spcAft>
                <a:spcPts val="0"/>
              </a:spcAft>
              <a:buClr>
                <a:srgbClr val="000000"/>
              </a:buClr>
              <a:buSzPts val="1600"/>
              <a:buFont typeface="Arial"/>
              <a:buNone/>
            </a:pPr>
            <a:r>
              <a:t/>
            </a:r>
            <a:endParaRPr sz="1600">
              <a:solidFill>
                <a:srgbClr val="404040"/>
              </a:solidFill>
            </a:endParaRPr>
          </a:p>
        </p:txBody>
      </p:sp>
      <p:pic>
        <p:nvPicPr>
          <p:cNvPr id="130" name="Google Shape;130;g125a7d2a859_0_101"/>
          <p:cNvPicPr preferRelativeResize="0"/>
          <p:nvPr/>
        </p:nvPicPr>
        <p:blipFill>
          <a:blip r:embed="rId3">
            <a:alphaModFix/>
          </a:blip>
          <a:stretch>
            <a:fillRect/>
          </a:stretch>
        </p:blipFill>
        <p:spPr>
          <a:xfrm>
            <a:off x="5250362" y="377437"/>
            <a:ext cx="1578350" cy="1578350"/>
          </a:xfrm>
          <a:prstGeom prst="rect">
            <a:avLst/>
          </a:prstGeom>
          <a:noFill/>
          <a:ln>
            <a:noFill/>
          </a:ln>
        </p:spPr>
      </p:pic>
      <p:pic>
        <p:nvPicPr>
          <p:cNvPr id="131" name="Google Shape;131;g125a7d2a859_0_101"/>
          <p:cNvPicPr preferRelativeResize="0"/>
          <p:nvPr/>
        </p:nvPicPr>
        <p:blipFill>
          <a:blip r:embed="rId4">
            <a:alphaModFix/>
          </a:blip>
          <a:stretch>
            <a:fillRect/>
          </a:stretch>
        </p:blipFill>
        <p:spPr>
          <a:xfrm>
            <a:off x="7396725" y="726288"/>
            <a:ext cx="801100" cy="880650"/>
          </a:xfrm>
          <a:prstGeom prst="rect">
            <a:avLst/>
          </a:prstGeom>
          <a:noFill/>
          <a:ln>
            <a:noFill/>
          </a:ln>
        </p:spPr>
      </p:pic>
      <p:pic>
        <p:nvPicPr>
          <p:cNvPr id="132" name="Google Shape;132;g125a7d2a859_0_101"/>
          <p:cNvPicPr preferRelativeResize="0"/>
          <p:nvPr/>
        </p:nvPicPr>
        <p:blipFill>
          <a:blip r:embed="rId5">
            <a:alphaModFix/>
          </a:blip>
          <a:stretch>
            <a:fillRect/>
          </a:stretch>
        </p:blipFill>
        <p:spPr>
          <a:xfrm>
            <a:off x="5533438" y="2236225"/>
            <a:ext cx="1012200" cy="1012200"/>
          </a:xfrm>
          <a:prstGeom prst="rect">
            <a:avLst/>
          </a:prstGeom>
          <a:noFill/>
          <a:ln>
            <a:noFill/>
          </a:ln>
        </p:spPr>
      </p:pic>
      <p:sp>
        <p:nvSpPr>
          <p:cNvPr id="133" name="Google Shape;133;g125a7d2a859_0_101"/>
          <p:cNvSpPr txBox="1"/>
          <p:nvPr/>
        </p:nvSpPr>
        <p:spPr>
          <a:xfrm>
            <a:off x="5789956" y="1718850"/>
            <a:ext cx="499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1900"/>
              <a:t>C#</a:t>
            </a:r>
            <a:endParaRPr b="1" sz="1900"/>
          </a:p>
        </p:txBody>
      </p:sp>
      <p:sp>
        <p:nvSpPr>
          <p:cNvPr id="134" name="Google Shape;134;g125a7d2a859_0_101"/>
          <p:cNvSpPr txBox="1"/>
          <p:nvPr/>
        </p:nvSpPr>
        <p:spPr>
          <a:xfrm>
            <a:off x="7266876" y="1718838"/>
            <a:ext cx="1060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1900"/>
              <a:t>Dapper</a:t>
            </a:r>
            <a:endParaRPr b="1" sz="1900"/>
          </a:p>
        </p:txBody>
      </p:sp>
      <p:sp>
        <p:nvSpPr>
          <p:cNvPr id="135" name="Google Shape;135;g125a7d2a859_0_101"/>
          <p:cNvSpPr txBox="1"/>
          <p:nvPr/>
        </p:nvSpPr>
        <p:spPr>
          <a:xfrm>
            <a:off x="5364988" y="3288800"/>
            <a:ext cx="1349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1900"/>
              <a:t>Socket.io</a:t>
            </a:r>
            <a:endParaRPr b="1" sz="1900"/>
          </a:p>
        </p:txBody>
      </p:sp>
      <p:pic>
        <p:nvPicPr>
          <p:cNvPr id="136" name="Google Shape;136;g125a7d2a859_0_101"/>
          <p:cNvPicPr preferRelativeResize="0"/>
          <p:nvPr/>
        </p:nvPicPr>
        <p:blipFill>
          <a:blip r:embed="rId6">
            <a:alphaModFix/>
          </a:blip>
          <a:stretch>
            <a:fillRect/>
          </a:stretch>
        </p:blipFill>
        <p:spPr>
          <a:xfrm>
            <a:off x="7415225" y="2204124"/>
            <a:ext cx="1060801" cy="1079586"/>
          </a:xfrm>
          <a:prstGeom prst="rect">
            <a:avLst/>
          </a:prstGeom>
          <a:noFill/>
          <a:ln>
            <a:noFill/>
          </a:ln>
        </p:spPr>
      </p:pic>
      <p:sp>
        <p:nvSpPr>
          <p:cNvPr id="137" name="Google Shape;137;g125a7d2a859_0_101"/>
          <p:cNvSpPr txBox="1"/>
          <p:nvPr/>
        </p:nvSpPr>
        <p:spPr>
          <a:xfrm>
            <a:off x="6803825" y="3288800"/>
            <a:ext cx="2283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1900"/>
              <a:t>JSON Web Token</a:t>
            </a:r>
            <a:endParaRPr b="1" sz="1900"/>
          </a:p>
        </p:txBody>
      </p:sp>
      <p:pic>
        <p:nvPicPr>
          <p:cNvPr id="138" name="Google Shape;138;g125a7d2a859_0_101"/>
          <p:cNvPicPr preferRelativeResize="0"/>
          <p:nvPr/>
        </p:nvPicPr>
        <p:blipFill>
          <a:blip r:embed="rId7">
            <a:alphaModFix/>
          </a:blip>
          <a:stretch>
            <a:fillRect/>
          </a:stretch>
        </p:blipFill>
        <p:spPr>
          <a:xfrm>
            <a:off x="5638988" y="3765800"/>
            <a:ext cx="801100" cy="903480"/>
          </a:xfrm>
          <a:prstGeom prst="rect">
            <a:avLst/>
          </a:prstGeom>
          <a:noFill/>
          <a:ln>
            <a:noFill/>
          </a:ln>
        </p:spPr>
      </p:pic>
      <p:sp>
        <p:nvSpPr>
          <p:cNvPr id="139" name="Google Shape;139;g125a7d2a859_0_101"/>
          <p:cNvSpPr txBox="1"/>
          <p:nvPr/>
        </p:nvSpPr>
        <p:spPr>
          <a:xfrm>
            <a:off x="5509151" y="4669275"/>
            <a:ext cx="1060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1900"/>
              <a:t>NodeJs</a:t>
            </a:r>
            <a:endParaRPr b="1" sz="1900"/>
          </a:p>
        </p:txBody>
      </p:sp>
      <p:pic>
        <p:nvPicPr>
          <p:cNvPr id="140" name="Google Shape;140;g125a7d2a859_0_101"/>
          <p:cNvPicPr preferRelativeResize="0"/>
          <p:nvPr/>
        </p:nvPicPr>
        <p:blipFill>
          <a:blip r:embed="rId8">
            <a:alphaModFix/>
          </a:blip>
          <a:stretch>
            <a:fillRect/>
          </a:stretch>
        </p:blipFill>
        <p:spPr>
          <a:xfrm>
            <a:off x="7396725" y="3711462"/>
            <a:ext cx="1012176" cy="1012152"/>
          </a:xfrm>
          <a:prstGeom prst="rect">
            <a:avLst/>
          </a:prstGeom>
          <a:noFill/>
          <a:ln>
            <a:noFill/>
          </a:ln>
        </p:spPr>
      </p:pic>
      <p:sp>
        <p:nvSpPr>
          <p:cNvPr id="141" name="Google Shape;141;g125a7d2a859_0_101"/>
          <p:cNvSpPr txBox="1"/>
          <p:nvPr/>
        </p:nvSpPr>
        <p:spPr>
          <a:xfrm>
            <a:off x="7283012" y="4656800"/>
            <a:ext cx="1239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1900"/>
              <a:t>Swagger</a:t>
            </a:r>
            <a:endParaRPr b="1"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25a7d2a859_0_111"/>
          <p:cNvSpPr txBox="1"/>
          <p:nvPr/>
        </p:nvSpPr>
        <p:spPr>
          <a:xfrm>
            <a:off x="462625" y="157500"/>
            <a:ext cx="24918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s-ES" sz="2800">
                <a:solidFill>
                  <a:schemeClr val="dk1"/>
                </a:solidFill>
              </a:rPr>
              <a:t>FrontEnd.</a:t>
            </a:r>
            <a:endParaRPr sz="2800">
              <a:solidFill>
                <a:schemeClr val="dk1"/>
              </a:solidFill>
            </a:endParaRPr>
          </a:p>
        </p:txBody>
      </p:sp>
      <p:sp>
        <p:nvSpPr>
          <p:cNvPr id="147" name="Google Shape;147;g125a7d2a859_0_111"/>
          <p:cNvSpPr/>
          <p:nvPr/>
        </p:nvSpPr>
        <p:spPr>
          <a:xfrm>
            <a:off x="818800" y="680695"/>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8" name="Google Shape;148;g125a7d2a859_0_111"/>
          <p:cNvSpPr txBox="1"/>
          <p:nvPr/>
        </p:nvSpPr>
        <p:spPr>
          <a:xfrm>
            <a:off x="462625" y="1073575"/>
            <a:ext cx="4659900" cy="3513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lang="es-ES" sz="1800">
                <a:solidFill>
                  <a:srgbClr val="595959"/>
                </a:solidFill>
              </a:rPr>
              <a:t>Para el diseño de la aplicación se </a:t>
            </a:r>
            <a:r>
              <a:rPr lang="es-ES" sz="1800">
                <a:solidFill>
                  <a:srgbClr val="595959"/>
                </a:solidFill>
              </a:rPr>
              <a:t>utilizó</a:t>
            </a:r>
            <a:r>
              <a:rPr lang="es-ES" sz="1800">
                <a:solidFill>
                  <a:srgbClr val="595959"/>
                </a:solidFill>
              </a:rPr>
              <a:t> el Framework Angular, dado a su </a:t>
            </a:r>
            <a:r>
              <a:rPr lang="es-ES" sz="1800">
                <a:solidFill>
                  <a:srgbClr val="595959"/>
                </a:solidFill>
              </a:rPr>
              <a:t>fácil</a:t>
            </a:r>
            <a:r>
              <a:rPr lang="es-ES" sz="1800">
                <a:solidFill>
                  <a:srgbClr val="595959"/>
                </a:solidFill>
              </a:rPr>
              <a:t> manejo y gran cantidad de </a:t>
            </a:r>
            <a:r>
              <a:rPr lang="es-ES" sz="1800">
                <a:solidFill>
                  <a:srgbClr val="595959"/>
                </a:solidFill>
              </a:rPr>
              <a:t>librerías</a:t>
            </a:r>
            <a:r>
              <a:rPr lang="es-ES" sz="1800">
                <a:solidFill>
                  <a:srgbClr val="595959"/>
                </a:solidFill>
              </a:rPr>
              <a:t> con las que cuentan para hacer un desarrollo </a:t>
            </a:r>
            <a:r>
              <a:rPr lang="es-ES" sz="1800">
                <a:solidFill>
                  <a:srgbClr val="595959"/>
                </a:solidFill>
              </a:rPr>
              <a:t>más</a:t>
            </a:r>
            <a:r>
              <a:rPr lang="es-ES" sz="1800">
                <a:solidFill>
                  <a:srgbClr val="595959"/>
                </a:solidFill>
              </a:rPr>
              <a:t> </a:t>
            </a:r>
            <a:r>
              <a:rPr lang="es-ES" sz="1800">
                <a:solidFill>
                  <a:srgbClr val="595959"/>
                </a:solidFill>
              </a:rPr>
              <a:t>rápido</a:t>
            </a:r>
            <a:r>
              <a:rPr lang="es-ES" sz="1800">
                <a:solidFill>
                  <a:srgbClr val="595959"/>
                </a:solidFill>
              </a:rPr>
              <a:t> y a mayor escala.</a:t>
            </a:r>
            <a:endParaRPr sz="1800">
              <a:solidFill>
                <a:srgbClr val="595959"/>
              </a:solidFill>
            </a:endParaRPr>
          </a:p>
          <a:p>
            <a:pPr indent="0" lvl="0" marL="0" rtl="0" algn="l">
              <a:lnSpc>
                <a:spcPct val="115000"/>
              </a:lnSpc>
              <a:spcBef>
                <a:spcPts val="1200"/>
              </a:spcBef>
              <a:spcAft>
                <a:spcPts val="0"/>
              </a:spcAft>
              <a:buNone/>
            </a:pPr>
            <a:r>
              <a:rPr lang="es-ES" sz="1800">
                <a:solidFill>
                  <a:srgbClr val="595959"/>
                </a:solidFill>
              </a:rPr>
              <a:t>Para el desarrollo de las interfaces se utilizaron HTML, SCSS, Javascript, Angular Material, Typescript, Ngx Translate y FontAwesome.</a:t>
            </a:r>
            <a:endParaRPr sz="1800">
              <a:solidFill>
                <a:srgbClr val="595959"/>
              </a:solidFill>
            </a:endParaRPr>
          </a:p>
          <a:p>
            <a:pPr indent="0" lvl="0" marL="0" marR="0" rtl="0" algn="just">
              <a:lnSpc>
                <a:spcPct val="100000"/>
              </a:lnSpc>
              <a:spcBef>
                <a:spcPts val="1200"/>
              </a:spcBef>
              <a:spcAft>
                <a:spcPts val="0"/>
              </a:spcAft>
              <a:buClr>
                <a:srgbClr val="000000"/>
              </a:buClr>
              <a:buSzPts val="1600"/>
              <a:buFont typeface="Arial"/>
              <a:buNone/>
            </a:pPr>
            <a:r>
              <a:t/>
            </a:r>
            <a:endParaRPr sz="1600">
              <a:solidFill>
                <a:srgbClr val="404040"/>
              </a:solidFill>
            </a:endParaRPr>
          </a:p>
        </p:txBody>
      </p:sp>
      <p:pic>
        <p:nvPicPr>
          <p:cNvPr id="149" name="Google Shape;149;g125a7d2a859_0_111"/>
          <p:cNvPicPr preferRelativeResize="0"/>
          <p:nvPr/>
        </p:nvPicPr>
        <p:blipFill>
          <a:blip r:embed="rId3">
            <a:alphaModFix/>
          </a:blip>
          <a:stretch>
            <a:fillRect/>
          </a:stretch>
        </p:blipFill>
        <p:spPr>
          <a:xfrm>
            <a:off x="7359273" y="111200"/>
            <a:ext cx="832324" cy="944683"/>
          </a:xfrm>
          <a:prstGeom prst="rect">
            <a:avLst/>
          </a:prstGeom>
          <a:noFill/>
          <a:ln>
            <a:noFill/>
          </a:ln>
        </p:spPr>
      </p:pic>
      <p:pic>
        <p:nvPicPr>
          <p:cNvPr id="150" name="Google Shape;150;g125a7d2a859_0_111"/>
          <p:cNvPicPr preferRelativeResize="0"/>
          <p:nvPr/>
        </p:nvPicPr>
        <p:blipFill>
          <a:blip r:embed="rId4">
            <a:alphaModFix/>
          </a:blip>
          <a:stretch>
            <a:fillRect/>
          </a:stretch>
        </p:blipFill>
        <p:spPr>
          <a:xfrm>
            <a:off x="5855187" y="1333524"/>
            <a:ext cx="771475" cy="771475"/>
          </a:xfrm>
          <a:prstGeom prst="rect">
            <a:avLst/>
          </a:prstGeom>
          <a:noFill/>
          <a:ln>
            <a:noFill/>
          </a:ln>
        </p:spPr>
      </p:pic>
      <p:pic>
        <p:nvPicPr>
          <p:cNvPr id="151" name="Google Shape;151;g125a7d2a859_0_111"/>
          <p:cNvPicPr preferRelativeResize="0"/>
          <p:nvPr/>
        </p:nvPicPr>
        <p:blipFill>
          <a:blip r:embed="rId5">
            <a:alphaModFix/>
          </a:blip>
          <a:stretch>
            <a:fillRect/>
          </a:stretch>
        </p:blipFill>
        <p:spPr>
          <a:xfrm>
            <a:off x="7416188" y="1437125"/>
            <a:ext cx="718500" cy="718500"/>
          </a:xfrm>
          <a:prstGeom prst="rect">
            <a:avLst/>
          </a:prstGeom>
          <a:noFill/>
          <a:ln>
            <a:noFill/>
          </a:ln>
        </p:spPr>
      </p:pic>
      <p:pic>
        <p:nvPicPr>
          <p:cNvPr id="152" name="Google Shape;152;g125a7d2a859_0_111"/>
          <p:cNvPicPr preferRelativeResize="0"/>
          <p:nvPr/>
        </p:nvPicPr>
        <p:blipFill>
          <a:blip r:embed="rId6">
            <a:alphaModFix/>
          </a:blip>
          <a:stretch>
            <a:fillRect/>
          </a:stretch>
        </p:blipFill>
        <p:spPr>
          <a:xfrm>
            <a:off x="5881661" y="2491950"/>
            <a:ext cx="718500" cy="771468"/>
          </a:xfrm>
          <a:prstGeom prst="rect">
            <a:avLst/>
          </a:prstGeom>
          <a:noFill/>
          <a:ln>
            <a:noFill/>
          </a:ln>
        </p:spPr>
      </p:pic>
      <p:pic>
        <p:nvPicPr>
          <p:cNvPr id="153" name="Google Shape;153;g125a7d2a859_0_111"/>
          <p:cNvPicPr preferRelativeResize="0"/>
          <p:nvPr/>
        </p:nvPicPr>
        <p:blipFill>
          <a:blip r:embed="rId7">
            <a:alphaModFix/>
          </a:blip>
          <a:stretch>
            <a:fillRect/>
          </a:stretch>
        </p:blipFill>
        <p:spPr>
          <a:xfrm>
            <a:off x="7359286" y="2581998"/>
            <a:ext cx="832325" cy="832325"/>
          </a:xfrm>
          <a:prstGeom prst="rect">
            <a:avLst/>
          </a:prstGeom>
          <a:noFill/>
          <a:ln>
            <a:noFill/>
          </a:ln>
        </p:spPr>
      </p:pic>
      <p:pic>
        <p:nvPicPr>
          <p:cNvPr id="154" name="Google Shape;154;g125a7d2a859_0_111"/>
          <p:cNvPicPr preferRelativeResize="0"/>
          <p:nvPr/>
        </p:nvPicPr>
        <p:blipFill rotWithShape="1">
          <a:blip r:embed="rId8">
            <a:alphaModFix/>
          </a:blip>
          <a:srcRect b="0" l="0" r="0" t="0"/>
          <a:stretch/>
        </p:blipFill>
        <p:spPr>
          <a:xfrm>
            <a:off x="5881650" y="3954800"/>
            <a:ext cx="771500" cy="771500"/>
          </a:xfrm>
          <a:prstGeom prst="rect">
            <a:avLst/>
          </a:prstGeom>
          <a:noFill/>
          <a:ln>
            <a:noFill/>
          </a:ln>
        </p:spPr>
      </p:pic>
      <p:pic>
        <p:nvPicPr>
          <p:cNvPr id="155" name="Google Shape;155;g125a7d2a859_0_111"/>
          <p:cNvPicPr preferRelativeResize="0"/>
          <p:nvPr/>
        </p:nvPicPr>
        <p:blipFill>
          <a:blip r:embed="rId9">
            <a:alphaModFix/>
          </a:blip>
          <a:stretch>
            <a:fillRect/>
          </a:stretch>
        </p:blipFill>
        <p:spPr>
          <a:xfrm>
            <a:off x="7473100" y="3905100"/>
            <a:ext cx="718500" cy="718500"/>
          </a:xfrm>
          <a:prstGeom prst="rect">
            <a:avLst/>
          </a:prstGeom>
          <a:noFill/>
          <a:ln>
            <a:noFill/>
          </a:ln>
        </p:spPr>
      </p:pic>
      <p:pic>
        <p:nvPicPr>
          <p:cNvPr id="156" name="Google Shape;156;g125a7d2a859_0_111"/>
          <p:cNvPicPr preferRelativeResize="0"/>
          <p:nvPr/>
        </p:nvPicPr>
        <p:blipFill>
          <a:blip r:embed="rId10">
            <a:alphaModFix/>
          </a:blip>
          <a:stretch>
            <a:fillRect/>
          </a:stretch>
        </p:blipFill>
        <p:spPr>
          <a:xfrm>
            <a:off x="5719186" y="61813"/>
            <a:ext cx="1043426" cy="1043450"/>
          </a:xfrm>
          <a:prstGeom prst="rect">
            <a:avLst/>
          </a:prstGeom>
          <a:noFill/>
          <a:ln>
            <a:noFill/>
          </a:ln>
        </p:spPr>
      </p:pic>
      <p:sp>
        <p:nvSpPr>
          <p:cNvPr id="157" name="Google Shape;157;g125a7d2a859_0_111"/>
          <p:cNvSpPr txBox="1"/>
          <p:nvPr/>
        </p:nvSpPr>
        <p:spPr>
          <a:xfrm>
            <a:off x="5642425" y="856525"/>
            <a:ext cx="11970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1900"/>
              <a:t>Angular</a:t>
            </a:r>
            <a:endParaRPr b="1" sz="1900"/>
          </a:p>
        </p:txBody>
      </p:sp>
      <p:sp>
        <p:nvSpPr>
          <p:cNvPr id="158" name="Google Shape;158;g125a7d2a859_0_111"/>
          <p:cNvSpPr txBox="1"/>
          <p:nvPr/>
        </p:nvSpPr>
        <p:spPr>
          <a:xfrm>
            <a:off x="7359325" y="960125"/>
            <a:ext cx="8322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1900"/>
              <a:t>Html</a:t>
            </a:r>
            <a:endParaRPr b="1" sz="1900"/>
          </a:p>
        </p:txBody>
      </p:sp>
      <p:sp>
        <p:nvSpPr>
          <p:cNvPr id="159" name="Google Shape;159;g125a7d2a859_0_111"/>
          <p:cNvSpPr txBox="1"/>
          <p:nvPr/>
        </p:nvSpPr>
        <p:spPr>
          <a:xfrm>
            <a:off x="5771700" y="2104988"/>
            <a:ext cx="9030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1900"/>
              <a:t>SCSS</a:t>
            </a:r>
            <a:endParaRPr b="1" sz="1900"/>
          </a:p>
        </p:txBody>
      </p:sp>
      <p:sp>
        <p:nvSpPr>
          <p:cNvPr id="160" name="Google Shape;160;g125a7d2a859_0_111"/>
          <p:cNvSpPr txBox="1"/>
          <p:nvPr/>
        </p:nvSpPr>
        <p:spPr>
          <a:xfrm>
            <a:off x="7052287" y="2155625"/>
            <a:ext cx="14463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1900"/>
              <a:t>Javascript</a:t>
            </a:r>
            <a:endParaRPr b="1" sz="1900"/>
          </a:p>
        </p:txBody>
      </p:sp>
      <p:sp>
        <p:nvSpPr>
          <p:cNvPr id="161" name="Google Shape;161;g125a7d2a859_0_111"/>
          <p:cNvSpPr txBox="1"/>
          <p:nvPr/>
        </p:nvSpPr>
        <p:spPr>
          <a:xfrm>
            <a:off x="5587362" y="3231300"/>
            <a:ext cx="13071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1900"/>
              <a:t>Angular</a:t>
            </a:r>
            <a:endParaRPr b="1" sz="1900"/>
          </a:p>
          <a:p>
            <a:pPr indent="0" lvl="0" marL="0" rtl="0" algn="ctr">
              <a:spcBef>
                <a:spcPts val="0"/>
              </a:spcBef>
              <a:spcAft>
                <a:spcPts val="0"/>
              </a:spcAft>
              <a:buNone/>
            </a:pPr>
            <a:r>
              <a:rPr b="1" lang="es-ES" sz="1900"/>
              <a:t>Material</a:t>
            </a:r>
            <a:endParaRPr b="1" sz="1900"/>
          </a:p>
        </p:txBody>
      </p:sp>
      <p:sp>
        <p:nvSpPr>
          <p:cNvPr id="162" name="Google Shape;162;g125a7d2a859_0_111"/>
          <p:cNvSpPr txBox="1"/>
          <p:nvPr/>
        </p:nvSpPr>
        <p:spPr>
          <a:xfrm>
            <a:off x="7009087" y="3402850"/>
            <a:ext cx="1532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1900"/>
              <a:t>Typescript</a:t>
            </a:r>
            <a:endParaRPr b="1" sz="1900"/>
          </a:p>
        </p:txBody>
      </p:sp>
      <p:sp>
        <p:nvSpPr>
          <p:cNvPr id="163" name="Google Shape;163;g125a7d2a859_0_111"/>
          <p:cNvSpPr txBox="1"/>
          <p:nvPr/>
        </p:nvSpPr>
        <p:spPr>
          <a:xfrm>
            <a:off x="5331151" y="4650100"/>
            <a:ext cx="1784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1900"/>
              <a:t>Ngx Translate</a:t>
            </a:r>
            <a:endParaRPr b="1" sz="1900"/>
          </a:p>
        </p:txBody>
      </p:sp>
      <p:sp>
        <p:nvSpPr>
          <p:cNvPr id="164" name="Google Shape;164;g125a7d2a859_0_111"/>
          <p:cNvSpPr txBox="1"/>
          <p:nvPr/>
        </p:nvSpPr>
        <p:spPr>
          <a:xfrm>
            <a:off x="6894450" y="4648850"/>
            <a:ext cx="20766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1900"/>
              <a:t>FontAwesome</a:t>
            </a:r>
            <a:endParaRPr b="1"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34357df305_0_1"/>
          <p:cNvSpPr txBox="1"/>
          <p:nvPr/>
        </p:nvSpPr>
        <p:spPr>
          <a:xfrm>
            <a:off x="462625" y="157500"/>
            <a:ext cx="33699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s-ES" sz="2800">
                <a:solidFill>
                  <a:schemeClr val="dk1"/>
                </a:solidFill>
              </a:rPr>
              <a:t>DataBase &amp; Deploy</a:t>
            </a:r>
            <a:r>
              <a:rPr lang="es-ES" sz="2800">
                <a:solidFill>
                  <a:schemeClr val="dk1"/>
                </a:solidFill>
              </a:rPr>
              <a:t>.</a:t>
            </a:r>
            <a:endParaRPr sz="2800">
              <a:solidFill>
                <a:schemeClr val="dk1"/>
              </a:solidFill>
            </a:endParaRPr>
          </a:p>
        </p:txBody>
      </p:sp>
      <p:sp>
        <p:nvSpPr>
          <p:cNvPr id="170" name="Google Shape;170;g134357df305_0_1"/>
          <p:cNvSpPr/>
          <p:nvPr/>
        </p:nvSpPr>
        <p:spPr>
          <a:xfrm>
            <a:off x="818800" y="680695"/>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1" name="Google Shape;171;g134357df305_0_1"/>
          <p:cNvSpPr txBox="1"/>
          <p:nvPr/>
        </p:nvSpPr>
        <p:spPr>
          <a:xfrm>
            <a:off x="462625" y="1073575"/>
            <a:ext cx="4659900" cy="3997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lang="es-ES" sz="1800">
                <a:solidFill>
                  <a:srgbClr val="595959"/>
                </a:solidFill>
              </a:rPr>
              <a:t>Firebase es una plataforma que facilita el manejo y creación de la aplicación web, heroku  ya que está es una solución de plataforma como servicio, se encarga de la infraestructura que hay detrás, Clevercloud es un proveedor de soluciones Paas(plataforma como servicio) y azure es un servidor y hardware de red que ejecuta un conjunto de app la cual configura el funcionamiento del hardware y el software de esos servidores.</a:t>
            </a:r>
            <a:endParaRPr sz="1800">
              <a:solidFill>
                <a:srgbClr val="595959"/>
              </a:solidFill>
            </a:endParaRPr>
          </a:p>
          <a:p>
            <a:pPr indent="0" lvl="0" marL="0" marR="0" rtl="0" algn="just">
              <a:lnSpc>
                <a:spcPct val="100000"/>
              </a:lnSpc>
              <a:spcBef>
                <a:spcPts val="1200"/>
              </a:spcBef>
              <a:spcAft>
                <a:spcPts val="0"/>
              </a:spcAft>
              <a:buClr>
                <a:srgbClr val="000000"/>
              </a:buClr>
              <a:buSzPts val="1600"/>
              <a:buFont typeface="Arial"/>
              <a:buNone/>
            </a:pPr>
            <a:r>
              <a:t/>
            </a:r>
            <a:endParaRPr sz="1600">
              <a:solidFill>
                <a:srgbClr val="404040"/>
              </a:solidFill>
            </a:endParaRPr>
          </a:p>
        </p:txBody>
      </p:sp>
      <p:pic>
        <p:nvPicPr>
          <p:cNvPr id="172" name="Google Shape;172;g134357df305_0_1"/>
          <p:cNvPicPr preferRelativeResize="0"/>
          <p:nvPr/>
        </p:nvPicPr>
        <p:blipFill>
          <a:blip r:embed="rId3">
            <a:alphaModFix/>
          </a:blip>
          <a:stretch>
            <a:fillRect/>
          </a:stretch>
        </p:blipFill>
        <p:spPr>
          <a:xfrm>
            <a:off x="6080375" y="157500"/>
            <a:ext cx="1982851" cy="1026265"/>
          </a:xfrm>
          <a:prstGeom prst="rect">
            <a:avLst/>
          </a:prstGeom>
          <a:noFill/>
          <a:ln>
            <a:noFill/>
          </a:ln>
        </p:spPr>
      </p:pic>
      <p:pic>
        <p:nvPicPr>
          <p:cNvPr id="173" name="Google Shape;173;g134357df305_0_1"/>
          <p:cNvPicPr preferRelativeResize="0"/>
          <p:nvPr/>
        </p:nvPicPr>
        <p:blipFill>
          <a:blip r:embed="rId4">
            <a:alphaModFix/>
          </a:blip>
          <a:stretch>
            <a:fillRect/>
          </a:stretch>
        </p:blipFill>
        <p:spPr>
          <a:xfrm>
            <a:off x="7553225" y="3637337"/>
            <a:ext cx="969576" cy="969576"/>
          </a:xfrm>
          <a:prstGeom prst="rect">
            <a:avLst/>
          </a:prstGeom>
          <a:noFill/>
          <a:ln>
            <a:noFill/>
          </a:ln>
        </p:spPr>
      </p:pic>
      <p:pic>
        <p:nvPicPr>
          <p:cNvPr id="174" name="Google Shape;174;g134357df305_0_1"/>
          <p:cNvPicPr preferRelativeResize="0"/>
          <p:nvPr/>
        </p:nvPicPr>
        <p:blipFill>
          <a:blip r:embed="rId5">
            <a:alphaModFix/>
          </a:blip>
          <a:stretch>
            <a:fillRect/>
          </a:stretch>
        </p:blipFill>
        <p:spPr>
          <a:xfrm>
            <a:off x="5708612" y="1699450"/>
            <a:ext cx="1356462" cy="1356462"/>
          </a:xfrm>
          <a:prstGeom prst="rect">
            <a:avLst/>
          </a:prstGeom>
          <a:noFill/>
          <a:ln>
            <a:noFill/>
          </a:ln>
        </p:spPr>
      </p:pic>
      <p:pic>
        <p:nvPicPr>
          <p:cNvPr id="175" name="Google Shape;175;g134357df305_0_1"/>
          <p:cNvPicPr preferRelativeResize="0"/>
          <p:nvPr/>
        </p:nvPicPr>
        <p:blipFill>
          <a:blip r:embed="rId6">
            <a:alphaModFix/>
          </a:blip>
          <a:stretch>
            <a:fillRect/>
          </a:stretch>
        </p:blipFill>
        <p:spPr>
          <a:xfrm>
            <a:off x="7407675" y="1940837"/>
            <a:ext cx="1115099" cy="1115075"/>
          </a:xfrm>
          <a:prstGeom prst="rect">
            <a:avLst/>
          </a:prstGeom>
          <a:noFill/>
          <a:ln>
            <a:noFill/>
          </a:ln>
        </p:spPr>
      </p:pic>
      <p:pic>
        <p:nvPicPr>
          <p:cNvPr id="176" name="Google Shape;176;g134357df305_0_1"/>
          <p:cNvPicPr preferRelativeResize="0"/>
          <p:nvPr/>
        </p:nvPicPr>
        <p:blipFill>
          <a:blip r:embed="rId7">
            <a:alphaModFix/>
          </a:blip>
          <a:stretch>
            <a:fillRect/>
          </a:stretch>
        </p:blipFill>
        <p:spPr>
          <a:xfrm>
            <a:off x="5829288" y="3499125"/>
            <a:ext cx="1115099" cy="1107794"/>
          </a:xfrm>
          <a:prstGeom prst="rect">
            <a:avLst/>
          </a:prstGeom>
          <a:noFill/>
          <a:ln>
            <a:noFill/>
          </a:ln>
        </p:spPr>
      </p:pic>
      <p:sp>
        <p:nvSpPr>
          <p:cNvPr id="177" name="Google Shape;177;g134357df305_0_1"/>
          <p:cNvSpPr txBox="1"/>
          <p:nvPr/>
        </p:nvSpPr>
        <p:spPr>
          <a:xfrm>
            <a:off x="5788338" y="2978675"/>
            <a:ext cx="11970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1900"/>
              <a:t>Firebase</a:t>
            </a:r>
            <a:endParaRPr b="1" sz="1900"/>
          </a:p>
        </p:txBody>
      </p:sp>
      <p:sp>
        <p:nvSpPr>
          <p:cNvPr id="178" name="Google Shape;178;g134357df305_0_1"/>
          <p:cNvSpPr txBox="1"/>
          <p:nvPr/>
        </p:nvSpPr>
        <p:spPr>
          <a:xfrm>
            <a:off x="7366725" y="2987425"/>
            <a:ext cx="11970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1900"/>
              <a:t>Heroku</a:t>
            </a:r>
            <a:endParaRPr b="1" sz="1900"/>
          </a:p>
        </p:txBody>
      </p:sp>
      <p:sp>
        <p:nvSpPr>
          <p:cNvPr id="179" name="Google Shape;179;g134357df305_0_1"/>
          <p:cNvSpPr txBox="1"/>
          <p:nvPr/>
        </p:nvSpPr>
        <p:spPr>
          <a:xfrm>
            <a:off x="5540688" y="4570025"/>
            <a:ext cx="16923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1900"/>
              <a:t>CleverCloud</a:t>
            </a:r>
            <a:endParaRPr b="1" sz="1900"/>
          </a:p>
        </p:txBody>
      </p:sp>
      <p:sp>
        <p:nvSpPr>
          <p:cNvPr id="180" name="Google Shape;180;g134357df305_0_1"/>
          <p:cNvSpPr txBox="1"/>
          <p:nvPr/>
        </p:nvSpPr>
        <p:spPr>
          <a:xfrm>
            <a:off x="7439513" y="4570025"/>
            <a:ext cx="11970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1900"/>
              <a:t>Azure</a:t>
            </a:r>
            <a:endParaRPr b="1" sz="1900"/>
          </a:p>
        </p:txBody>
      </p:sp>
      <p:pic>
        <p:nvPicPr>
          <p:cNvPr id="181" name="Google Shape;181;g134357df305_0_1"/>
          <p:cNvPicPr preferRelativeResize="0"/>
          <p:nvPr/>
        </p:nvPicPr>
        <p:blipFill>
          <a:blip r:embed="rId8">
            <a:alphaModFix/>
          </a:blip>
          <a:stretch>
            <a:fillRect/>
          </a:stretch>
        </p:blipFill>
        <p:spPr>
          <a:xfrm>
            <a:off x="5815213" y="1345399"/>
            <a:ext cx="2513174" cy="354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34357df305_0_10"/>
          <p:cNvSpPr txBox="1"/>
          <p:nvPr/>
        </p:nvSpPr>
        <p:spPr>
          <a:xfrm>
            <a:off x="462625" y="157500"/>
            <a:ext cx="24918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s-ES" sz="2800">
                <a:solidFill>
                  <a:schemeClr val="dk1"/>
                </a:solidFill>
              </a:rPr>
              <a:t>Mobile App</a:t>
            </a:r>
            <a:r>
              <a:rPr lang="es-ES" sz="2800">
                <a:solidFill>
                  <a:schemeClr val="dk1"/>
                </a:solidFill>
              </a:rPr>
              <a:t>.</a:t>
            </a:r>
            <a:endParaRPr sz="2800">
              <a:solidFill>
                <a:schemeClr val="dk1"/>
              </a:solidFill>
            </a:endParaRPr>
          </a:p>
        </p:txBody>
      </p:sp>
      <p:sp>
        <p:nvSpPr>
          <p:cNvPr id="187" name="Google Shape;187;g134357df305_0_10"/>
          <p:cNvSpPr/>
          <p:nvPr/>
        </p:nvSpPr>
        <p:spPr>
          <a:xfrm>
            <a:off x="818800" y="680695"/>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8" name="Google Shape;188;g134357df305_0_10"/>
          <p:cNvSpPr txBox="1"/>
          <p:nvPr/>
        </p:nvSpPr>
        <p:spPr>
          <a:xfrm>
            <a:off x="462625" y="1073575"/>
            <a:ext cx="4659900" cy="2599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1200"/>
              </a:spcAft>
              <a:buNone/>
            </a:pPr>
            <a:r>
              <a:rPr lang="es-ES" sz="1800">
                <a:solidFill>
                  <a:srgbClr val="595959"/>
                </a:solidFill>
              </a:rPr>
              <a:t>Para el desarrollo de la aplicación móvil se utilizó el Framework Flutter, dado a su fácil manejo y gran cantidad de librerías (widgets) con las que cuenta para hacer un desarrollo más rápido y a mayor escala, ofreciendo una gran cantidad de herramientas que ayuda también en el desarrollo de la UI.</a:t>
            </a:r>
            <a:endParaRPr sz="1600">
              <a:solidFill>
                <a:srgbClr val="404040"/>
              </a:solidFill>
            </a:endParaRPr>
          </a:p>
        </p:txBody>
      </p:sp>
      <p:pic>
        <p:nvPicPr>
          <p:cNvPr id="189" name="Google Shape;189;g134357df305_0_10"/>
          <p:cNvPicPr preferRelativeResize="0"/>
          <p:nvPr/>
        </p:nvPicPr>
        <p:blipFill>
          <a:blip r:embed="rId3">
            <a:alphaModFix/>
          </a:blip>
          <a:stretch>
            <a:fillRect/>
          </a:stretch>
        </p:blipFill>
        <p:spPr>
          <a:xfrm>
            <a:off x="5280663" y="385900"/>
            <a:ext cx="1709149" cy="1709149"/>
          </a:xfrm>
          <a:prstGeom prst="rect">
            <a:avLst/>
          </a:prstGeom>
          <a:noFill/>
          <a:ln>
            <a:noFill/>
          </a:ln>
        </p:spPr>
      </p:pic>
      <p:pic>
        <p:nvPicPr>
          <p:cNvPr id="190" name="Google Shape;190;g134357df305_0_10"/>
          <p:cNvPicPr preferRelativeResize="0"/>
          <p:nvPr/>
        </p:nvPicPr>
        <p:blipFill>
          <a:blip r:embed="rId4">
            <a:alphaModFix/>
          </a:blip>
          <a:stretch>
            <a:fillRect/>
          </a:stretch>
        </p:blipFill>
        <p:spPr>
          <a:xfrm>
            <a:off x="7147950" y="315100"/>
            <a:ext cx="1409363" cy="1709150"/>
          </a:xfrm>
          <a:prstGeom prst="rect">
            <a:avLst/>
          </a:prstGeom>
          <a:noFill/>
          <a:ln>
            <a:noFill/>
          </a:ln>
        </p:spPr>
      </p:pic>
      <p:pic>
        <p:nvPicPr>
          <p:cNvPr id="191" name="Google Shape;191;g134357df305_0_10"/>
          <p:cNvPicPr preferRelativeResize="0"/>
          <p:nvPr/>
        </p:nvPicPr>
        <p:blipFill>
          <a:blip r:embed="rId5">
            <a:alphaModFix/>
          </a:blip>
          <a:stretch>
            <a:fillRect/>
          </a:stretch>
        </p:blipFill>
        <p:spPr>
          <a:xfrm>
            <a:off x="7354963" y="2121700"/>
            <a:ext cx="995349" cy="995349"/>
          </a:xfrm>
          <a:prstGeom prst="rect">
            <a:avLst/>
          </a:prstGeom>
          <a:noFill/>
          <a:ln>
            <a:noFill/>
          </a:ln>
        </p:spPr>
      </p:pic>
      <p:pic>
        <p:nvPicPr>
          <p:cNvPr id="192" name="Google Shape;192;g134357df305_0_10"/>
          <p:cNvPicPr preferRelativeResize="0"/>
          <p:nvPr/>
        </p:nvPicPr>
        <p:blipFill>
          <a:blip r:embed="rId6">
            <a:alphaModFix/>
          </a:blip>
          <a:stretch>
            <a:fillRect/>
          </a:stretch>
        </p:blipFill>
        <p:spPr>
          <a:xfrm>
            <a:off x="6422125" y="3751950"/>
            <a:ext cx="1409377" cy="939355"/>
          </a:xfrm>
          <a:prstGeom prst="rect">
            <a:avLst/>
          </a:prstGeom>
          <a:noFill/>
          <a:ln>
            <a:noFill/>
          </a:ln>
        </p:spPr>
      </p:pic>
      <p:pic>
        <p:nvPicPr>
          <p:cNvPr id="193" name="Google Shape;193;g134357df305_0_10"/>
          <p:cNvPicPr preferRelativeResize="0"/>
          <p:nvPr/>
        </p:nvPicPr>
        <p:blipFill>
          <a:blip r:embed="rId7">
            <a:alphaModFix/>
          </a:blip>
          <a:stretch>
            <a:fillRect/>
          </a:stretch>
        </p:blipFill>
        <p:spPr>
          <a:xfrm>
            <a:off x="5847600" y="2107087"/>
            <a:ext cx="961351" cy="1128284"/>
          </a:xfrm>
          <a:prstGeom prst="rect">
            <a:avLst/>
          </a:prstGeom>
          <a:noFill/>
          <a:ln>
            <a:noFill/>
          </a:ln>
        </p:spPr>
      </p:pic>
      <p:sp>
        <p:nvSpPr>
          <p:cNvPr id="194" name="Google Shape;194;g134357df305_0_10"/>
          <p:cNvSpPr txBox="1"/>
          <p:nvPr/>
        </p:nvSpPr>
        <p:spPr>
          <a:xfrm>
            <a:off x="5729763" y="1684775"/>
            <a:ext cx="11970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1900"/>
              <a:t>Flutter</a:t>
            </a:r>
            <a:endParaRPr b="1" sz="1900"/>
          </a:p>
        </p:txBody>
      </p:sp>
      <p:sp>
        <p:nvSpPr>
          <p:cNvPr id="195" name="Google Shape;195;g134357df305_0_10"/>
          <p:cNvSpPr txBox="1"/>
          <p:nvPr/>
        </p:nvSpPr>
        <p:spPr>
          <a:xfrm>
            <a:off x="7254125" y="1684775"/>
            <a:ext cx="11970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1900"/>
              <a:t>Dart</a:t>
            </a:r>
            <a:endParaRPr b="1" sz="1900"/>
          </a:p>
        </p:txBody>
      </p:sp>
      <p:sp>
        <p:nvSpPr>
          <p:cNvPr id="196" name="Google Shape;196;g134357df305_0_10"/>
          <p:cNvSpPr txBox="1"/>
          <p:nvPr/>
        </p:nvSpPr>
        <p:spPr>
          <a:xfrm>
            <a:off x="5729763" y="3157125"/>
            <a:ext cx="11970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1900"/>
              <a:t>Android</a:t>
            </a:r>
            <a:endParaRPr b="1" sz="1900"/>
          </a:p>
        </p:txBody>
      </p:sp>
      <p:sp>
        <p:nvSpPr>
          <p:cNvPr id="197" name="Google Shape;197;g134357df305_0_10"/>
          <p:cNvSpPr txBox="1"/>
          <p:nvPr/>
        </p:nvSpPr>
        <p:spPr>
          <a:xfrm>
            <a:off x="7212275" y="3157113"/>
            <a:ext cx="1280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1900"/>
              <a:t>Windows</a:t>
            </a:r>
            <a:endParaRPr b="1" sz="1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34357df305_0_22"/>
          <p:cNvSpPr txBox="1"/>
          <p:nvPr/>
        </p:nvSpPr>
        <p:spPr>
          <a:xfrm>
            <a:off x="462625" y="157500"/>
            <a:ext cx="24918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s-ES" sz="2800">
                <a:solidFill>
                  <a:schemeClr val="dk1"/>
                </a:solidFill>
              </a:rPr>
              <a:t>Design</a:t>
            </a:r>
            <a:r>
              <a:rPr lang="es-ES" sz="2800">
                <a:solidFill>
                  <a:schemeClr val="dk1"/>
                </a:solidFill>
              </a:rPr>
              <a:t>.</a:t>
            </a:r>
            <a:endParaRPr sz="2800">
              <a:solidFill>
                <a:schemeClr val="dk1"/>
              </a:solidFill>
            </a:endParaRPr>
          </a:p>
        </p:txBody>
      </p:sp>
      <p:sp>
        <p:nvSpPr>
          <p:cNvPr id="203" name="Google Shape;203;g134357df305_0_22"/>
          <p:cNvSpPr/>
          <p:nvPr/>
        </p:nvSpPr>
        <p:spPr>
          <a:xfrm>
            <a:off x="818800" y="680695"/>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4" name="Google Shape;204;g134357df305_0_22"/>
          <p:cNvSpPr txBox="1"/>
          <p:nvPr/>
        </p:nvSpPr>
        <p:spPr>
          <a:xfrm>
            <a:off x="462625" y="1097650"/>
            <a:ext cx="4659900" cy="1754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lang="es-ES" sz="1800">
                <a:solidFill>
                  <a:srgbClr val="595959"/>
                </a:solidFill>
              </a:rPr>
              <a:t>Se utilizaron estas herramientas para el diseño de interfaces como prototipos, logos, iconos, </a:t>
            </a:r>
            <a:r>
              <a:rPr lang="es-ES" sz="1800">
                <a:solidFill>
                  <a:srgbClr val="595959"/>
                </a:solidFill>
              </a:rPr>
              <a:t>imágenes</a:t>
            </a:r>
            <a:r>
              <a:rPr lang="es-ES" sz="1800">
                <a:solidFill>
                  <a:srgbClr val="595959"/>
                </a:solidFill>
              </a:rPr>
              <a:t> e ilustraciones. También herramientas de vídeo y audio para mejorar la calidad y añadir ediciones a nuestro vídeo.</a:t>
            </a:r>
            <a:endParaRPr sz="1600">
              <a:solidFill>
                <a:srgbClr val="404040"/>
              </a:solidFill>
            </a:endParaRPr>
          </a:p>
        </p:txBody>
      </p:sp>
      <p:pic>
        <p:nvPicPr>
          <p:cNvPr id="205" name="Google Shape;205;g134357df305_0_22"/>
          <p:cNvPicPr preferRelativeResize="0"/>
          <p:nvPr/>
        </p:nvPicPr>
        <p:blipFill>
          <a:blip r:embed="rId3">
            <a:alphaModFix/>
          </a:blip>
          <a:stretch>
            <a:fillRect/>
          </a:stretch>
        </p:blipFill>
        <p:spPr>
          <a:xfrm>
            <a:off x="4845188" y="121738"/>
            <a:ext cx="2440899" cy="1373000"/>
          </a:xfrm>
          <a:prstGeom prst="rect">
            <a:avLst/>
          </a:prstGeom>
          <a:noFill/>
          <a:ln>
            <a:noFill/>
          </a:ln>
        </p:spPr>
      </p:pic>
      <p:pic>
        <p:nvPicPr>
          <p:cNvPr id="206" name="Google Shape;206;g134357df305_0_22"/>
          <p:cNvPicPr preferRelativeResize="0"/>
          <p:nvPr/>
        </p:nvPicPr>
        <p:blipFill>
          <a:blip r:embed="rId4">
            <a:alphaModFix/>
          </a:blip>
          <a:stretch>
            <a:fillRect/>
          </a:stretch>
        </p:blipFill>
        <p:spPr>
          <a:xfrm>
            <a:off x="6472550" y="121750"/>
            <a:ext cx="2198456" cy="1372975"/>
          </a:xfrm>
          <a:prstGeom prst="rect">
            <a:avLst/>
          </a:prstGeom>
          <a:noFill/>
          <a:ln>
            <a:noFill/>
          </a:ln>
        </p:spPr>
      </p:pic>
      <p:pic>
        <p:nvPicPr>
          <p:cNvPr id="207" name="Google Shape;207;g134357df305_0_22"/>
          <p:cNvPicPr preferRelativeResize="0"/>
          <p:nvPr/>
        </p:nvPicPr>
        <p:blipFill>
          <a:blip r:embed="rId5">
            <a:alphaModFix/>
          </a:blip>
          <a:stretch>
            <a:fillRect/>
          </a:stretch>
        </p:blipFill>
        <p:spPr>
          <a:xfrm>
            <a:off x="5467151" y="1973249"/>
            <a:ext cx="1197000" cy="1197000"/>
          </a:xfrm>
          <a:prstGeom prst="rect">
            <a:avLst/>
          </a:prstGeom>
          <a:noFill/>
          <a:ln>
            <a:noFill/>
          </a:ln>
        </p:spPr>
      </p:pic>
      <p:pic>
        <p:nvPicPr>
          <p:cNvPr id="208" name="Google Shape;208;g134357df305_0_22"/>
          <p:cNvPicPr preferRelativeResize="0"/>
          <p:nvPr/>
        </p:nvPicPr>
        <p:blipFill>
          <a:blip r:embed="rId6">
            <a:alphaModFix/>
          </a:blip>
          <a:stretch>
            <a:fillRect/>
          </a:stretch>
        </p:blipFill>
        <p:spPr>
          <a:xfrm>
            <a:off x="7008786" y="1973248"/>
            <a:ext cx="1228180" cy="1197001"/>
          </a:xfrm>
          <a:prstGeom prst="rect">
            <a:avLst/>
          </a:prstGeom>
          <a:noFill/>
          <a:ln>
            <a:noFill/>
          </a:ln>
        </p:spPr>
      </p:pic>
      <p:pic>
        <p:nvPicPr>
          <p:cNvPr id="209" name="Google Shape;209;g134357df305_0_22"/>
          <p:cNvPicPr preferRelativeResize="0"/>
          <p:nvPr/>
        </p:nvPicPr>
        <p:blipFill>
          <a:blip r:embed="rId7">
            <a:alphaModFix/>
          </a:blip>
          <a:stretch>
            <a:fillRect/>
          </a:stretch>
        </p:blipFill>
        <p:spPr>
          <a:xfrm>
            <a:off x="6269200" y="3648775"/>
            <a:ext cx="1197000" cy="1197000"/>
          </a:xfrm>
          <a:prstGeom prst="rect">
            <a:avLst/>
          </a:prstGeom>
          <a:noFill/>
          <a:ln>
            <a:noFill/>
          </a:ln>
        </p:spPr>
      </p:pic>
      <p:sp>
        <p:nvSpPr>
          <p:cNvPr id="210" name="Google Shape;210;g134357df305_0_22"/>
          <p:cNvSpPr txBox="1"/>
          <p:nvPr/>
        </p:nvSpPr>
        <p:spPr>
          <a:xfrm>
            <a:off x="5261950" y="1484625"/>
            <a:ext cx="16074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1900"/>
              <a:t>Photoshop</a:t>
            </a:r>
            <a:endParaRPr b="1" sz="1900"/>
          </a:p>
        </p:txBody>
      </p:sp>
      <p:sp>
        <p:nvSpPr>
          <p:cNvPr id="211" name="Google Shape;211;g134357df305_0_22"/>
          <p:cNvSpPr txBox="1"/>
          <p:nvPr/>
        </p:nvSpPr>
        <p:spPr>
          <a:xfrm>
            <a:off x="6885227" y="1484625"/>
            <a:ext cx="1373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1900"/>
              <a:t>Illustrator</a:t>
            </a:r>
            <a:endParaRPr b="1" sz="1900"/>
          </a:p>
        </p:txBody>
      </p:sp>
      <p:sp>
        <p:nvSpPr>
          <p:cNvPr id="212" name="Google Shape;212;g134357df305_0_22"/>
          <p:cNvSpPr txBox="1"/>
          <p:nvPr/>
        </p:nvSpPr>
        <p:spPr>
          <a:xfrm>
            <a:off x="5449400" y="3181875"/>
            <a:ext cx="11970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1900"/>
              <a:t>Vegas Pro</a:t>
            </a:r>
            <a:endParaRPr b="1" sz="1900"/>
          </a:p>
        </p:txBody>
      </p:sp>
      <p:sp>
        <p:nvSpPr>
          <p:cNvPr id="213" name="Google Shape;213;g134357df305_0_22"/>
          <p:cNvSpPr txBox="1"/>
          <p:nvPr/>
        </p:nvSpPr>
        <p:spPr>
          <a:xfrm>
            <a:off x="7008763" y="3181875"/>
            <a:ext cx="11970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1900"/>
              <a:t>After Effects</a:t>
            </a:r>
            <a:endParaRPr b="1" sz="1900"/>
          </a:p>
        </p:txBody>
      </p:sp>
      <p:sp>
        <p:nvSpPr>
          <p:cNvPr id="214" name="Google Shape;214;g134357df305_0_22"/>
          <p:cNvSpPr txBox="1"/>
          <p:nvPr/>
        </p:nvSpPr>
        <p:spPr>
          <a:xfrm>
            <a:off x="6181152" y="4666500"/>
            <a:ext cx="1373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1900"/>
              <a:t>Audacity</a:t>
            </a:r>
            <a:endParaRPr b="1"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125a7d2a859_0_121"/>
          <p:cNvSpPr txBox="1"/>
          <p:nvPr/>
        </p:nvSpPr>
        <p:spPr>
          <a:xfrm>
            <a:off x="462625" y="305225"/>
            <a:ext cx="45735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s-ES" sz="2800">
                <a:solidFill>
                  <a:schemeClr val="dk1"/>
                </a:solidFill>
              </a:rPr>
              <a:t>Mejoras a </a:t>
            </a:r>
            <a:r>
              <a:rPr lang="es-ES" sz="2800">
                <a:solidFill>
                  <a:schemeClr val="dk1"/>
                </a:solidFill>
              </a:rPr>
              <a:t>futuro</a:t>
            </a:r>
            <a:r>
              <a:rPr lang="es-ES" sz="2800">
                <a:solidFill>
                  <a:schemeClr val="dk1"/>
                </a:solidFill>
              </a:rPr>
              <a:t>.</a:t>
            </a:r>
            <a:endParaRPr sz="2800">
              <a:solidFill>
                <a:schemeClr val="dk1"/>
              </a:solidFill>
            </a:endParaRPr>
          </a:p>
        </p:txBody>
      </p:sp>
      <p:sp>
        <p:nvSpPr>
          <p:cNvPr id="220" name="Google Shape;220;g125a7d2a859_0_121"/>
          <p:cNvSpPr txBox="1"/>
          <p:nvPr/>
        </p:nvSpPr>
        <p:spPr>
          <a:xfrm>
            <a:off x="677500" y="1182800"/>
            <a:ext cx="7971000" cy="4294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lang="es-ES" sz="1800">
                <a:solidFill>
                  <a:srgbClr val="595959"/>
                </a:solidFill>
              </a:rPr>
              <a:t>Se piensa hacer mejoras como:</a:t>
            </a:r>
            <a:endParaRPr sz="1800">
              <a:solidFill>
                <a:srgbClr val="595959"/>
              </a:solidFill>
            </a:endParaRPr>
          </a:p>
          <a:p>
            <a:pPr indent="-342900" lvl="0" marL="457200" rtl="0" algn="l">
              <a:lnSpc>
                <a:spcPct val="115000"/>
              </a:lnSpc>
              <a:spcBef>
                <a:spcPts val="1200"/>
              </a:spcBef>
              <a:spcAft>
                <a:spcPts val="0"/>
              </a:spcAft>
              <a:buClr>
                <a:srgbClr val="595959"/>
              </a:buClr>
              <a:buSzPts val="1800"/>
              <a:buChar char="-"/>
            </a:pPr>
            <a:r>
              <a:rPr lang="es-ES" sz="1800">
                <a:solidFill>
                  <a:srgbClr val="595959"/>
                </a:solidFill>
              </a:rPr>
              <a:t>Implementación</a:t>
            </a:r>
            <a:r>
              <a:rPr lang="es-ES" sz="1800">
                <a:solidFill>
                  <a:srgbClr val="595959"/>
                </a:solidFill>
              </a:rPr>
              <a:t> a </a:t>
            </a:r>
            <a:r>
              <a:rPr lang="es-ES" sz="1800">
                <a:solidFill>
                  <a:srgbClr val="595959"/>
                </a:solidFill>
              </a:rPr>
              <a:t>múltiples</a:t>
            </a:r>
            <a:r>
              <a:rPr lang="es-ES" sz="1800">
                <a:solidFill>
                  <a:srgbClr val="595959"/>
                </a:solidFill>
              </a:rPr>
              <a:t> plataformas.</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s-ES" sz="1800">
                <a:solidFill>
                  <a:srgbClr val="595959"/>
                </a:solidFill>
              </a:rPr>
              <a:t>Nuevos idiomas.</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s-ES" sz="1800">
                <a:solidFill>
                  <a:srgbClr val="595959"/>
                </a:solidFill>
              </a:rPr>
              <a:t>Expansión</a:t>
            </a:r>
            <a:r>
              <a:rPr lang="es-ES" sz="1800">
                <a:solidFill>
                  <a:srgbClr val="595959"/>
                </a:solidFill>
              </a:rPr>
              <a:t> global.</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s-ES" sz="1800">
                <a:solidFill>
                  <a:srgbClr val="595959"/>
                </a:solidFill>
              </a:rPr>
              <a:t>Mayor equipo </a:t>
            </a:r>
            <a:r>
              <a:rPr lang="es-ES" sz="1800">
                <a:solidFill>
                  <a:srgbClr val="595959"/>
                </a:solidFill>
              </a:rPr>
              <a:t>técnico.</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s-ES" sz="1800">
                <a:solidFill>
                  <a:srgbClr val="595959"/>
                </a:solidFill>
              </a:rPr>
              <a:t>Más</a:t>
            </a:r>
            <a:r>
              <a:rPr lang="es-ES" sz="1800">
                <a:solidFill>
                  <a:srgbClr val="595959"/>
                </a:solidFill>
              </a:rPr>
              <a:t> entidades asociadas.</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s-ES" sz="1800">
                <a:solidFill>
                  <a:srgbClr val="595959"/>
                </a:solidFill>
              </a:rPr>
              <a:t>Sistema de donaciones.</a:t>
            </a:r>
            <a:endParaRPr sz="1800">
              <a:solidFill>
                <a:srgbClr val="595959"/>
              </a:solidFill>
            </a:endParaRPr>
          </a:p>
          <a:p>
            <a:pPr indent="0" lvl="0" marL="457200" rtl="0" algn="l">
              <a:lnSpc>
                <a:spcPct val="115000"/>
              </a:lnSpc>
              <a:spcBef>
                <a:spcPts val="1200"/>
              </a:spcBef>
              <a:spcAft>
                <a:spcPts val="0"/>
              </a:spcAft>
              <a:buNone/>
            </a:pPr>
            <a:r>
              <a:t/>
            </a:r>
            <a:endParaRPr sz="1800">
              <a:solidFill>
                <a:srgbClr val="595959"/>
              </a:solidFill>
            </a:endParaRPr>
          </a:p>
          <a:p>
            <a:pPr indent="0" lvl="0" marL="457200" rtl="0" algn="l">
              <a:lnSpc>
                <a:spcPct val="115000"/>
              </a:lnSpc>
              <a:spcBef>
                <a:spcPts val="1200"/>
              </a:spcBef>
              <a:spcAft>
                <a:spcPts val="0"/>
              </a:spcAft>
              <a:buNone/>
            </a:pPr>
            <a:r>
              <a:t/>
            </a:r>
            <a:endParaRPr sz="1800">
              <a:solidFill>
                <a:srgbClr val="595959"/>
              </a:solidFill>
            </a:endParaRPr>
          </a:p>
          <a:p>
            <a:pPr indent="0" lvl="0" marL="0" rtl="0" algn="just">
              <a:lnSpc>
                <a:spcPct val="115000"/>
              </a:lnSpc>
              <a:spcBef>
                <a:spcPts val="1200"/>
              </a:spcBef>
              <a:spcAft>
                <a:spcPts val="0"/>
              </a:spcAft>
              <a:buClr>
                <a:schemeClr val="dk1"/>
              </a:buClr>
              <a:buSzPts val="1100"/>
              <a:buFont typeface="Arial"/>
              <a:buNone/>
            </a:pPr>
            <a:r>
              <a:t/>
            </a:r>
            <a:endParaRPr sz="1800">
              <a:solidFill>
                <a:srgbClr val="595959"/>
              </a:solidFill>
            </a:endParaRPr>
          </a:p>
          <a:p>
            <a:pPr indent="0" lvl="0" marL="0" marR="0" rtl="0" algn="just">
              <a:lnSpc>
                <a:spcPct val="100000"/>
              </a:lnSpc>
              <a:spcBef>
                <a:spcPts val="1200"/>
              </a:spcBef>
              <a:spcAft>
                <a:spcPts val="0"/>
              </a:spcAft>
              <a:buClr>
                <a:srgbClr val="000000"/>
              </a:buClr>
              <a:buSzPts val="1600"/>
              <a:buFont typeface="Arial"/>
              <a:buNone/>
            </a:pPr>
            <a:r>
              <a:t/>
            </a:r>
            <a:endParaRPr sz="1600">
              <a:solidFill>
                <a:srgbClr val="404040"/>
              </a:solidFill>
            </a:endParaRPr>
          </a:p>
        </p:txBody>
      </p:sp>
      <p:sp>
        <p:nvSpPr>
          <p:cNvPr id="221" name="Google Shape;221;g125a7d2a859_0_121"/>
          <p:cNvSpPr/>
          <p:nvPr/>
        </p:nvSpPr>
        <p:spPr>
          <a:xfrm>
            <a:off x="832225" y="889670"/>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33a9f1e354_0_0"/>
          <p:cNvSpPr txBox="1"/>
          <p:nvPr/>
        </p:nvSpPr>
        <p:spPr>
          <a:xfrm>
            <a:off x="462625" y="305225"/>
            <a:ext cx="45735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s-ES" sz="2800">
                <a:solidFill>
                  <a:schemeClr val="dk1"/>
                </a:solidFill>
              </a:rPr>
              <a:t>Ingreso A La </a:t>
            </a:r>
            <a:r>
              <a:rPr lang="es-ES" sz="2800">
                <a:solidFill>
                  <a:schemeClr val="dk1"/>
                </a:solidFill>
              </a:rPr>
              <a:t>Aplicación</a:t>
            </a:r>
            <a:endParaRPr sz="2800">
              <a:solidFill>
                <a:schemeClr val="dk1"/>
              </a:solidFill>
            </a:endParaRPr>
          </a:p>
        </p:txBody>
      </p:sp>
      <p:sp>
        <p:nvSpPr>
          <p:cNvPr id="231" name="Google Shape;231;g133a9f1e354_0_0"/>
          <p:cNvSpPr txBox="1"/>
          <p:nvPr/>
        </p:nvSpPr>
        <p:spPr>
          <a:xfrm>
            <a:off x="5615825" y="935275"/>
            <a:ext cx="2942100" cy="2228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lang="es-ES" sz="1800">
                <a:solidFill>
                  <a:srgbClr val="595959"/>
                </a:solidFill>
              </a:rPr>
              <a:t>Por medio de QR</a:t>
            </a:r>
            <a:endParaRPr sz="1800">
              <a:solidFill>
                <a:srgbClr val="595959"/>
              </a:solidFill>
            </a:endParaRPr>
          </a:p>
          <a:p>
            <a:pPr indent="0" lvl="0" marL="457200" rtl="0" algn="l">
              <a:lnSpc>
                <a:spcPct val="115000"/>
              </a:lnSpc>
              <a:spcBef>
                <a:spcPts val="1200"/>
              </a:spcBef>
              <a:spcAft>
                <a:spcPts val="0"/>
              </a:spcAft>
              <a:buNone/>
            </a:pPr>
            <a:r>
              <a:t/>
            </a:r>
            <a:endParaRPr sz="1800">
              <a:solidFill>
                <a:srgbClr val="595959"/>
              </a:solidFill>
            </a:endParaRPr>
          </a:p>
          <a:p>
            <a:pPr indent="0" lvl="0" marL="457200" rtl="0" algn="l">
              <a:lnSpc>
                <a:spcPct val="115000"/>
              </a:lnSpc>
              <a:spcBef>
                <a:spcPts val="1200"/>
              </a:spcBef>
              <a:spcAft>
                <a:spcPts val="0"/>
              </a:spcAft>
              <a:buNone/>
            </a:pPr>
            <a:r>
              <a:t/>
            </a:r>
            <a:endParaRPr sz="1800">
              <a:solidFill>
                <a:srgbClr val="595959"/>
              </a:solidFill>
            </a:endParaRPr>
          </a:p>
          <a:p>
            <a:pPr indent="0" lvl="0" marL="0" rtl="0" algn="just">
              <a:lnSpc>
                <a:spcPct val="115000"/>
              </a:lnSpc>
              <a:spcBef>
                <a:spcPts val="1200"/>
              </a:spcBef>
              <a:spcAft>
                <a:spcPts val="0"/>
              </a:spcAft>
              <a:buClr>
                <a:schemeClr val="dk1"/>
              </a:buClr>
              <a:buSzPts val="1100"/>
              <a:buFont typeface="Arial"/>
              <a:buNone/>
            </a:pPr>
            <a:r>
              <a:t/>
            </a:r>
            <a:endParaRPr sz="1800">
              <a:solidFill>
                <a:srgbClr val="595959"/>
              </a:solidFill>
            </a:endParaRPr>
          </a:p>
          <a:p>
            <a:pPr indent="0" lvl="0" marL="0" marR="0" rtl="0" algn="just">
              <a:lnSpc>
                <a:spcPct val="100000"/>
              </a:lnSpc>
              <a:spcBef>
                <a:spcPts val="1200"/>
              </a:spcBef>
              <a:spcAft>
                <a:spcPts val="0"/>
              </a:spcAft>
              <a:buClr>
                <a:srgbClr val="000000"/>
              </a:buClr>
              <a:buSzPts val="1600"/>
              <a:buFont typeface="Arial"/>
              <a:buNone/>
            </a:pPr>
            <a:r>
              <a:t/>
            </a:r>
            <a:endParaRPr sz="1600">
              <a:solidFill>
                <a:srgbClr val="404040"/>
              </a:solidFill>
            </a:endParaRPr>
          </a:p>
        </p:txBody>
      </p:sp>
      <p:sp>
        <p:nvSpPr>
          <p:cNvPr id="232" name="Google Shape;232;g133a9f1e354_0_0"/>
          <p:cNvSpPr/>
          <p:nvPr/>
        </p:nvSpPr>
        <p:spPr>
          <a:xfrm>
            <a:off x="832225" y="889670"/>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33" name="Google Shape;233;g133a9f1e354_0_0"/>
          <p:cNvPicPr preferRelativeResize="0"/>
          <p:nvPr/>
        </p:nvPicPr>
        <p:blipFill>
          <a:blip r:embed="rId3">
            <a:alphaModFix/>
          </a:blip>
          <a:stretch>
            <a:fillRect/>
          </a:stretch>
        </p:blipFill>
        <p:spPr>
          <a:xfrm>
            <a:off x="5036125" y="1358650"/>
            <a:ext cx="3643099" cy="3643099"/>
          </a:xfrm>
          <a:prstGeom prst="rect">
            <a:avLst/>
          </a:prstGeom>
          <a:noFill/>
          <a:ln>
            <a:noFill/>
          </a:ln>
        </p:spPr>
      </p:pic>
      <p:sp>
        <p:nvSpPr>
          <p:cNvPr id="234" name="Google Shape;234;g133a9f1e354_0_0"/>
          <p:cNvSpPr txBox="1"/>
          <p:nvPr/>
        </p:nvSpPr>
        <p:spPr>
          <a:xfrm>
            <a:off x="462625" y="996525"/>
            <a:ext cx="3361200" cy="2228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lang="es-ES" sz="1800">
                <a:solidFill>
                  <a:srgbClr val="595959"/>
                </a:solidFill>
              </a:rPr>
              <a:t>Por medio de la URL</a:t>
            </a:r>
            <a:endParaRPr sz="1800">
              <a:solidFill>
                <a:srgbClr val="595959"/>
              </a:solidFill>
            </a:endParaRPr>
          </a:p>
          <a:p>
            <a:pPr indent="0" lvl="0" marL="457200" rtl="0" algn="l">
              <a:lnSpc>
                <a:spcPct val="115000"/>
              </a:lnSpc>
              <a:spcBef>
                <a:spcPts val="1200"/>
              </a:spcBef>
              <a:spcAft>
                <a:spcPts val="0"/>
              </a:spcAft>
              <a:buNone/>
            </a:pPr>
            <a:r>
              <a:t/>
            </a:r>
            <a:endParaRPr sz="1800">
              <a:solidFill>
                <a:srgbClr val="595959"/>
              </a:solidFill>
            </a:endParaRPr>
          </a:p>
          <a:p>
            <a:pPr indent="0" lvl="0" marL="457200" rtl="0" algn="l">
              <a:lnSpc>
                <a:spcPct val="115000"/>
              </a:lnSpc>
              <a:spcBef>
                <a:spcPts val="1200"/>
              </a:spcBef>
              <a:spcAft>
                <a:spcPts val="0"/>
              </a:spcAft>
              <a:buNone/>
            </a:pPr>
            <a:r>
              <a:t/>
            </a:r>
            <a:endParaRPr sz="1800">
              <a:solidFill>
                <a:srgbClr val="595959"/>
              </a:solidFill>
            </a:endParaRPr>
          </a:p>
          <a:p>
            <a:pPr indent="0" lvl="0" marL="0" rtl="0" algn="just">
              <a:lnSpc>
                <a:spcPct val="115000"/>
              </a:lnSpc>
              <a:spcBef>
                <a:spcPts val="1200"/>
              </a:spcBef>
              <a:spcAft>
                <a:spcPts val="0"/>
              </a:spcAft>
              <a:buClr>
                <a:schemeClr val="dk1"/>
              </a:buClr>
              <a:buSzPts val="1100"/>
              <a:buFont typeface="Arial"/>
              <a:buNone/>
            </a:pPr>
            <a:r>
              <a:t/>
            </a:r>
            <a:endParaRPr sz="1800">
              <a:solidFill>
                <a:srgbClr val="595959"/>
              </a:solidFill>
            </a:endParaRPr>
          </a:p>
          <a:p>
            <a:pPr indent="0" lvl="0" marL="0" marR="0" rtl="0" algn="just">
              <a:lnSpc>
                <a:spcPct val="100000"/>
              </a:lnSpc>
              <a:spcBef>
                <a:spcPts val="1200"/>
              </a:spcBef>
              <a:spcAft>
                <a:spcPts val="0"/>
              </a:spcAft>
              <a:buClr>
                <a:srgbClr val="000000"/>
              </a:buClr>
              <a:buSzPts val="1600"/>
              <a:buFont typeface="Arial"/>
              <a:buNone/>
            </a:pPr>
            <a:r>
              <a:t/>
            </a:r>
            <a:endParaRPr sz="1600">
              <a:solidFill>
                <a:srgbClr val="404040"/>
              </a:solidFill>
            </a:endParaRPr>
          </a:p>
        </p:txBody>
      </p:sp>
      <p:sp>
        <p:nvSpPr>
          <p:cNvPr id="235" name="Google Shape;235;g133a9f1e354_0_0"/>
          <p:cNvSpPr txBox="1"/>
          <p:nvPr/>
        </p:nvSpPr>
        <p:spPr>
          <a:xfrm>
            <a:off x="462625" y="1457400"/>
            <a:ext cx="3643200" cy="2228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b="1" lang="es-ES" sz="1800">
                <a:solidFill>
                  <a:srgbClr val="595959"/>
                </a:solidFill>
              </a:rPr>
              <a:t>animalpaws.azurewebsites.net</a:t>
            </a:r>
            <a:endParaRPr b="1" sz="1800">
              <a:solidFill>
                <a:srgbClr val="595959"/>
              </a:solidFill>
            </a:endParaRPr>
          </a:p>
          <a:p>
            <a:pPr indent="0" lvl="0" marL="457200" rtl="0" algn="l">
              <a:lnSpc>
                <a:spcPct val="115000"/>
              </a:lnSpc>
              <a:spcBef>
                <a:spcPts val="1200"/>
              </a:spcBef>
              <a:spcAft>
                <a:spcPts val="0"/>
              </a:spcAft>
              <a:buNone/>
            </a:pPr>
            <a:r>
              <a:t/>
            </a:r>
            <a:endParaRPr sz="1800">
              <a:solidFill>
                <a:srgbClr val="595959"/>
              </a:solidFill>
            </a:endParaRPr>
          </a:p>
          <a:p>
            <a:pPr indent="0" lvl="0" marL="457200" rtl="0" algn="l">
              <a:lnSpc>
                <a:spcPct val="115000"/>
              </a:lnSpc>
              <a:spcBef>
                <a:spcPts val="1200"/>
              </a:spcBef>
              <a:spcAft>
                <a:spcPts val="0"/>
              </a:spcAft>
              <a:buNone/>
            </a:pPr>
            <a:r>
              <a:t/>
            </a:r>
            <a:endParaRPr sz="1800">
              <a:solidFill>
                <a:srgbClr val="595959"/>
              </a:solidFill>
            </a:endParaRPr>
          </a:p>
          <a:p>
            <a:pPr indent="0" lvl="0" marL="0" rtl="0" algn="just">
              <a:lnSpc>
                <a:spcPct val="115000"/>
              </a:lnSpc>
              <a:spcBef>
                <a:spcPts val="1200"/>
              </a:spcBef>
              <a:spcAft>
                <a:spcPts val="0"/>
              </a:spcAft>
              <a:buClr>
                <a:schemeClr val="dk1"/>
              </a:buClr>
              <a:buSzPts val="1100"/>
              <a:buFont typeface="Arial"/>
              <a:buNone/>
            </a:pPr>
            <a:r>
              <a:t/>
            </a:r>
            <a:endParaRPr sz="1800">
              <a:solidFill>
                <a:srgbClr val="595959"/>
              </a:solidFill>
            </a:endParaRPr>
          </a:p>
          <a:p>
            <a:pPr indent="0" lvl="0" marL="0" marR="0" rtl="0" algn="just">
              <a:lnSpc>
                <a:spcPct val="100000"/>
              </a:lnSpc>
              <a:spcBef>
                <a:spcPts val="1200"/>
              </a:spcBef>
              <a:spcAft>
                <a:spcPts val="0"/>
              </a:spcAft>
              <a:buClr>
                <a:srgbClr val="000000"/>
              </a:buClr>
              <a:buSzPts val="1600"/>
              <a:buFont typeface="Arial"/>
              <a:buNone/>
            </a:pPr>
            <a:r>
              <a:t/>
            </a:r>
            <a:endParaRPr sz="1600">
              <a:solidFill>
                <a:srgbClr val="404040"/>
              </a:solidFill>
            </a:endParaRPr>
          </a:p>
        </p:txBody>
      </p:sp>
      <p:sp>
        <p:nvSpPr>
          <p:cNvPr id="236" name="Google Shape;236;g133a9f1e354_0_0"/>
          <p:cNvSpPr txBox="1"/>
          <p:nvPr/>
        </p:nvSpPr>
        <p:spPr>
          <a:xfrm>
            <a:off x="462625" y="2054975"/>
            <a:ext cx="3361200" cy="2865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lang="es-ES" sz="1800">
                <a:solidFill>
                  <a:srgbClr val="595959"/>
                </a:solidFill>
              </a:rPr>
              <a:t>Ingresa ahora y </a:t>
            </a:r>
            <a:r>
              <a:rPr lang="es-ES" sz="1800">
                <a:solidFill>
                  <a:srgbClr val="595959"/>
                </a:solidFill>
              </a:rPr>
              <a:t>obtén</a:t>
            </a:r>
            <a:r>
              <a:rPr lang="es-ES" sz="1800">
                <a:solidFill>
                  <a:srgbClr val="595959"/>
                </a:solidFill>
              </a:rPr>
              <a:t> la medalla dedicada a nuestra desarrolladora Humming Moon</a:t>
            </a:r>
            <a:endParaRPr sz="1800">
              <a:solidFill>
                <a:srgbClr val="595959"/>
              </a:solidFill>
            </a:endParaRPr>
          </a:p>
          <a:p>
            <a:pPr indent="0" lvl="0" marL="457200" rtl="0" algn="l">
              <a:lnSpc>
                <a:spcPct val="115000"/>
              </a:lnSpc>
              <a:spcBef>
                <a:spcPts val="1200"/>
              </a:spcBef>
              <a:spcAft>
                <a:spcPts val="0"/>
              </a:spcAft>
              <a:buNone/>
            </a:pPr>
            <a:r>
              <a:t/>
            </a:r>
            <a:endParaRPr sz="1800">
              <a:solidFill>
                <a:srgbClr val="595959"/>
              </a:solidFill>
            </a:endParaRPr>
          </a:p>
          <a:p>
            <a:pPr indent="0" lvl="0" marL="457200" rtl="0" algn="l">
              <a:lnSpc>
                <a:spcPct val="115000"/>
              </a:lnSpc>
              <a:spcBef>
                <a:spcPts val="1200"/>
              </a:spcBef>
              <a:spcAft>
                <a:spcPts val="0"/>
              </a:spcAft>
              <a:buNone/>
            </a:pPr>
            <a:r>
              <a:t/>
            </a:r>
            <a:endParaRPr sz="1800">
              <a:solidFill>
                <a:srgbClr val="595959"/>
              </a:solidFill>
            </a:endParaRPr>
          </a:p>
          <a:p>
            <a:pPr indent="0" lvl="0" marL="0" rtl="0" algn="just">
              <a:lnSpc>
                <a:spcPct val="115000"/>
              </a:lnSpc>
              <a:spcBef>
                <a:spcPts val="1200"/>
              </a:spcBef>
              <a:spcAft>
                <a:spcPts val="0"/>
              </a:spcAft>
              <a:buClr>
                <a:schemeClr val="dk1"/>
              </a:buClr>
              <a:buSzPts val="1100"/>
              <a:buFont typeface="Arial"/>
              <a:buNone/>
            </a:pPr>
            <a:r>
              <a:t/>
            </a:r>
            <a:endParaRPr sz="1800">
              <a:solidFill>
                <a:srgbClr val="595959"/>
              </a:solidFill>
            </a:endParaRPr>
          </a:p>
          <a:p>
            <a:pPr indent="0" lvl="0" marL="0" marR="0" rtl="0" algn="just">
              <a:lnSpc>
                <a:spcPct val="100000"/>
              </a:lnSpc>
              <a:spcBef>
                <a:spcPts val="1200"/>
              </a:spcBef>
              <a:spcAft>
                <a:spcPts val="0"/>
              </a:spcAft>
              <a:buClr>
                <a:srgbClr val="000000"/>
              </a:buClr>
              <a:buSzPts val="1600"/>
              <a:buFont typeface="Arial"/>
              <a:buNone/>
            </a:pPr>
            <a:r>
              <a:t/>
            </a:r>
            <a:endParaRPr sz="1600">
              <a:solidFill>
                <a:srgbClr val="404040"/>
              </a:solidFill>
            </a:endParaRPr>
          </a:p>
        </p:txBody>
      </p:sp>
      <p:pic>
        <p:nvPicPr>
          <p:cNvPr id="237" name="Google Shape;237;g133a9f1e354_0_0"/>
          <p:cNvPicPr preferRelativeResize="0"/>
          <p:nvPr/>
        </p:nvPicPr>
        <p:blipFill>
          <a:blip r:embed="rId4">
            <a:alphaModFix/>
          </a:blip>
          <a:stretch>
            <a:fillRect/>
          </a:stretch>
        </p:blipFill>
        <p:spPr>
          <a:xfrm>
            <a:off x="774425" y="3021850"/>
            <a:ext cx="2737575" cy="20531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1261c1efc0a_0_0"/>
          <p:cNvSpPr txBox="1"/>
          <p:nvPr/>
        </p:nvSpPr>
        <p:spPr>
          <a:xfrm>
            <a:off x="4572000" y="2116100"/>
            <a:ext cx="3787200" cy="954300"/>
          </a:xfrm>
          <a:prstGeom prst="rect">
            <a:avLst/>
          </a:prstGeom>
          <a:noFill/>
          <a:ln>
            <a:noFill/>
          </a:ln>
        </p:spPr>
        <p:txBody>
          <a:bodyPr anchorCtr="0" anchor="t" bIns="45700" lIns="91425" spcFirstLastPara="1" rIns="91425" wrap="square" tIns="45700">
            <a:spAutoFit/>
          </a:bodyPr>
          <a:lstStyle/>
          <a:p>
            <a:pPr indent="-349250" lvl="0" marL="457200" marR="0" rtl="0" algn="l">
              <a:lnSpc>
                <a:spcPct val="100000"/>
              </a:lnSpc>
              <a:spcBef>
                <a:spcPts val="0"/>
              </a:spcBef>
              <a:spcAft>
                <a:spcPts val="0"/>
              </a:spcAft>
              <a:buClr>
                <a:srgbClr val="3F3F3F"/>
              </a:buClr>
              <a:buSzPts val="1900"/>
              <a:buFont typeface="Calibri"/>
              <a:buChar char="-"/>
            </a:pPr>
            <a:r>
              <a:rPr lang="es-ES" sz="1900">
                <a:solidFill>
                  <a:srgbClr val="3F3F3F"/>
                </a:solidFill>
                <a:latin typeface="Calibri"/>
                <a:ea typeface="Calibri"/>
                <a:cs typeface="Calibri"/>
                <a:sym typeface="Calibri"/>
              </a:rPr>
              <a:t>Jorge Ivan Pito Palacios.</a:t>
            </a:r>
            <a:endParaRPr sz="1900">
              <a:solidFill>
                <a:srgbClr val="3F3F3F"/>
              </a:solidFill>
              <a:latin typeface="Calibri"/>
              <a:ea typeface="Calibri"/>
              <a:cs typeface="Calibri"/>
              <a:sym typeface="Calibri"/>
            </a:endParaRPr>
          </a:p>
          <a:p>
            <a:pPr indent="-349250" lvl="0" marL="457200" marR="0" rtl="0" algn="l">
              <a:lnSpc>
                <a:spcPct val="100000"/>
              </a:lnSpc>
              <a:spcBef>
                <a:spcPts val="0"/>
              </a:spcBef>
              <a:spcAft>
                <a:spcPts val="0"/>
              </a:spcAft>
              <a:buClr>
                <a:srgbClr val="3F3F3F"/>
              </a:buClr>
              <a:buSzPts val="1900"/>
              <a:buFont typeface="Calibri"/>
              <a:buChar char="-"/>
            </a:pPr>
            <a:r>
              <a:rPr lang="es-ES" sz="1900">
                <a:solidFill>
                  <a:srgbClr val="3F3F3F"/>
                </a:solidFill>
                <a:latin typeface="Calibri"/>
                <a:ea typeface="Calibri"/>
                <a:cs typeface="Calibri"/>
                <a:sym typeface="Calibri"/>
              </a:rPr>
              <a:t>Julian Andres Lozada Valencia.</a:t>
            </a:r>
            <a:endParaRPr sz="19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3F3F3F"/>
              </a:solidFill>
              <a:latin typeface="Calibri"/>
              <a:ea typeface="Calibri"/>
              <a:cs typeface="Calibri"/>
              <a:sym typeface="Calibri"/>
            </a:endParaRPr>
          </a:p>
        </p:txBody>
      </p:sp>
      <p:sp>
        <p:nvSpPr>
          <p:cNvPr id="61" name="Google Shape;61;g1261c1efc0a_0_0"/>
          <p:cNvSpPr txBox="1"/>
          <p:nvPr/>
        </p:nvSpPr>
        <p:spPr>
          <a:xfrm>
            <a:off x="4416353" y="844925"/>
            <a:ext cx="3896400" cy="5232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Clr>
                <a:schemeClr val="dk1"/>
              </a:buClr>
              <a:buSzPts val="1100"/>
              <a:buFont typeface="Arial"/>
              <a:buNone/>
            </a:pPr>
            <a:r>
              <a:rPr b="1" lang="es-ES" sz="2800">
                <a:solidFill>
                  <a:srgbClr val="3F3F3F"/>
                </a:solidFill>
                <a:latin typeface="Calibri"/>
                <a:ea typeface="Calibri"/>
                <a:cs typeface="Calibri"/>
                <a:sym typeface="Calibri"/>
              </a:rPr>
              <a:t>Integrantes</a:t>
            </a:r>
            <a:endParaRPr b="1" sz="2800">
              <a:solidFill>
                <a:srgbClr val="3F3F3F"/>
              </a:solidFill>
              <a:latin typeface="Calibri"/>
              <a:ea typeface="Calibri"/>
              <a:cs typeface="Calibri"/>
              <a:sym typeface="Calibri"/>
            </a:endParaRPr>
          </a:p>
        </p:txBody>
      </p:sp>
      <p:sp>
        <p:nvSpPr>
          <p:cNvPr id="62" name="Google Shape;62;g1261c1efc0a_0_0"/>
          <p:cNvSpPr txBox="1"/>
          <p:nvPr/>
        </p:nvSpPr>
        <p:spPr>
          <a:xfrm>
            <a:off x="784800" y="2116100"/>
            <a:ext cx="3896400" cy="1246800"/>
          </a:xfrm>
          <a:prstGeom prst="rect">
            <a:avLst/>
          </a:prstGeom>
          <a:noFill/>
          <a:ln>
            <a:noFill/>
          </a:ln>
        </p:spPr>
        <p:txBody>
          <a:bodyPr anchorCtr="0" anchor="t" bIns="45700" lIns="91425" spcFirstLastPara="1" rIns="91425" wrap="square" tIns="45700">
            <a:spAutoFit/>
          </a:bodyPr>
          <a:lstStyle/>
          <a:p>
            <a:pPr indent="-349250" lvl="0" marL="457200" marR="0" rtl="0" algn="l">
              <a:lnSpc>
                <a:spcPct val="100000"/>
              </a:lnSpc>
              <a:spcBef>
                <a:spcPts val="0"/>
              </a:spcBef>
              <a:spcAft>
                <a:spcPts val="0"/>
              </a:spcAft>
              <a:buClr>
                <a:srgbClr val="3F3F3F"/>
              </a:buClr>
              <a:buSzPts val="1900"/>
              <a:buFont typeface="Calibri"/>
              <a:buChar char="-"/>
            </a:pPr>
            <a:r>
              <a:rPr lang="es-ES" sz="1900">
                <a:solidFill>
                  <a:srgbClr val="3F3F3F"/>
                </a:solidFill>
                <a:latin typeface="Calibri"/>
                <a:ea typeface="Calibri"/>
                <a:cs typeface="Calibri"/>
                <a:sym typeface="Calibri"/>
              </a:rPr>
              <a:t>Angie Daniela Tapiero Giraldo.</a:t>
            </a:r>
            <a:endParaRPr sz="1900">
              <a:solidFill>
                <a:srgbClr val="3F3F3F"/>
              </a:solidFill>
              <a:latin typeface="Calibri"/>
              <a:ea typeface="Calibri"/>
              <a:cs typeface="Calibri"/>
              <a:sym typeface="Calibri"/>
            </a:endParaRPr>
          </a:p>
          <a:p>
            <a:pPr indent="-349250" lvl="0" marL="457200" marR="0" rtl="0" algn="l">
              <a:lnSpc>
                <a:spcPct val="100000"/>
              </a:lnSpc>
              <a:spcBef>
                <a:spcPts val="0"/>
              </a:spcBef>
              <a:spcAft>
                <a:spcPts val="0"/>
              </a:spcAft>
              <a:buClr>
                <a:srgbClr val="3F3F3F"/>
              </a:buClr>
              <a:buSzPts val="1900"/>
              <a:buFont typeface="Calibri"/>
              <a:buChar char="-"/>
            </a:pPr>
            <a:r>
              <a:rPr lang="es-ES" sz="1900">
                <a:solidFill>
                  <a:srgbClr val="3F3F3F"/>
                </a:solidFill>
                <a:latin typeface="Calibri"/>
                <a:ea typeface="Calibri"/>
                <a:cs typeface="Calibri"/>
                <a:sym typeface="Calibri"/>
              </a:rPr>
              <a:t>Juan Camilo Cruz Botero.</a:t>
            </a:r>
            <a:endParaRPr sz="1900">
              <a:solidFill>
                <a:srgbClr val="3F3F3F"/>
              </a:solidFill>
              <a:latin typeface="Calibri"/>
              <a:ea typeface="Calibri"/>
              <a:cs typeface="Calibri"/>
              <a:sym typeface="Calibri"/>
            </a:endParaRPr>
          </a:p>
          <a:p>
            <a:pPr indent="-349250" lvl="0" marL="457200" marR="0" rtl="0" algn="l">
              <a:lnSpc>
                <a:spcPct val="100000"/>
              </a:lnSpc>
              <a:spcBef>
                <a:spcPts val="0"/>
              </a:spcBef>
              <a:spcAft>
                <a:spcPts val="0"/>
              </a:spcAft>
              <a:buClr>
                <a:srgbClr val="3F3F3F"/>
              </a:buClr>
              <a:buSzPts val="1900"/>
              <a:buFont typeface="Calibri"/>
              <a:buChar char="-"/>
            </a:pPr>
            <a:r>
              <a:rPr lang="es-ES" sz="1900">
                <a:solidFill>
                  <a:srgbClr val="3F3F3F"/>
                </a:solidFill>
                <a:latin typeface="Calibri"/>
                <a:ea typeface="Calibri"/>
                <a:cs typeface="Calibri"/>
                <a:sym typeface="Calibri"/>
              </a:rPr>
              <a:t>Cristian Andres Penagos Esteban.</a:t>
            </a:r>
            <a:endParaRPr sz="19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3F3F3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descr="Únete al cambio&#10;animalpaws.azurewebsites.net" id="67" name="Google Shape;67;g134944d791a_0_0" title="Animal Paws Video Promocional">
            <a:hlinkClick r:id="rId3"/>
          </p:cNvPr>
          <p:cNvPicPr preferRelativeResize="0"/>
          <p:nvPr/>
        </p:nvPicPr>
        <p:blipFill>
          <a:blip r:embed="rId4">
            <a:alphaModFix/>
          </a:blip>
          <a:stretch>
            <a:fillRect/>
          </a:stretch>
        </p:blipFill>
        <p:spPr>
          <a:xfrm>
            <a:off x="2286000" y="7393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9"/>
          <p:cNvPicPr preferRelativeResize="0"/>
          <p:nvPr/>
        </p:nvPicPr>
        <p:blipFill rotWithShape="1">
          <a:blip r:embed="rId3">
            <a:alphaModFix/>
          </a:blip>
          <a:srcRect b="6544" l="0" r="0" t="6544"/>
          <a:stretch/>
        </p:blipFill>
        <p:spPr>
          <a:xfrm>
            <a:off x="2429988" y="429738"/>
            <a:ext cx="4284024" cy="428402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5"/>
          <p:cNvSpPr txBox="1"/>
          <p:nvPr/>
        </p:nvSpPr>
        <p:spPr>
          <a:xfrm>
            <a:off x="462625" y="284000"/>
            <a:ext cx="4573500" cy="1077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s-ES" sz="2800">
                <a:solidFill>
                  <a:schemeClr val="dk1"/>
                </a:solidFill>
              </a:rPr>
              <a:t>Problemática identificada</a:t>
            </a:r>
            <a:endParaRPr sz="2800">
              <a:solidFill>
                <a:schemeClr val="dk1"/>
              </a:solidFill>
            </a:endParaRPr>
          </a:p>
          <a:p>
            <a:pPr indent="0" lvl="0" marL="0" marR="0" rtl="0" algn="l">
              <a:lnSpc>
                <a:spcPct val="100000"/>
              </a:lnSpc>
              <a:spcBef>
                <a:spcPts val="0"/>
              </a:spcBef>
              <a:spcAft>
                <a:spcPts val="0"/>
              </a:spcAft>
              <a:buClr>
                <a:srgbClr val="000000"/>
              </a:buClr>
              <a:buSzPts val="3600"/>
              <a:buFont typeface="Arial"/>
              <a:buNone/>
            </a:pPr>
            <a:r>
              <a:t/>
            </a:r>
            <a:endParaRPr b="1" sz="3600">
              <a:solidFill>
                <a:srgbClr val="3F3F3F"/>
              </a:solidFill>
              <a:latin typeface="Calibri"/>
              <a:ea typeface="Calibri"/>
              <a:cs typeface="Calibri"/>
              <a:sym typeface="Calibri"/>
            </a:endParaRPr>
          </a:p>
        </p:txBody>
      </p:sp>
      <p:sp>
        <p:nvSpPr>
          <p:cNvPr id="78" name="Google Shape;78;p5"/>
          <p:cNvSpPr txBox="1"/>
          <p:nvPr/>
        </p:nvSpPr>
        <p:spPr>
          <a:xfrm>
            <a:off x="462625" y="1133400"/>
            <a:ext cx="7554900" cy="28767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Clr>
                <a:schemeClr val="dk1"/>
              </a:buClr>
              <a:buSzPts val="1100"/>
              <a:buFont typeface="Arial"/>
              <a:buNone/>
            </a:pPr>
            <a:r>
              <a:rPr lang="es-ES" sz="1800">
                <a:solidFill>
                  <a:srgbClr val="595959"/>
                </a:solidFill>
              </a:rPr>
              <a:t>Las personas o las entidades (fundaciones o veterinarias) muchas veces se les dificulta dar en adopción o ayudar algún animal doméstico, ya que no cuentan con una plataforma fácil de usar, además permite la comunicación entre entidades dispuestas a colaborar.</a:t>
            </a:r>
            <a:endParaRPr sz="1800">
              <a:solidFill>
                <a:srgbClr val="595959"/>
              </a:solidFill>
            </a:endParaRPr>
          </a:p>
          <a:p>
            <a:pPr indent="0" lvl="0" marL="0" rtl="0" algn="just">
              <a:lnSpc>
                <a:spcPct val="115000"/>
              </a:lnSpc>
              <a:spcBef>
                <a:spcPts val="1200"/>
              </a:spcBef>
              <a:spcAft>
                <a:spcPts val="0"/>
              </a:spcAft>
              <a:buClr>
                <a:schemeClr val="dk1"/>
              </a:buClr>
              <a:buSzPts val="1100"/>
              <a:buFont typeface="Arial"/>
              <a:buNone/>
            </a:pPr>
            <a:r>
              <a:rPr lang="es-ES" sz="1800">
                <a:solidFill>
                  <a:srgbClr val="595959"/>
                </a:solidFill>
              </a:rPr>
              <a:t>Animal Paws es un sistema que busca brindar una solución a las problemáticas mencionadas, para quienes desean apoyar la vida de un animal y tener un punto enfocado al tema.</a:t>
            </a:r>
            <a:endParaRPr sz="1800">
              <a:solidFill>
                <a:srgbClr val="595959"/>
              </a:solidFill>
            </a:endParaRPr>
          </a:p>
          <a:p>
            <a:pPr indent="0" lvl="0" marL="0" marR="0" rtl="0" algn="just">
              <a:lnSpc>
                <a:spcPct val="100000"/>
              </a:lnSpc>
              <a:spcBef>
                <a:spcPts val="1200"/>
              </a:spcBef>
              <a:spcAft>
                <a:spcPts val="0"/>
              </a:spcAft>
              <a:buClr>
                <a:srgbClr val="000000"/>
              </a:buClr>
              <a:buSzPts val="1600"/>
              <a:buFont typeface="Arial"/>
              <a:buNone/>
            </a:pPr>
            <a:r>
              <a:t/>
            </a:r>
            <a:endParaRPr sz="1600">
              <a:solidFill>
                <a:srgbClr val="404040"/>
              </a:solidFill>
            </a:endParaRPr>
          </a:p>
        </p:txBody>
      </p:sp>
      <p:sp>
        <p:nvSpPr>
          <p:cNvPr id="79" name="Google Shape;79;p5"/>
          <p:cNvSpPr/>
          <p:nvPr/>
        </p:nvSpPr>
        <p:spPr>
          <a:xfrm>
            <a:off x="549225" y="889670"/>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nvSpPr>
        <p:spPr>
          <a:xfrm>
            <a:off x="476875" y="249500"/>
            <a:ext cx="4854600" cy="1065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990"/>
              <a:buFont typeface="Arial"/>
              <a:buNone/>
            </a:pPr>
            <a:r>
              <a:rPr b="1" lang="es-ES" sz="2720">
                <a:solidFill>
                  <a:srgbClr val="FFFFFF"/>
                </a:solidFill>
              </a:rPr>
              <a:t>¿</a:t>
            </a:r>
            <a:r>
              <a:rPr b="1" lang="es-ES" sz="2720">
                <a:solidFill>
                  <a:srgbClr val="FFFFFF"/>
                </a:solidFill>
              </a:rPr>
              <a:t>Qué</a:t>
            </a:r>
            <a:r>
              <a:rPr b="1" lang="es-ES" sz="2720">
                <a:solidFill>
                  <a:srgbClr val="FFFFFF"/>
                </a:solidFill>
              </a:rPr>
              <a:t> es Animal Paws?</a:t>
            </a:r>
            <a:endParaRPr b="1" sz="2720">
              <a:solidFill>
                <a:srgbClr val="FFFFFF"/>
              </a:solidFill>
            </a:endParaRPr>
          </a:p>
          <a:p>
            <a:pPr indent="0" lvl="0" marL="0" marR="0" rtl="0" algn="l">
              <a:lnSpc>
                <a:spcPct val="100000"/>
              </a:lnSpc>
              <a:spcBef>
                <a:spcPts val="0"/>
              </a:spcBef>
              <a:spcAft>
                <a:spcPts val="0"/>
              </a:spcAft>
              <a:buClr>
                <a:srgbClr val="000000"/>
              </a:buClr>
              <a:buSzPts val="3600"/>
              <a:buFont typeface="Arial"/>
              <a:buNone/>
            </a:pPr>
            <a:r>
              <a:t/>
            </a:r>
            <a:endParaRPr b="1" sz="3600">
              <a:solidFill>
                <a:schemeClr val="lt1"/>
              </a:solidFill>
              <a:latin typeface="Calibri"/>
              <a:ea typeface="Calibri"/>
              <a:cs typeface="Calibri"/>
              <a:sym typeface="Calibri"/>
            </a:endParaRPr>
          </a:p>
        </p:txBody>
      </p:sp>
      <p:sp>
        <p:nvSpPr>
          <p:cNvPr id="85" name="Google Shape;85;p6"/>
          <p:cNvSpPr txBox="1"/>
          <p:nvPr/>
        </p:nvSpPr>
        <p:spPr>
          <a:xfrm>
            <a:off x="476875" y="1314500"/>
            <a:ext cx="7863600" cy="25104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Clr>
                <a:schemeClr val="dk1"/>
              </a:buClr>
              <a:buSzPts val="1100"/>
              <a:buFont typeface="Arial"/>
              <a:buNone/>
            </a:pPr>
            <a:r>
              <a:rPr lang="es-ES" sz="1900">
                <a:solidFill>
                  <a:srgbClr val="595959"/>
                </a:solidFill>
              </a:rPr>
              <a:t>Es una multiplataforma web en la cual se brinda un servicio de comunicación y conexión a personas y/o entidades las cuales quieran contribuir o recurrir al beneficio del cuidado de los animales, ofreciendo servicios como lo son adopciones, </a:t>
            </a:r>
            <a:r>
              <a:rPr lang="es-ES" sz="1900">
                <a:solidFill>
                  <a:srgbClr val="595959"/>
                </a:solidFill>
              </a:rPr>
              <a:t>difusión</a:t>
            </a:r>
            <a:r>
              <a:rPr lang="es-ES" sz="1900">
                <a:solidFill>
                  <a:srgbClr val="595959"/>
                </a:solidFill>
              </a:rPr>
              <a:t>, anuncios, chat y espacios para que la comunidad pueda mejorar la calidad de vida de los animales.</a:t>
            </a:r>
            <a:endParaRPr sz="1800">
              <a:solidFill>
                <a:srgbClr val="595959"/>
              </a:solidFill>
              <a:highlight>
                <a:srgbClr val="FF0000"/>
              </a:highlight>
            </a:endParaRPr>
          </a:p>
          <a:p>
            <a:pPr indent="0" lvl="0" marL="0" marR="0" rtl="0" algn="just">
              <a:lnSpc>
                <a:spcPct val="100000"/>
              </a:lnSpc>
              <a:spcBef>
                <a:spcPts val="1200"/>
              </a:spcBef>
              <a:spcAft>
                <a:spcPts val="0"/>
              </a:spcAft>
              <a:buClr>
                <a:srgbClr val="000000"/>
              </a:buClr>
              <a:buSzPts val="1600"/>
              <a:buFont typeface="Arial"/>
              <a:buNone/>
            </a:pPr>
            <a:r>
              <a:t/>
            </a:r>
            <a:endParaRPr sz="1600">
              <a:solidFill>
                <a:srgbClr val="40404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125a7d2a859_0_40"/>
          <p:cNvSpPr txBox="1"/>
          <p:nvPr/>
        </p:nvSpPr>
        <p:spPr>
          <a:xfrm>
            <a:off x="462625" y="305225"/>
            <a:ext cx="45735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s-ES" sz="2800">
                <a:solidFill>
                  <a:schemeClr val="dk1"/>
                </a:solidFill>
              </a:rPr>
              <a:t>Proyección</a:t>
            </a:r>
            <a:endParaRPr sz="2800">
              <a:solidFill>
                <a:schemeClr val="dk1"/>
              </a:solidFill>
            </a:endParaRPr>
          </a:p>
        </p:txBody>
      </p:sp>
      <p:sp>
        <p:nvSpPr>
          <p:cNvPr id="91" name="Google Shape;91;g125a7d2a859_0_40"/>
          <p:cNvSpPr txBox="1"/>
          <p:nvPr/>
        </p:nvSpPr>
        <p:spPr>
          <a:xfrm>
            <a:off x="462625" y="1113775"/>
            <a:ext cx="7971000" cy="36681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lang="es-ES" sz="1800">
                <a:solidFill>
                  <a:srgbClr val="595959"/>
                </a:solidFill>
              </a:rPr>
              <a:t>La multiplataforma web obtendrá la capacidad de ser escalable, contando con la capacidad de adaptación a medida que se hagan o se requieran cambios, actualizaciones o nuevas funcionalidades en el software, para así mejorar los servicios prestados a la comunidad, ya que Animal Paws cuenta con servicios específicos como lo es la comunicación entre personas y entidades, se busca brindar un mejor apoyo a medida que se vaya requiriendo mejoras.</a:t>
            </a:r>
            <a:endParaRPr sz="1800">
              <a:solidFill>
                <a:srgbClr val="595959"/>
              </a:solidFill>
            </a:endParaRPr>
          </a:p>
          <a:p>
            <a:pPr indent="0" lvl="0" marL="457200" rtl="0" algn="l">
              <a:lnSpc>
                <a:spcPct val="115000"/>
              </a:lnSpc>
              <a:spcBef>
                <a:spcPts val="1200"/>
              </a:spcBef>
              <a:spcAft>
                <a:spcPts val="0"/>
              </a:spcAft>
              <a:buNone/>
            </a:pPr>
            <a:r>
              <a:t/>
            </a:r>
            <a:endParaRPr sz="1800">
              <a:solidFill>
                <a:srgbClr val="595959"/>
              </a:solidFill>
            </a:endParaRPr>
          </a:p>
          <a:p>
            <a:pPr indent="0" lvl="0" marL="0" rtl="0" algn="just">
              <a:lnSpc>
                <a:spcPct val="115000"/>
              </a:lnSpc>
              <a:spcBef>
                <a:spcPts val="1200"/>
              </a:spcBef>
              <a:spcAft>
                <a:spcPts val="0"/>
              </a:spcAft>
              <a:buClr>
                <a:schemeClr val="dk1"/>
              </a:buClr>
              <a:buSzPts val="1100"/>
              <a:buFont typeface="Arial"/>
              <a:buNone/>
            </a:pPr>
            <a:r>
              <a:t/>
            </a:r>
            <a:endParaRPr sz="1800">
              <a:solidFill>
                <a:srgbClr val="595959"/>
              </a:solidFill>
            </a:endParaRPr>
          </a:p>
          <a:p>
            <a:pPr indent="0" lvl="0" marL="0" marR="0" rtl="0" algn="just">
              <a:lnSpc>
                <a:spcPct val="100000"/>
              </a:lnSpc>
              <a:spcBef>
                <a:spcPts val="1200"/>
              </a:spcBef>
              <a:spcAft>
                <a:spcPts val="0"/>
              </a:spcAft>
              <a:buClr>
                <a:srgbClr val="000000"/>
              </a:buClr>
              <a:buSzPts val="1600"/>
              <a:buFont typeface="Arial"/>
              <a:buNone/>
            </a:pPr>
            <a:r>
              <a:t/>
            </a:r>
            <a:endParaRPr sz="1600">
              <a:solidFill>
                <a:srgbClr val="404040"/>
              </a:solidFill>
            </a:endParaRPr>
          </a:p>
        </p:txBody>
      </p:sp>
      <p:sp>
        <p:nvSpPr>
          <p:cNvPr id="92" name="Google Shape;92;g125a7d2a859_0_40"/>
          <p:cNvSpPr/>
          <p:nvPr/>
        </p:nvSpPr>
        <p:spPr>
          <a:xfrm>
            <a:off x="832225" y="889670"/>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 name="Google Shape;93;g125a7d2a859_0_40"/>
          <p:cNvSpPr txBox="1"/>
          <p:nvPr/>
        </p:nvSpPr>
        <p:spPr>
          <a:xfrm>
            <a:off x="1436950" y="1557825"/>
            <a:ext cx="73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133bcc6251c_0_10"/>
          <p:cNvSpPr txBox="1"/>
          <p:nvPr/>
        </p:nvSpPr>
        <p:spPr>
          <a:xfrm>
            <a:off x="476875" y="249500"/>
            <a:ext cx="4854600" cy="1065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990"/>
              <a:buFont typeface="Arial"/>
              <a:buNone/>
            </a:pPr>
            <a:r>
              <a:rPr b="1" lang="es-ES" sz="2720">
                <a:solidFill>
                  <a:srgbClr val="FFFFFF"/>
                </a:solidFill>
              </a:rPr>
              <a:t>Generalidades</a:t>
            </a:r>
            <a:endParaRPr b="1" sz="2720">
              <a:solidFill>
                <a:srgbClr val="FFFFFF"/>
              </a:solidFill>
            </a:endParaRPr>
          </a:p>
          <a:p>
            <a:pPr indent="0" lvl="0" marL="0" marR="0" rtl="0" algn="l">
              <a:lnSpc>
                <a:spcPct val="100000"/>
              </a:lnSpc>
              <a:spcBef>
                <a:spcPts val="0"/>
              </a:spcBef>
              <a:spcAft>
                <a:spcPts val="0"/>
              </a:spcAft>
              <a:buClr>
                <a:srgbClr val="000000"/>
              </a:buClr>
              <a:buSzPts val="3600"/>
              <a:buFont typeface="Arial"/>
              <a:buNone/>
            </a:pPr>
            <a:r>
              <a:t/>
            </a:r>
            <a:endParaRPr b="1" sz="3600">
              <a:solidFill>
                <a:schemeClr val="lt1"/>
              </a:solidFill>
              <a:latin typeface="Calibri"/>
              <a:ea typeface="Calibri"/>
              <a:cs typeface="Calibri"/>
              <a:sym typeface="Calibri"/>
            </a:endParaRPr>
          </a:p>
        </p:txBody>
      </p:sp>
      <p:sp>
        <p:nvSpPr>
          <p:cNvPr id="99" name="Google Shape;99;g133bcc6251c_0_10"/>
          <p:cNvSpPr txBox="1"/>
          <p:nvPr/>
        </p:nvSpPr>
        <p:spPr>
          <a:xfrm>
            <a:off x="371350" y="1246075"/>
            <a:ext cx="4960200" cy="35448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Clr>
                <a:schemeClr val="dk1"/>
              </a:buClr>
              <a:buSzPts val="1100"/>
              <a:buFont typeface="Arial"/>
              <a:buNone/>
            </a:pPr>
            <a:r>
              <a:rPr lang="es-ES" sz="1800">
                <a:solidFill>
                  <a:srgbClr val="595959"/>
                </a:solidFill>
                <a:highlight>
                  <a:schemeClr val="lt1"/>
                </a:highlight>
              </a:rPr>
              <a:t>Conforme</a:t>
            </a:r>
            <a:r>
              <a:rPr lang="es-ES" sz="1800">
                <a:solidFill>
                  <a:srgbClr val="595959"/>
                </a:solidFill>
                <a:highlight>
                  <a:schemeClr val="lt1"/>
                </a:highlight>
              </a:rPr>
              <a:t> al </a:t>
            </a:r>
            <a:r>
              <a:rPr lang="es-ES" sz="1800">
                <a:solidFill>
                  <a:srgbClr val="595959"/>
                </a:solidFill>
                <a:highlight>
                  <a:schemeClr val="lt1"/>
                </a:highlight>
              </a:rPr>
              <a:t>análisis</a:t>
            </a:r>
            <a:r>
              <a:rPr lang="es-ES" sz="1800">
                <a:solidFill>
                  <a:srgbClr val="595959"/>
                </a:solidFill>
                <a:highlight>
                  <a:schemeClr val="lt1"/>
                </a:highlight>
              </a:rPr>
              <a:t> llevado a cabo y la </a:t>
            </a:r>
            <a:r>
              <a:rPr lang="es-ES" sz="1800">
                <a:solidFill>
                  <a:srgbClr val="595959"/>
                </a:solidFill>
                <a:highlight>
                  <a:schemeClr val="lt1"/>
                </a:highlight>
              </a:rPr>
              <a:t>documentación</a:t>
            </a:r>
            <a:r>
              <a:rPr lang="es-ES" sz="1800">
                <a:solidFill>
                  <a:srgbClr val="595959"/>
                </a:solidFill>
                <a:highlight>
                  <a:schemeClr val="lt1"/>
                </a:highlight>
              </a:rPr>
              <a:t> recolectada se </a:t>
            </a:r>
            <a:r>
              <a:rPr lang="es-ES" sz="1800">
                <a:solidFill>
                  <a:srgbClr val="595959"/>
                </a:solidFill>
                <a:highlight>
                  <a:schemeClr val="lt1"/>
                </a:highlight>
              </a:rPr>
              <a:t>permitió</a:t>
            </a:r>
            <a:r>
              <a:rPr lang="es-ES" sz="1800">
                <a:solidFill>
                  <a:srgbClr val="595959"/>
                </a:solidFill>
                <a:highlight>
                  <a:schemeClr val="lt1"/>
                </a:highlight>
              </a:rPr>
              <a:t> tener una idea clara del producto a </a:t>
            </a:r>
            <a:r>
              <a:rPr lang="es-ES" sz="1800">
                <a:solidFill>
                  <a:srgbClr val="595959"/>
                </a:solidFill>
                <a:highlight>
                  <a:schemeClr val="lt1"/>
                </a:highlight>
              </a:rPr>
              <a:t>desarrollar</a:t>
            </a:r>
            <a:r>
              <a:rPr lang="es-ES" sz="1800">
                <a:solidFill>
                  <a:srgbClr val="595959"/>
                </a:solidFill>
                <a:highlight>
                  <a:schemeClr val="lt1"/>
                </a:highlight>
              </a:rPr>
              <a:t>, analizando la </a:t>
            </a:r>
            <a:r>
              <a:rPr lang="es-ES" sz="1800">
                <a:solidFill>
                  <a:srgbClr val="595959"/>
                </a:solidFill>
                <a:highlight>
                  <a:schemeClr val="lt1"/>
                </a:highlight>
              </a:rPr>
              <a:t>problemática</a:t>
            </a:r>
            <a:r>
              <a:rPr lang="es-ES" sz="1800">
                <a:solidFill>
                  <a:srgbClr val="595959"/>
                </a:solidFill>
                <a:highlight>
                  <a:schemeClr val="lt1"/>
                </a:highlight>
              </a:rPr>
              <a:t>   para ejecutar el procedimiento </a:t>
            </a:r>
            <a:r>
              <a:rPr lang="es-ES" sz="1800">
                <a:solidFill>
                  <a:srgbClr val="595959"/>
                </a:solidFill>
                <a:highlight>
                  <a:schemeClr val="lt1"/>
                </a:highlight>
              </a:rPr>
              <a:t>necesario</a:t>
            </a:r>
            <a:r>
              <a:rPr lang="es-ES" sz="1800">
                <a:solidFill>
                  <a:srgbClr val="595959"/>
                </a:solidFill>
                <a:highlight>
                  <a:schemeClr val="lt1"/>
                </a:highlight>
              </a:rPr>
              <a:t> para satisfacer la necesidad que el cliente ejerce.</a:t>
            </a:r>
            <a:endParaRPr sz="1800">
              <a:solidFill>
                <a:srgbClr val="595959"/>
              </a:solidFill>
              <a:highlight>
                <a:schemeClr val="lt1"/>
              </a:highlight>
            </a:endParaRPr>
          </a:p>
          <a:p>
            <a:pPr indent="0" lvl="0" marL="0" rtl="0" algn="just">
              <a:lnSpc>
                <a:spcPct val="115000"/>
              </a:lnSpc>
              <a:spcBef>
                <a:spcPts val="1200"/>
              </a:spcBef>
              <a:spcAft>
                <a:spcPts val="0"/>
              </a:spcAft>
              <a:buClr>
                <a:schemeClr val="dk1"/>
              </a:buClr>
              <a:buSzPts val="1100"/>
              <a:buFont typeface="Arial"/>
              <a:buNone/>
            </a:pPr>
            <a:r>
              <a:t/>
            </a:r>
            <a:endParaRPr sz="1800">
              <a:solidFill>
                <a:srgbClr val="595959"/>
              </a:solidFill>
              <a:highlight>
                <a:schemeClr val="lt1"/>
              </a:highlight>
            </a:endParaRPr>
          </a:p>
          <a:p>
            <a:pPr indent="0" lvl="0" marL="0" rtl="0" algn="just">
              <a:lnSpc>
                <a:spcPct val="115000"/>
              </a:lnSpc>
              <a:spcBef>
                <a:spcPts val="1200"/>
              </a:spcBef>
              <a:spcAft>
                <a:spcPts val="1200"/>
              </a:spcAft>
              <a:buClr>
                <a:schemeClr val="dk1"/>
              </a:buClr>
              <a:buSzPts val="1100"/>
              <a:buFont typeface="Arial"/>
              <a:buNone/>
            </a:pPr>
            <a:r>
              <a:rPr lang="es-ES" sz="1800">
                <a:solidFill>
                  <a:srgbClr val="595959"/>
                </a:solidFill>
                <a:highlight>
                  <a:schemeClr val="lt1"/>
                </a:highlight>
              </a:rPr>
              <a:t>La </a:t>
            </a:r>
            <a:r>
              <a:rPr lang="es-ES" sz="1800">
                <a:solidFill>
                  <a:srgbClr val="595959"/>
                </a:solidFill>
                <a:highlight>
                  <a:schemeClr val="lt1"/>
                </a:highlight>
              </a:rPr>
              <a:t>H.U presenta</a:t>
            </a:r>
            <a:r>
              <a:rPr lang="es-ES" sz="1800">
                <a:solidFill>
                  <a:srgbClr val="595959"/>
                </a:solidFill>
                <a:highlight>
                  <a:schemeClr val="lt1"/>
                </a:highlight>
              </a:rPr>
              <a:t> una breve </a:t>
            </a:r>
            <a:r>
              <a:rPr lang="es-ES" sz="1800">
                <a:solidFill>
                  <a:srgbClr val="595959"/>
                </a:solidFill>
                <a:highlight>
                  <a:schemeClr val="lt1"/>
                </a:highlight>
              </a:rPr>
              <a:t>descripción</a:t>
            </a:r>
            <a:r>
              <a:rPr lang="es-ES" sz="1800">
                <a:solidFill>
                  <a:srgbClr val="595959"/>
                </a:solidFill>
                <a:highlight>
                  <a:schemeClr val="lt1"/>
                </a:highlight>
              </a:rPr>
              <a:t> de una de las funcionalidades necesarias para el desarrollo de la </a:t>
            </a:r>
            <a:r>
              <a:rPr lang="es-ES" sz="1800">
                <a:solidFill>
                  <a:srgbClr val="595959"/>
                </a:solidFill>
                <a:highlight>
                  <a:schemeClr val="lt1"/>
                </a:highlight>
              </a:rPr>
              <a:t>aplicación</a:t>
            </a:r>
            <a:r>
              <a:rPr lang="es-ES" sz="1800">
                <a:solidFill>
                  <a:srgbClr val="595959"/>
                </a:solidFill>
                <a:highlight>
                  <a:schemeClr val="lt1"/>
                </a:highlight>
              </a:rPr>
              <a:t>.</a:t>
            </a:r>
            <a:endParaRPr sz="1600">
              <a:solidFill>
                <a:srgbClr val="404040"/>
              </a:solidFill>
              <a:highlight>
                <a:schemeClr val="lt1"/>
              </a:highlight>
            </a:endParaRPr>
          </a:p>
        </p:txBody>
      </p:sp>
      <p:pic>
        <p:nvPicPr>
          <p:cNvPr id="100" name="Google Shape;100;g133bcc6251c_0_10"/>
          <p:cNvPicPr preferRelativeResize="0"/>
          <p:nvPr/>
        </p:nvPicPr>
        <p:blipFill>
          <a:blip r:embed="rId3">
            <a:alphaModFix/>
          </a:blip>
          <a:stretch>
            <a:fillRect/>
          </a:stretch>
        </p:blipFill>
        <p:spPr>
          <a:xfrm>
            <a:off x="5455000" y="1314488"/>
            <a:ext cx="3507651" cy="35457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125a7d2a859_0_28"/>
          <p:cNvSpPr txBox="1"/>
          <p:nvPr/>
        </p:nvSpPr>
        <p:spPr>
          <a:xfrm>
            <a:off x="462625" y="305225"/>
            <a:ext cx="62049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s-ES" sz="2800">
                <a:solidFill>
                  <a:schemeClr val="dk1"/>
                </a:solidFill>
              </a:rPr>
              <a:t>Características de la aplicación </a:t>
            </a:r>
            <a:endParaRPr b="1" sz="3600">
              <a:solidFill>
                <a:srgbClr val="3F3F3F"/>
              </a:solidFill>
              <a:latin typeface="Calibri"/>
              <a:ea typeface="Calibri"/>
              <a:cs typeface="Calibri"/>
              <a:sym typeface="Calibri"/>
            </a:endParaRPr>
          </a:p>
        </p:txBody>
      </p:sp>
      <p:sp>
        <p:nvSpPr>
          <p:cNvPr id="106" name="Google Shape;106;g125a7d2a859_0_28"/>
          <p:cNvSpPr txBox="1"/>
          <p:nvPr/>
        </p:nvSpPr>
        <p:spPr>
          <a:xfrm>
            <a:off x="462625" y="1168150"/>
            <a:ext cx="8333700" cy="3262500"/>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0"/>
              </a:spcBef>
              <a:spcAft>
                <a:spcPts val="0"/>
              </a:spcAft>
              <a:buClr>
                <a:srgbClr val="595959"/>
              </a:buClr>
              <a:buSzPts val="1800"/>
              <a:buAutoNum type="arabicPeriod"/>
            </a:pPr>
            <a:r>
              <a:rPr lang="es-ES" sz="1800">
                <a:solidFill>
                  <a:srgbClr val="595959"/>
                </a:solidFill>
              </a:rPr>
              <a:t>Multiplataforma web.</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s-ES" sz="1800">
                <a:solidFill>
                  <a:srgbClr val="595959"/>
                </a:solidFill>
              </a:rPr>
              <a:t>Idiomas </a:t>
            </a:r>
            <a:r>
              <a:rPr lang="es-ES" sz="1800">
                <a:solidFill>
                  <a:srgbClr val="595959"/>
                </a:solidFill>
              </a:rPr>
              <a:t>inglés</a:t>
            </a:r>
            <a:r>
              <a:rPr lang="es-ES" sz="1800">
                <a:solidFill>
                  <a:srgbClr val="595959"/>
                </a:solidFill>
              </a:rPr>
              <a:t> y español </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s-ES" sz="1800">
                <a:solidFill>
                  <a:srgbClr val="595959"/>
                </a:solidFill>
              </a:rPr>
              <a:t>Navegación sencilla.</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s-ES" sz="1800">
                <a:solidFill>
                  <a:srgbClr val="595959"/>
                </a:solidFill>
              </a:rPr>
              <a:t>Sistema de publicaciones en diferentes categorías (</a:t>
            </a:r>
            <a:r>
              <a:rPr lang="es-ES" sz="1800">
                <a:solidFill>
                  <a:srgbClr val="595959"/>
                </a:solidFill>
              </a:rPr>
              <a:t>Adopción</a:t>
            </a:r>
            <a:r>
              <a:rPr lang="es-ES" sz="1800">
                <a:solidFill>
                  <a:srgbClr val="595959"/>
                </a:solidFill>
              </a:rPr>
              <a:t> Y </a:t>
            </a:r>
            <a:r>
              <a:rPr lang="es-ES" sz="1800">
                <a:solidFill>
                  <a:srgbClr val="595959"/>
                </a:solidFill>
              </a:rPr>
              <a:t>Donación</a:t>
            </a:r>
            <a:r>
              <a:rPr lang="es-ES" sz="1800">
                <a:solidFill>
                  <a:srgbClr val="595959"/>
                </a:solidFill>
              </a:rPr>
              <a:t>).</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s-ES" sz="1800">
                <a:solidFill>
                  <a:srgbClr val="595959"/>
                </a:solidFill>
              </a:rPr>
              <a:t>Sistema de chat.</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s-ES" sz="1800">
                <a:solidFill>
                  <a:srgbClr val="595959"/>
                </a:solidFill>
              </a:rPr>
              <a:t>Se cuenta con páginas de contacto y con elementos de interacción visibles, para que tanto usuarios como entidades se puedan beneficiar y comunicarse más fácil.</a:t>
            </a:r>
            <a:endParaRPr sz="1600">
              <a:solidFill>
                <a:srgbClr val="404040"/>
              </a:solidFill>
            </a:endParaRPr>
          </a:p>
        </p:txBody>
      </p:sp>
      <p:sp>
        <p:nvSpPr>
          <p:cNvPr id="107" name="Google Shape;107;g125a7d2a859_0_28"/>
          <p:cNvSpPr/>
          <p:nvPr/>
        </p:nvSpPr>
        <p:spPr>
          <a:xfrm>
            <a:off x="832225" y="889670"/>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