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83E5A1E-C328-498E-B18A-1AA429E35C4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Virtual Training Area Access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103120" y="1172520"/>
            <a:ext cx="5925240" cy="408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Select the Boot Source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040840" y="1326600"/>
            <a:ext cx="5823000" cy="3976920"/>
          </a:xfrm>
          <a:prstGeom prst="rect">
            <a:avLst/>
          </a:prstGeom>
          <a:ln>
            <a:noFill/>
          </a:ln>
        </p:spPr>
      </p:pic>
      <p:sp>
        <p:nvSpPr>
          <p:cNvPr id="71" name="CustomShape 2"/>
          <p:cNvSpPr/>
          <p:nvPr/>
        </p:nvSpPr>
        <p:spPr>
          <a:xfrm>
            <a:off x="5120640" y="1188720"/>
            <a:ext cx="274320" cy="1280160"/>
          </a:xfrm>
          <a:custGeom>
            <a:avLst/>
            <a:gdLst/>
            <a:ahLst/>
            <a:rect l="0" t="0" r="r" b="b"/>
            <a:pathLst>
              <a:path w="764" h="3558">
                <a:moveTo>
                  <a:pt x="190" y="0"/>
                </a:moveTo>
                <a:lnTo>
                  <a:pt x="190" y="2667"/>
                </a:lnTo>
                <a:lnTo>
                  <a:pt x="0" y="2667"/>
                </a:lnTo>
                <a:lnTo>
                  <a:pt x="381" y="3557"/>
                </a:lnTo>
                <a:lnTo>
                  <a:pt x="763" y="2667"/>
                </a:lnTo>
                <a:lnTo>
                  <a:pt x="572" y="2667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4023360" y="2457720"/>
            <a:ext cx="1097280" cy="18288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afterEffect" fill="hold" presetClass="entr" presetID="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Choose Your Snapshot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920240" y="1172520"/>
            <a:ext cx="6061680" cy="4159800"/>
          </a:xfrm>
          <a:prstGeom prst="rect">
            <a:avLst/>
          </a:prstGeom>
          <a:ln>
            <a:noFill/>
          </a:ln>
        </p:spPr>
      </p:pic>
      <p:sp>
        <p:nvSpPr>
          <p:cNvPr id="75" name="CustomShape 2"/>
          <p:cNvSpPr/>
          <p:nvPr/>
        </p:nvSpPr>
        <p:spPr>
          <a:xfrm>
            <a:off x="3931920" y="4389120"/>
            <a:ext cx="1280160" cy="365760"/>
          </a:xfrm>
          <a:prstGeom prst="rect">
            <a:avLst/>
          </a:prstGeom>
          <a:solidFill>
            <a:srgbClr val="ffff38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6583680" y="4389120"/>
            <a:ext cx="457200" cy="457200"/>
          </a:xfrm>
          <a:prstGeom prst="ellipse">
            <a:avLst/>
          </a:prstGeom>
          <a:solidFill>
            <a:srgbClr val="ffff38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Choose the “Flavor” (hardware)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65760" y="1463040"/>
            <a:ext cx="4937760" cy="38808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5547960" y="1627560"/>
            <a:ext cx="4236120" cy="321876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6738480" y="2711160"/>
            <a:ext cx="1097280" cy="731520"/>
          </a:xfrm>
          <a:prstGeom prst="ellipse">
            <a:avLst/>
          </a:prstGeom>
          <a:noFill/>
          <a:ln w="54720">
            <a:solidFill>
              <a:srgbClr val="ffff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8778240" y="3474720"/>
            <a:ext cx="365760" cy="457200"/>
          </a:xfrm>
          <a:prstGeom prst="ellipse">
            <a:avLst/>
          </a:prstGeom>
          <a:noFill/>
          <a:ln w="54720">
            <a:solidFill>
              <a:srgbClr val="ff383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nodeType="afterEffect" fill="hold" presetClass="entr" presetID="6" presetSubtype="32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out)" transition="in">
                                      <p:cBhvr additive="repl">
                                        <p:cTn id="16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0" dur="83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6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7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Create an SSH Key Pair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534760" y="1130400"/>
            <a:ext cx="4896720" cy="4237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3566160" y="1554480"/>
            <a:ext cx="1097280" cy="731520"/>
          </a:xfrm>
          <a:prstGeom prst="ellipse">
            <a:avLst/>
          </a:prstGeom>
          <a:noFill/>
          <a:ln w="19080">
            <a:solidFill>
              <a:srgbClr val="ffff3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6" dur="indefinite" restart="never" nodeType="tmRoot">
          <p:childTnLst>
            <p:seq>
              <p:cTn id="177" dur="indefinite" nodeType="mainSeq"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afterEffect" fill="hold" presetClass="entr" presetID="2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nodeType="afterEffect" fill="hold" presetClass="entr" presetID="4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  <a:ea typeface="Noto Sans CJK SC"/>
              </a:rPr>
              <a:t>Give the Key Pair a Name (id_rsa)</a:t>
            </a:r>
            <a:br/>
            <a:r>
              <a:rPr b="0" lang="en-US" sz="4400" spc="-1" strike="noStrike">
                <a:latin typeface="Arial"/>
                <a:ea typeface="Noto Sans CJK SC"/>
              </a:rPr>
              <a:t>and </a:t>
            </a:r>
            <a:r>
              <a:rPr b="0" lang="en-US" sz="4400" spc="-1" strike="noStrike">
                <a:latin typeface="Arial"/>
              </a:rPr>
              <a:t>Click “Create Keypair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229040" y="1429920"/>
            <a:ext cx="7634160" cy="32882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87" name="CustomShape 2"/>
          <p:cNvSpPr/>
          <p:nvPr/>
        </p:nvSpPr>
        <p:spPr>
          <a:xfrm>
            <a:off x="6949440" y="3566160"/>
            <a:ext cx="2011680" cy="1188720"/>
          </a:xfrm>
          <a:prstGeom prst="ellipse">
            <a:avLst/>
          </a:prstGeom>
          <a:noFill/>
          <a:ln w="19080">
            <a:solidFill>
              <a:srgbClr val="ffff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1456200" y="2468880"/>
            <a:ext cx="829800" cy="34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5eb91e"/>
                </a:solidFill>
                <a:latin typeface="Arial"/>
              </a:rPr>
              <a:t>id_rsa</a:t>
            </a:r>
            <a:endParaRPr b="0" lang="en-US" sz="2400" spc="-1" strike="noStrike">
              <a:solidFill>
                <a:srgbClr val="5eb91e"/>
              </a:solidFill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869400" y="2878560"/>
            <a:ext cx="182916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000" spc="-1" strike="noStrike">
                <a:solidFill>
                  <a:srgbClr val="5eb91e"/>
                </a:solidFill>
                <a:latin typeface="Arial"/>
              </a:rPr>
              <a:t>SSH</a:t>
            </a:r>
            <a:endParaRPr b="0" lang="en-US" sz="2000" spc="-1" strike="noStrike">
              <a:solidFill>
                <a:srgbClr val="5eb9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with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"/>
                            </p:stCondLst>
                            <p:childTnLst>
                              <p:par>
                                <p:cTn id="202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“Copy Private Key to </a:t>
            </a:r>
            <a:r>
              <a:rPr b="0" lang="en-US" sz="4400" spc="-1" strike="noStrike">
                <a:latin typeface="Arial"/>
              </a:rPr>
              <a:t>Clipboard”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09040" y="1645920"/>
            <a:ext cx="3788640" cy="32882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436640" y="1645920"/>
            <a:ext cx="5530320" cy="32882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637000" y="4298040"/>
            <a:ext cx="1188720" cy="548640"/>
          </a:xfrm>
          <a:custGeom>
            <a:avLst/>
            <a:gdLst/>
            <a:ahLst/>
            <a:rect l="0" t="0" r="r" b="b"/>
            <a:pathLst>
              <a:path w="3304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3048" y="1524"/>
                </a:lnTo>
                <a:lnTo>
                  <a:pt x="3049" y="1525"/>
                </a:lnTo>
                <a:cubicBezTo>
                  <a:pt x="3093" y="1525"/>
                  <a:pt x="3137" y="1513"/>
                  <a:pt x="3176" y="1491"/>
                </a:cubicBezTo>
                <a:cubicBezTo>
                  <a:pt x="3215" y="1469"/>
                  <a:pt x="3247" y="1437"/>
                  <a:pt x="3269" y="1398"/>
                </a:cubicBezTo>
                <a:cubicBezTo>
                  <a:pt x="3291" y="1359"/>
                  <a:pt x="3303" y="1315"/>
                  <a:pt x="3303" y="1271"/>
                </a:cubicBezTo>
                <a:lnTo>
                  <a:pt x="3303" y="254"/>
                </a:lnTo>
                <a:lnTo>
                  <a:pt x="3303" y="254"/>
                </a:lnTo>
                <a:lnTo>
                  <a:pt x="3303" y="254"/>
                </a:lnTo>
                <a:cubicBezTo>
                  <a:pt x="3303" y="210"/>
                  <a:pt x="3291" y="166"/>
                  <a:pt x="3269" y="127"/>
                </a:cubicBezTo>
                <a:cubicBezTo>
                  <a:pt x="3247" y="88"/>
                  <a:pt x="3215" y="56"/>
                  <a:pt x="3176" y="34"/>
                </a:cubicBezTo>
                <a:cubicBezTo>
                  <a:pt x="3137" y="12"/>
                  <a:pt x="3093" y="0"/>
                  <a:pt x="3049" y="0"/>
                </a:cubicBezTo>
                <a:lnTo>
                  <a:pt x="254" y="0"/>
                </a:lnTo>
              </a:path>
            </a:pathLst>
          </a:custGeom>
          <a:noFill/>
          <a:ln w="91440">
            <a:solidFill>
              <a:srgbClr val="ffff3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4" dur="indefinite" restart="never" nodeType="tmRoot">
          <p:childTnLst>
            <p:seq>
              <p:cTn id="205" dur="indefinite" nodeType="mainSeq"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after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1"/>
                            </p:stCondLst>
                            <p:childTnLst>
                              <p:par>
                                <p:cTn id="21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Open Text Editor and Paste Copied Characters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834640" y="1324440"/>
            <a:ext cx="4347360" cy="379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0" dur="indefinite" restart="never" nodeType="tmRoot">
          <p:childTnLst>
            <p:seq>
              <p:cTn id="221" dur="indefinite" nodeType="mainSeq">
                <p:childTnLst>
                  <p:par>
                    <p:cTn id="222" fill="hold">
                      <p:stCondLst>
                        <p:cond delay="0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Save it as id_rsa into the .ssh directory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069640" y="1463040"/>
            <a:ext cx="785376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afterEffect" fill="hold" presetClass="entr" presetID="9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Launch Instance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421640" y="1466640"/>
            <a:ext cx="3591000" cy="328824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4261680" y="4480560"/>
            <a:ext cx="712080" cy="293760"/>
          </a:xfrm>
          <a:prstGeom prst="ellipse">
            <a:avLst/>
          </a:prstGeom>
          <a:noFill/>
          <a:ln w="12600">
            <a:solidFill>
              <a:srgbClr val="ffff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3"/>
          <p:cNvSpPr txBox="1"/>
          <p:nvPr/>
        </p:nvSpPr>
        <p:spPr>
          <a:xfrm>
            <a:off x="5486400" y="2103120"/>
            <a:ext cx="3178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Your VM will now be created.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may take several minutes.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4" dur="indefinite" restart="never" nodeType="tmRoot">
          <p:childTnLst>
            <p:seq>
              <p:cTn id="235" dur="indefinite" nodeType="mainSeq">
                <p:childTnLst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3" presetSubtype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00"/>
                            </p:stCondLst>
                            <p:childTnLst>
                              <p:par>
                                <p:cTn id="24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1"/>
                            </p:stCondLst>
                            <p:childTnLst>
                              <p:par>
                                <p:cTn id="24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Record your IP address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96560" y="1326600"/>
            <a:ext cx="7885800" cy="328824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566160" y="2743200"/>
            <a:ext cx="914400" cy="822960"/>
          </a:xfrm>
          <a:prstGeom prst="ellipse">
            <a:avLst/>
          </a:prstGeom>
          <a:noFill/>
          <a:ln w="29160">
            <a:solidFill>
              <a:srgbClr val="ffff3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Changing your password (1)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749240" y="1046880"/>
            <a:ext cx="7120440" cy="48967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7680960" y="914400"/>
            <a:ext cx="1280160" cy="1371600"/>
          </a:xfrm>
          <a:prstGeom prst="ellipse">
            <a:avLst/>
          </a:prstGeom>
          <a:noFill/>
          <a:ln w="73080">
            <a:solidFill>
              <a:srgbClr val="ffff3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Ch</a:t>
            </a:r>
            <a:r>
              <a:rPr b="0" lang="en-US" sz="4400" spc="-1" strike="noStrike">
                <a:latin typeface="Arial"/>
              </a:rPr>
              <a:t>an</a:t>
            </a:r>
            <a:r>
              <a:rPr b="0" lang="en-US" sz="4400" spc="-1" strike="noStrike">
                <a:latin typeface="Arial"/>
              </a:rPr>
              <a:t>gin</a:t>
            </a:r>
            <a:r>
              <a:rPr b="0" lang="en-US" sz="4400" spc="-1" strike="noStrike">
                <a:latin typeface="Arial"/>
              </a:rPr>
              <a:t>g </a:t>
            </a:r>
            <a:r>
              <a:rPr b="0" lang="en-US" sz="4400" spc="-1" strike="noStrike">
                <a:latin typeface="Arial"/>
              </a:rPr>
              <a:t>Yo</a:t>
            </a:r>
            <a:r>
              <a:rPr b="0" lang="en-US" sz="4400" spc="-1" strike="noStrike">
                <a:latin typeface="Arial"/>
              </a:rPr>
              <a:t>ur </a:t>
            </a:r>
            <a:r>
              <a:rPr b="0" lang="en-US" sz="4400" spc="-1" strike="noStrike">
                <a:latin typeface="Arial"/>
              </a:rPr>
              <a:t>Pa</a:t>
            </a:r>
            <a:r>
              <a:rPr b="0" lang="en-US" sz="4400" spc="-1" strike="noStrike">
                <a:latin typeface="Arial"/>
              </a:rPr>
              <a:t>ss</a:t>
            </a:r>
            <a:r>
              <a:rPr b="0" lang="en-US" sz="4400" spc="-1" strike="noStrike">
                <a:latin typeface="Arial"/>
              </a:rPr>
              <a:t>wo</a:t>
            </a:r>
            <a:r>
              <a:rPr b="0" lang="en-US" sz="4400" spc="-1" strike="noStrike">
                <a:latin typeface="Arial"/>
              </a:rPr>
              <a:t>rd </a:t>
            </a:r>
            <a:r>
              <a:rPr b="0" lang="en-US" sz="4400" spc="-1" strike="noStrike">
                <a:latin typeface="Arial"/>
              </a:rPr>
              <a:t>(2)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63040" y="1097280"/>
            <a:ext cx="7385760" cy="497952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1828800" y="2011680"/>
            <a:ext cx="1005840" cy="548640"/>
          </a:xfrm>
          <a:prstGeom prst="ellipse">
            <a:avLst/>
          </a:prstGeom>
          <a:noFill/>
          <a:ln w="73080">
            <a:solidFill>
              <a:srgbClr val="ffffa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withEffect" fill="hold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Changing Your Password (3)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830880" y="1097280"/>
            <a:ext cx="8221680" cy="448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fill="hold" presetClass="entr" presetID="14" presetSubtype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70600" y="360"/>
            <a:ext cx="8956080" cy="566964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346680" y="41742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Modifying your Security Group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5000" y="365760"/>
            <a:ext cx="869400" cy="217080"/>
          </a:xfrm>
          <a:custGeom>
            <a:avLst/>
            <a:gdLst/>
            <a:ahLst/>
            <a:rect l="0" t="0" r="r" b="b"/>
            <a:pathLst>
              <a:path w="2417" h="605">
                <a:moveTo>
                  <a:pt x="0" y="151"/>
                </a:moveTo>
                <a:lnTo>
                  <a:pt x="1812" y="151"/>
                </a:lnTo>
                <a:lnTo>
                  <a:pt x="1812" y="0"/>
                </a:lnTo>
                <a:lnTo>
                  <a:pt x="2416" y="302"/>
                </a:lnTo>
                <a:lnTo>
                  <a:pt x="1812" y="604"/>
                </a:lnTo>
                <a:lnTo>
                  <a:pt x="1812" y="453"/>
                </a:lnTo>
                <a:lnTo>
                  <a:pt x="0" y="453"/>
                </a:lnTo>
                <a:lnTo>
                  <a:pt x="0" y="15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45000" y="1428840"/>
            <a:ext cx="869400" cy="217080"/>
          </a:xfrm>
          <a:custGeom>
            <a:avLst/>
            <a:gdLst/>
            <a:ahLst/>
            <a:rect l="0" t="0" r="r" b="b"/>
            <a:pathLst>
              <a:path w="2417" h="605">
                <a:moveTo>
                  <a:pt x="0" y="151"/>
                </a:moveTo>
                <a:lnTo>
                  <a:pt x="1812" y="151"/>
                </a:lnTo>
                <a:lnTo>
                  <a:pt x="1812" y="0"/>
                </a:lnTo>
                <a:lnTo>
                  <a:pt x="2416" y="302"/>
                </a:lnTo>
                <a:lnTo>
                  <a:pt x="1812" y="604"/>
                </a:lnTo>
                <a:lnTo>
                  <a:pt x="1812" y="453"/>
                </a:lnTo>
                <a:lnTo>
                  <a:pt x="0" y="453"/>
                </a:lnTo>
                <a:lnTo>
                  <a:pt x="0" y="151"/>
                </a:lnTo>
              </a:path>
            </a:pathLst>
          </a:custGeom>
          <a:solidFill>
            <a:srgbClr val="ffff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4"/>
          <p:cNvSpPr/>
          <p:nvPr/>
        </p:nvSpPr>
        <p:spPr>
          <a:xfrm>
            <a:off x="45000" y="2251800"/>
            <a:ext cx="869400" cy="217080"/>
          </a:xfrm>
          <a:custGeom>
            <a:avLst/>
            <a:gdLst/>
            <a:ahLst/>
            <a:rect l="0" t="0" r="r" b="b"/>
            <a:pathLst>
              <a:path w="2417" h="605">
                <a:moveTo>
                  <a:pt x="0" y="151"/>
                </a:moveTo>
                <a:lnTo>
                  <a:pt x="1812" y="151"/>
                </a:lnTo>
                <a:lnTo>
                  <a:pt x="1812" y="0"/>
                </a:lnTo>
                <a:lnTo>
                  <a:pt x="2416" y="302"/>
                </a:lnTo>
                <a:lnTo>
                  <a:pt x="1812" y="604"/>
                </a:lnTo>
                <a:lnTo>
                  <a:pt x="1812" y="453"/>
                </a:lnTo>
                <a:lnTo>
                  <a:pt x="0" y="453"/>
                </a:lnTo>
                <a:lnTo>
                  <a:pt x="0" y="151"/>
                </a:lnTo>
              </a:path>
            </a:pathLst>
          </a:cu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"/>
          <p:cNvSpPr/>
          <p:nvPr/>
        </p:nvSpPr>
        <p:spPr>
          <a:xfrm>
            <a:off x="2011680" y="1371600"/>
            <a:ext cx="365760" cy="1188720"/>
          </a:xfrm>
          <a:custGeom>
            <a:avLst/>
            <a:gdLst/>
            <a:ahLst/>
            <a:rect l="0" t="0" r="r" b="b"/>
            <a:pathLst>
              <a:path w="1018" h="3304">
                <a:moveTo>
                  <a:pt x="254" y="0"/>
                </a:moveTo>
                <a:lnTo>
                  <a:pt x="254" y="2477"/>
                </a:lnTo>
                <a:lnTo>
                  <a:pt x="0" y="2477"/>
                </a:lnTo>
                <a:lnTo>
                  <a:pt x="508" y="3303"/>
                </a:lnTo>
                <a:lnTo>
                  <a:pt x="1017" y="2477"/>
                </a:lnTo>
                <a:lnTo>
                  <a:pt x="762" y="2477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fill="hold" presetClass="entr" presetID="2" presetSubtype="4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Add Rule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920240" y="1502280"/>
            <a:ext cx="6590160" cy="398412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7040880" y="2468880"/>
            <a:ext cx="1097280" cy="731520"/>
          </a:xfrm>
          <a:prstGeom prst="ellipse">
            <a:avLst/>
          </a:prstGeom>
          <a:noFill/>
          <a:ln w="54720">
            <a:solidFill>
              <a:srgbClr val="ffff3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afterEffect" fill="hold" presetClass="entr" presetID="21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8)" transition="in">
                                      <p:cBhvr additive="repl">
                                        <p:cTn id="8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Select Rule Type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82880" y="1224360"/>
            <a:ext cx="5212080" cy="40791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5576040" y="1280160"/>
            <a:ext cx="5031000" cy="374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withEffect" fill="hold" presetClass="entr" presetID="4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nodeType="afterEffect" fill="hold" presetClass="entr" presetID="4" presetSubtype="32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Creating your VM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765800" y="1326600"/>
            <a:ext cx="6547680" cy="3288240"/>
          </a:xfrm>
          <a:prstGeom prst="rect">
            <a:avLst/>
          </a:prstGeom>
          <a:ln>
            <a:noFill/>
          </a:ln>
        </p:spPr>
      </p:pic>
      <p:sp>
        <p:nvSpPr>
          <p:cNvPr id="65" name="CustomShape 2"/>
          <p:cNvSpPr/>
          <p:nvPr/>
        </p:nvSpPr>
        <p:spPr>
          <a:xfrm>
            <a:off x="1142280" y="2194560"/>
            <a:ext cx="869400" cy="217080"/>
          </a:xfrm>
          <a:custGeom>
            <a:avLst/>
            <a:gdLst/>
            <a:ahLst/>
            <a:rect l="0" t="0" r="r" b="b"/>
            <a:pathLst>
              <a:path w="2417" h="605">
                <a:moveTo>
                  <a:pt x="0" y="151"/>
                </a:moveTo>
                <a:lnTo>
                  <a:pt x="1812" y="151"/>
                </a:lnTo>
                <a:lnTo>
                  <a:pt x="1812" y="0"/>
                </a:lnTo>
                <a:lnTo>
                  <a:pt x="2416" y="302"/>
                </a:lnTo>
                <a:lnTo>
                  <a:pt x="1812" y="604"/>
                </a:lnTo>
                <a:lnTo>
                  <a:pt x="1812" y="453"/>
                </a:lnTo>
                <a:lnTo>
                  <a:pt x="0" y="453"/>
                </a:lnTo>
                <a:lnTo>
                  <a:pt x="0" y="151"/>
                </a:lnTo>
              </a:path>
            </a:pathLst>
          </a:cu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"/>
          <p:cNvSpPr/>
          <p:nvPr/>
        </p:nvSpPr>
        <p:spPr>
          <a:xfrm>
            <a:off x="6949440" y="2286000"/>
            <a:ext cx="1737360" cy="274320"/>
          </a:xfrm>
          <a:custGeom>
            <a:avLst/>
            <a:gdLst/>
            <a:ahLst/>
            <a:rect l="0" t="0" r="r" b="b"/>
            <a:pathLst>
              <a:path w="4828" h="764">
                <a:moveTo>
                  <a:pt x="4827" y="190"/>
                </a:moveTo>
                <a:lnTo>
                  <a:pt x="1206" y="190"/>
                </a:lnTo>
                <a:lnTo>
                  <a:pt x="1206" y="0"/>
                </a:lnTo>
                <a:lnTo>
                  <a:pt x="0" y="381"/>
                </a:lnTo>
                <a:lnTo>
                  <a:pt x="1206" y="763"/>
                </a:lnTo>
                <a:lnTo>
                  <a:pt x="1206" y="572"/>
                </a:lnTo>
                <a:lnTo>
                  <a:pt x="4827" y="572"/>
                </a:lnTo>
                <a:lnTo>
                  <a:pt x="4827" y="19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Give Your Instance (VM) A Name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803600" y="1326600"/>
            <a:ext cx="6608880" cy="397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0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2023-06-23T09:04:06Z</dcterms:created>
  <dc:creator/>
  <dc:description/>
  <dc:language>en-US</dc:language>
  <cp:lastModifiedBy/>
  <dcterms:modified xsi:type="dcterms:W3CDTF">2023-06-23T15:23:17Z</dcterms:modified>
  <cp:revision>8</cp:revision>
  <dc:subject/>
  <dc:title/>
</cp:coreProperties>
</file>