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4" r:id="rId3"/>
    <p:sldId id="257" r:id="rId4"/>
    <p:sldId id="277" r:id="rId5"/>
    <p:sldId id="281" r:id="rId6"/>
    <p:sldId id="259" r:id="rId7"/>
    <p:sldId id="276" r:id="rId8"/>
    <p:sldId id="278" r:id="rId9"/>
    <p:sldId id="262" r:id="rId10"/>
    <p:sldId id="282" r:id="rId11"/>
    <p:sldId id="283" r:id="rId12"/>
    <p:sldId id="263" r:id="rId13"/>
    <p:sldId id="279" r:id="rId14"/>
    <p:sldId id="280" r:id="rId15"/>
    <p:sldId id="273" r:id="rId16"/>
    <p:sldId id="270" r:id="rId17"/>
    <p:sldId id="264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ulipuli Chen" initials="PC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CF2E4D"/>
    <a:srgbClr val="FE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83813" autoAdjust="0"/>
  </p:normalViewPr>
  <p:slideViewPr>
    <p:cSldViewPr>
      <p:cViewPr varScale="1">
        <p:scale>
          <a:sx n="94" d="100"/>
          <a:sy n="94" d="100"/>
        </p:scale>
        <p:origin x="15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D6F06-FA6A-4CF9-8B66-CB9E2BBB8CD7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1FE51CB9-0D41-4E29-B9AF-5BC85D1628E5}">
      <dgm:prSet phldrT="[文字]" custT="1"/>
      <dgm:spPr/>
      <dgm:t>
        <a:bodyPr/>
        <a:lstStyle/>
        <a:p>
          <a:pPr algn="l"/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標註於</a:t>
          </a:r>
          <a:r>
            <a:rPr lang="zh-TW" altLang="en-US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名詞</a:t>
          </a: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的學生，</a:t>
          </a:r>
          <a:r>
            <a:rPr lang="zh-TW" altLang="en-US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閱讀理解成效較高</a:t>
          </a:r>
          <a:endParaRPr lang="zh-TW" altLang="en-US" sz="2400" b="1" dirty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4C85CE-0020-4366-8CAB-E9D70E351A71}" type="parTrans" cxnId="{8312F12D-EE96-49DC-A4B0-334A2AE758FB}">
      <dgm:prSet/>
      <dgm:spPr/>
      <dgm:t>
        <a:bodyPr/>
        <a:lstStyle/>
        <a:p>
          <a:endParaRPr lang="zh-TW" altLang="en-US"/>
        </a:p>
      </dgm:t>
    </dgm:pt>
    <dgm:pt modelId="{EA72A80B-6CE0-497F-94A2-347558851EAD}" type="sibTrans" cxnId="{8312F12D-EE96-49DC-A4B0-334A2AE758FB}">
      <dgm:prSet/>
      <dgm:spPr/>
      <dgm:t>
        <a:bodyPr/>
        <a:lstStyle/>
        <a:p>
          <a:endParaRPr lang="zh-TW" altLang="en-US"/>
        </a:p>
      </dgm:t>
    </dgm:pt>
    <dgm:pt modelId="{25BB4061-951B-40C3-96B4-4AA091C9B82A}">
      <dgm:prSet phldrT="[文字]" custT="1"/>
      <dgm:spPr/>
      <dgm:t>
        <a:bodyPr/>
        <a:lstStyle/>
        <a:p>
          <a:pPr algn="l"/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段落上不同位置的標註，學生的閱讀理解成效</a:t>
          </a:r>
          <a:r>
            <a:rPr lang="zh-TW" altLang="en-US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沒有顯著差異</a:t>
          </a:r>
          <a:endParaRPr lang="zh-TW" altLang="en-US" sz="2400" b="1" dirty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4B0B961-9941-4410-B3E9-CBC5F1EC6082}" type="parTrans" cxnId="{5A662740-9EE9-43E9-9DDA-201E25EAF2D2}">
      <dgm:prSet/>
      <dgm:spPr/>
      <dgm:t>
        <a:bodyPr/>
        <a:lstStyle/>
        <a:p>
          <a:endParaRPr lang="zh-TW" altLang="en-US"/>
        </a:p>
      </dgm:t>
    </dgm:pt>
    <dgm:pt modelId="{FA4273AB-F354-4318-8827-FDE97AEF0276}" type="sibTrans" cxnId="{5A662740-9EE9-43E9-9DDA-201E25EAF2D2}">
      <dgm:prSet/>
      <dgm:spPr/>
      <dgm:t>
        <a:bodyPr/>
        <a:lstStyle/>
        <a:p>
          <a:endParaRPr lang="zh-TW" altLang="en-US"/>
        </a:p>
      </dgm:t>
    </dgm:pt>
    <dgm:pt modelId="{B3FD1484-D076-4EA0-9613-CB2985B805B7}">
      <dgm:prSet phldrT="[文字]" custT="1"/>
      <dgm:spPr/>
      <dgm:t>
        <a:bodyPr/>
        <a:lstStyle/>
        <a:p>
          <a:pPr algn="l"/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使用「</a:t>
          </a:r>
          <a:r>
            <a:rPr lang="zh-TW" altLang="en-US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重要</a:t>
          </a: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」標註策略類型的人</a:t>
          </a:r>
          <a:r>
            <a:rPr lang="zh-TW" altLang="en-US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閱讀理解成效較高</a:t>
          </a:r>
          <a:endParaRPr lang="zh-TW" altLang="en-US" sz="2400" b="1" dirty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CE0146-D5AC-49AB-A46F-14BD3299ABDD}" type="parTrans" cxnId="{C8B2BC79-865A-4689-B14D-8BDA3549FFDB}">
      <dgm:prSet/>
      <dgm:spPr/>
      <dgm:t>
        <a:bodyPr/>
        <a:lstStyle/>
        <a:p>
          <a:endParaRPr lang="zh-TW" altLang="en-US"/>
        </a:p>
      </dgm:t>
    </dgm:pt>
    <dgm:pt modelId="{1433A5B7-5433-4F5C-86CF-88C769E3E60C}" type="sibTrans" cxnId="{C8B2BC79-865A-4689-B14D-8BDA3549FFDB}">
      <dgm:prSet/>
      <dgm:spPr/>
      <dgm:t>
        <a:bodyPr/>
        <a:lstStyle/>
        <a:p>
          <a:endParaRPr lang="zh-TW" altLang="en-US"/>
        </a:p>
      </dgm:t>
    </dgm:pt>
    <dgm:pt modelId="{D127EE83-BE59-483F-B352-FB192C7E26D1}" type="pres">
      <dgm:prSet presAssocID="{7BAD6F06-FA6A-4CF9-8B66-CB9E2BBB8CD7}" presName="Name0" presStyleCnt="0">
        <dgm:presLayoutVars>
          <dgm:dir/>
          <dgm:resizeHandles val="exact"/>
        </dgm:presLayoutVars>
      </dgm:prSet>
      <dgm:spPr/>
    </dgm:pt>
    <dgm:pt modelId="{717065F8-F099-417B-9755-9E35DE9014AE}" type="pres">
      <dgm:prSet presAssocID="{7BAD6F06-FA6A-4CF9-8B66-CB9E2BBB8CD7}" presName="bkgdShp" presStyleLbl="alignAccFollowNode1" presStyleIdx="0" presStyleCnt="1" custScaleY="62001" custLinFactNeighborY="-14694"/>
      <dgm:spPr/>
    </dgm:pt>
    <dgm:pt modelId="{1F2E74D9-1D0F-4E7D-81F3-C84F680022C7}" type="pres">
      <dgm:prSet presAssocID="{7BAD6F06-FA6A-4CF9-8B66-CB9E2BBB8CD7}" presName="linComp" presStyleCnt="0"/>
      <dgm:spPr/>
    </dgm:pt>
    <dgm:pt modelId="{D69D1D7B-08E6-426D-842E-6396B3D7DA17}" type="pres">
      <dgm:prSet presAssocID="{1FE51CB9-0D41-4E29-B9AF-5BC85D1628E5}" presName="compNode" presStyleCnt="0"/>
      <dgm:spPr/>
    </dgm:pt>
    <dgm:pt modelId="{63B41944-C3B1-4409-AA85-F7A258BF7AB9}" type="pres">
      <dgm:prSet presAssocID="{1FE51CB9-0D41-4E29-B9AF-5BC85D1628E5}" presName="node" presStyleLbl="node1" presStyleIdx="0" presStyleCnt="3" custScaleY="125516" custLinFactNeighborY="-75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3648FF-BCF7-4A64-B417-D62F42E99507}" type="pres">
      <dgm:prSet presAssocID="{1FE51CB9-0D41-4E29-B9AF-5BC85D1628E5}" presName="invisiNode" presStyleLbl="node1" presStyleIdx="0" presStyleCnt="3"/>
      <dgm:spPr/>
    </dgm:pt>
    <dgm:pt modelId="{633D5A19-40A8-4930-92BF-929152F0D019}" type="pres">
      <dgm:prSet presAssocID="{1FE51CB9-0D41-4E29-B9AF-5BC85D1628E5}" presName="imagNode" presStyleLbl="fgImgPlace1" presStyleIdx="0" presStyleCnt="3" custScaleY="62001" custLinFactNeighborY="-8999"/>
      <dgm:spPr/>
    </dgm:pt>
    <dgm:pt modelId="{D76CB7A6-1505-4106-AA01-5AB0BDF59AD8}" type="pres">
      <dgm:prSet presAssocID="{EA72A80B-6CE0-497F-94A2-347558851EAD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411A756E-EA81-4576-8B86-CFE36E029C0A}" type="pres">
      <dgm:prSet presAssocID="{25BB4061-951B-40C3-96B4-4AA091C9B82A}" presName="compNode" presStyleCnt="0"/>
      <dgm:spPr/>
    </dgm:pt>
    <dgm:pt modelId="{C4905503-2D82-4F2D-A8C6-7FF083D1FC1B}" type="pres">
      <dgm:prSet presAssocID="{25BB4061-951B-40C3-96B4-4AA091C9B82A}" presName="node" presStyleLbl="node1" presStyleIdx="1" presStyleCnt="3" custScaleY="125516" custLinFactNeighborY="-75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FFB101-C028-4F6F-AA19-4C98822E3D7E}" type="pres">
      <dgm:prSet presAssocID="{25BB4061-951B-40C3-96B4-4AA091C9B82A}" presName="invisiNode" presStyleLbl="node1" presStyleIdx="1" presStyleCnt="3"/>
      <dgm:spPr/>
    </dgm:pt>
    <dgm:pt modelId="{6C0A267C-7886-43AE-9C93-1C14123F3F03}" type="pres">
      <dgm:prSet presAssocID="{25BB4061-951B-40C3-96B4-4AA091C9B82A}" presName="imagNode" presStyleLbl="fgImgPlace1" presStyleIdx="1" presStyleCnt="3" custScaleY="62001" custLinFactNeighborY="-8999"/>
      <dgm:spPr/>
    </dgm:pt>
    <dgm:pt modelId="{15098E67-C5B3-46C8-98C5-09C61C6C5743}" type="pres">
      <dgm:prSet presAssocID="{FA4273AB-F354-4318-8827-FDE97AEF0276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EE55E9F6-53F6-4C0A-8F1A-DADC1AE38902}" type="pres">
      <dgm:prSet presAssocID="{B3FD1484-D076-4EA0-9613-CB2985B805B7}" presName="compNode" presStyleCnt="0"/>
      <dgm:spPr/>
    </dgm:pt>
    <dgm:pt modelId="{2E8259FE-9E46-483E-B6C2-A7E6A6D07F36}" type="pres">
      <dgm:prSet presAssocID="{B3FD1484-D076-4EA0-9613-CB2985B805B7}" presName="node" presStyleLbl="node1" presStyleIdx="2" presStyleCnt="3" custScaleY="125516" custLinFactNeighborY="-75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E38A29-7DDA-4B4F-91C0-BBFC639D8A9E}" type="pres">
      <dgm:prSet presAssocID="{B3FD1484-D076-4EA0-9613-CB2985B805B7}" presName="invisiNode" presStyleLbl="node1" presStyleIdx="2" presStyleCnt="3"/>
      <dgm:spPr/>
    </dgm:pt>
    <dgm:pt modelId="{5A7AA370-371B-4714-80B1-F5721D1B444E}" type="pres">
      <dgm:prSet presAssocID="{B3FD1484-D076-4EA0-9613-CB2985B805B7}" presName="imagNode" presStyleLbl="fgImgPlace1" presStyleIdx="2" presStyleCnt="3" custScaleY="62001" custLinFactNeighborY="-8999"/>
      <dgm:spPr/>
    </dgm:pt>
  </dgm:ptLst>
  <dgm:cxnLst>
    <dgm:cxn modelId="{A147BD07-6776-44DC-B50F-8D14EB7FDCA0}" type="presOf" srcId="{B3FD1484-D076-4EA0-9613-CB2985B805B7}" destId="{2E8259FE-9E46-483E-B6C2-A7E6A6D07F36}" srcOrd="0" destOrd="0" presId="urn:microsoft.com/office/officeart/2005/8/layout/pList2"/>
    <dgm:cxn modelId="{8312F12D-EE96-49DC-A4B0-334A2AE758FB}" srcId="{7BAD6F06-FA6A-4CF9-8B66-CB9E2BBB8CD7}" destId="{1FE51CB9-0D41-4E29-B9AF-5BC85D1628E5}" srcOrd="0" destOrd="0" parTransId="{504C85CE-0020-4366-8CAB-E9D70E351A71}" sibTransId="{EA72A80B-6CE0-497F-94A2-347558851EAD}"/>
    <dgm:cxn modelId="{E2C04043-41B4-4E87-9846-C9A808C23774}" type="presOf" srcId="{FA4273AB-F354-4318-8827-FDE97AEF0276}" destId="{15098E67-C5B3-46C8-98C5-09C61C6C5743}" srcOrd="0" destOrd="0" presId="urn:microsoft.com/office/officeart/2005/8/layout/pList2"/>
    <dgm:cxn modelId="{C8B2BC79-865A-4689-B14D-8BDA3549FFDB}" srcId="{7BAD6F06-FA6A-4CF9-8B66-CB9E2BBB8CD7}" destId="{B3FD1484-D076-4EA0-9613-CB2985B805B7}" srcOrd="2" destOrd="0" parTransId="{D6CE0146-D5AC-49AB-A46F-14BD3299ABDD}" sibTransId="{1433A5B7-5433-4F5C-86CF-88C769E3E60C}"/>
    <dgm:cxn modelId="{5A662740-9EE9-43E9-9DDA-201E25EAF2D2}" srcId="{7BAD6F06-FA6A-4CF9-8B66-CB9E2BBB8CD7}" destId="{25BB4061-951B-40C3-96B4-4AA091C9B82A}" srcOrd="1" destOrd="0" parTransId="{14B0B961-9941-4410-B3E9-CBC5F1EC6082}" sibTransId="{FA4273AB-F354-4318-8827-FDE97AEF0276}"/>
    <dgm:cxn modelId="{F5D5BE34-237A-4FB9-8AE9-8D36F48F441E}" type="presOf" srcId="{1FE51CB9-0D41-4E29-B9AF-5BC85D1628E5}" destId="{63B41944-C3B1-4409-AA85-F7A258BF7AB9}" srcOrd="0" destOrd="0" presId="urn:microsoft.com/office/officeart/2005/8/layout/pList2"/>
    <dgm:cxn modelId="{601C442E-D90D-4261-9964-D4B2BE12E6D9}" type="presOf" srcId="{EA72A80B-6CE0-497F-94A2-347558851EAD}" destId="{D76CB7A6-1505-4106-AA01-5AB0BDF59AD8}" srcOrd="0" destOrd="0" presId="urn:microsoft.com/office/officeart/2005/8/layout/pList2"/>
    <dgm:cxn modelId="{7C8BA4F0-BCA6-4519-8729-F92093471A19}" type="presOf" srcId="{25BB4061-951B-40C3-96B4-4AA091C9B82A}" destId="{C4905503-2D82-4F2D-A8C6-7FF083D1FC1B}" srcOrd="0" destOrd="0" presId="urn:microsoft.com/office/officeart/2005/8/layout/pList2"/>
    <dgm:cxn modelId="{073EAB0F-5D8F-453F-8E3C-F39B5CB36BEE}" type="presOf" srcId="{7BAD6F06-FA6A-4CF9-8B66-CB9E2BBB8CD7}" destId="{D127EE83-BE59-483F-B352-FB192C7E26D1}" srcOrd="0" destOrd="0" presId="urn:microsoft.com/office/officeart/2005/8/layout/pList2"/>
    <dgm:cxn modelId="{575705DB-D378-4411-A7BB-9C0310840585}" type="presParOf" srcId="{D127EE83-BE59-483F-B352-FB192C7E26D1}" destId="{717065F8-F099-417B-9755-9E35DE9014AE}" srcOrd="0" destOrd="0" presId="urn:microsoft.com/office/officeart/2005/8/layout/pList2"/>
    <dgm:cxn modelId="{6943B406-AD99-4D03-A488-AC03FEFC8E84}" type="presParOf" srcId="{D127EE83-BE59-483F-B352-FB192C7E26D1}" destId="{1F2E74D9-1D0F-4E7D-81F3-C84F680022C7}" srcOrd="1" destOrd="0" presId="urn:microsoft.com/office/officeart/2005/8/layout/pList2"/>
    <dgm:cxn modelId="{7C702818-88AF-40B6-9F82-BA35FE90232E}" type="presParOf" srcId="{1F2E74D9-1D0F-4E7D-81F3-C84F680022C7}" destId="{D69D1D7B-08E6-426D-842E-6396B3D7DA17}" srcOrd="0" destOrd="0" presId="urn:microsoft.com/office/officeart/2005/8/layout/pList2"/>
    <dgm:cxn modelId="{B154476A-33D0-46F9-885F-56806BF2596A}" type="presParOf" srcId="{D69D1D7B-08E6-426D-842E-6396B3D7DA17}" destId="{63B41944-C3B1-4409-AA85-F7A258BF7AB9}" srcOrd="0" destOrd="0" presId="urn:microsoft.com/office/officeart/2005/8/layout/pList2"/>
    <dgm:cxn modelId="{81FBB169-9622-4463-8B10-C0C8E8637CB3}" type="presParOf" srcId="{D69D1D7B-08E6-426D-842E-6396B3D7DA17}" destId="{9E3648FF-BCF7-4A64-B417-D62F42E99507}" srcOrd="1" destOrd="0" presId="urn:microsoft.com/office/officeart/2005/8/layout/pList2"/>
    <dgm:cxn modelId="{BBBB79CE-251C-449A-AEEB-FACABB198A98}" type="presParOf" srcId="{D69D1D7B-08E6-426D-842E-6396B3D7DA17}" destId="{633D5A19-40A8-4930-92BF-929152F0D019}" srcOrd="2" destOrd="0" presId="urn:microsoft.com/office/officeart/2005/8/layout/pList2"/>
    <dgm:cxn modelId="{93B33E87-0ECD-42C6-9CE1-A7D997D7D804}" type="presParOf" srcId="{1F2E74D9-1D0F-4E7D-81F3-C84F680022C7}" destId="{D76CB7A6-1505-4106-AA01-5AB0BDF59AD8}" srcOrd="1" destOrd="0" presId="urn:microsoft.com/office/officeart/2005/8/layout/pList2"/>
    <dgm:cxn modelId="{EB564430-C7A8-4F4A-A296-B12121E2D5E3}" type="presParOf" srcId="{1F2E74D9-1D0F-4E7D-81F3-C84F680022C7}" destId="{411A756E-EA81-4576-8B86-CFE36E029C0A}" srcOrd="2" destOrd="0" presId="urn:microsoft.com/office/officeart/2005/8/layout/pList2"/>
    <dgm:cxn modelId="{153CD096-6DFB-40B4-9340-0574ECBD3084}" type="presParOf" srcId="{411A756E-EA81-4576-8B86-CFE36E029C0A}" destId="{C4905503-2D82-4F2D-A8C6-7FF083D1FC1B}" srcOrd="0" destOrd="0" presId="urn:microsoft.com/office/officeart/2005/8/layout/pList2"/>
    <dgm:cxn modelId="{E0D95A5E-7FD9-4B26-A142-BFD75388961E}" type="presParOf" srcId="{411A756E-EA81-4576-8B86-CFE36E029C0A}" destId="{18FFB101-C028-4F6F-AA19-4C98822E3D7E}" srcOrd="1" destOrd="0" presId="urn:microsoft.com/office/officeart/2005/8/layout/pList2"/>
    <dgm:cxn modelId="{5A20F55D-A1EE-42DC-B3F1-C322BDDBAFEC}" type="presParOf" srcId="{411A756E-EA81-4576-8B86-CFE36E029C0A}" destId="{6C0A267C-7886-43AE-9C93-1C14123F3F03}" srcOrd="2" destOrd="0" presId="urn:microsoft.com/office/officeart/2005/8/layout/pList2"/>
    <dgm:cxn modelId="{52228984-4C38-4351-812F-83D3E7A8984E}" type="presParOf" srcId="{1F2E74D9-1D0F-4E7D-81F3-C84F680022C7}" destId="{15098E67-C5B3-46C8-98C5-09C61C6C5743}" srcOrd="3" destOrd="0" presId="urn:microsoft.com/office/officeart/2005/8/layout/pList2"/>
    <dgm:cxn modelId="{07F9D22D-5A97-46CB-8E90-006AA2A41859}" type="presParOf" srcId="{1F2E74D9-1D0F-4E7D-81F3-C84F680022C7}" destId="{EE55E9F6-53F6-4C0A-8F1A-DADC1AE38902}" srcOrd="4" destOrd="0" presId="urn:microsoft.com/office/officeart/2005/8/layout/pList2"/>
    <dgm:cxn modelId="{D66BFD82-D02B-462C-A035-682324488DFB}" type="presParOf" srcId="{EE55E9F6-53F6-4C0A-8F1A-DADC1AE38902}" destId="{2E8259FE-9E46-483E-B6C2-A7E6A6D07F36}" srcOrd="0" destOrd="0" presId="urn:microsoft.com/office/officeart/2005/8/layout/pList2"/>
    <dgm:cxn modelId="{A85A4971-5207-4D81-AA2D-F68D6BC20A6B}" type="presParOf" srcId="{EE55E9F6-53F6-4C0A-8F1A-DADC1AE38902}" destId="{14E38A29-7DDA-4B4F-91C0-BBFC639D8A9E}" srcOrd="1" destOrd="0" presId="urn:microsoft.com/office/officeart/2005/8/layout/pList2"/>
    <dgm:cxn modelId="{B85D398D-A725-410B-B712-3402D44C1FCE}" type="presParOf" srcId="{EE55E9F6-53F6-4C0A-8F1A-DADC1AE38902}" destId="{5A7AA370-371B-4714-80B1-F5721D1B444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65F8-F099-417B-9755-9E35DE9014AE}">
      <dsp:nvSpPr>
        <dsp:cNvPr id="0" name=""/>
        <dsp:cNvSpPr/>
      </dsp:nvSpPr>
      <dsp:spPr>
        <a:xfrm>
          <a:off x="0" y="91011"/>
          <a:ext cx="8229600" cy="13105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D5A19-40A8-4930-92BF-929152F0D019}">
      <dsp:nvSpPr>
        <dsp:cNvPr id="0" name=""/>
        <dsp:cNvSpPr/>
      </dsp:nvSpPr>
      <dsp:spPr>
        <a:xfrm>
          <a:off x="250665" y="272060"/>
          <a:ext cx="2415084" cy="9611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41944-C3B1-4409-AA85-F7A258BF7AB9}">
      <dsp:nvSpPr>
        <dsp:cNvPr id="0" name=""/>
        <dsp:cNvSpPr/>
      </dsp:nvSpPr>
      <dsp:spPr>
        <a:xfrm rot="10800000">
          <a:off x="250665" y="1424175"/>
          <a:ext cx="2415084" cy="324280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標註於</a:t>
          </a:r>
          <a:r>
            <a:rPr lang="zh-TW" altLang="en-US" sz="2400" b="1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名詞</a:t>
          </a: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的學生，</a:t>
          </a:r>
          <a:r>
            <a:rPr lang="zh-TW" altLang="en-US" sz="2400" b="1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閱讀理解成效較高</a:t>
          </a:r>
          <a:endParaRPr lang="zh-TW" altLang="en-US" sz="2400" b="1" kern="1200" dirty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324937" y="1424175"/>
        <a:ext cx="2266540" cy="3168530"/>
      </dsp:txXfrm>
    </dsp:sp>
    <dsp:sp modelId="{6C0A267C-7886-43AE-9C93-1C14123F3F03}">
      <dsp:nvSpPr>
        <dsp:cNvPr id="0" name=""/>
        <dsp:cNvSpPr/>
      </dsp:nvSpPr>
      <dsp:spPr>
        <a:xfrm>
          <a:off x="2907257" y="272060"/>
          <a:ext cx="2415084" cy="9611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05503-2D82-4F2D-A8C6-7FF083D1FC1B}">
      <dsp:nvSpPr>
        <dsp:cNvPr id="0" name=""/>
        <dsp:cNvSpPr/>
      </dsp:nvSpPr>
      <dsp:spPr>
        <a:xfrm rot="10800000">
          <a:off x="2907257" y="1424175"/>
          <a:ext cx="2415084" cy="324280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段落上不同位置的標註，學生的閱讀理解成效</a:t>
          </a:r>
          <a:r>
            <a:rPr lang="zh-TW" altLang="en-US" sz="2400" b="1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沒有顯著差異</a:t>
          </a:r>
          <a:endParaRPr lang="zh-TW" altLang="en-US" sz="2400" b="1" kern="1200" dirty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2981529" y="1424175"/>
        <a:ext cx="2266540" cy="3168530"/>
      </dsp:txXfrm>
    </dsp:sp>
    <dsp:sp modelId="{5A7AA370-371B-4714-80B1-F5721D1B444E}">
      <dsp:nvSpPr>
        <dsp:cNvPr id="0" name=""/>
        <dsp:cNvSpPr/>
      </dsp:nvSpPr>
      <dsp:spPr>
        <a:xfrm>
          <a:off x="5563850" y="272060"/>
          <a:ext cx="2415084" cy="9611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259FE-9E46-483E-B6C2-A7E6A6D07F36}">
      <dsp:nvSpPr>
        <dsp:cNvPr id="0" name=""/>
        <dsp:cNvSpPr/>
      </dsp:nvSpPr>
      <dsp:spPr>
        <a:xfrm rot="10800000">
          <a:off x="5563850" y="1424175"/>
          <a:ext cx="2415084" cy="324280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使用「</a:t>
          </a:r>
          <a:r>
            <a:rPr lang="zh-TW" altLang="en-US" sz="2400" b="1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重要</a:t>
          </a: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」標註策略類型的人</a:t>
          </a:r>
          <a:r>
            <a:rPr lang="zh-TW" altLang="en-US" sz="2400" b="1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閱讀理解成效較高</a:t>
          </a:r>
          <a:endParaRPr lang="zh-TW" altLang="en-US" sz="2400" b="1" kern="1200" dirty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5638122" y="1424175"/>
        <a:ext cx="2266540" cy="3168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92D1B-70CC-4565-ACCE-982B7AFBDA79}" type="datetimeFigureOut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6015-4BA7-4332-B4A1-D28C47D89A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63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VJET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46015-4BA7-4332-B4A1-D28C47D89AF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1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46015-4BA7-4332-B4A1-D28C47D89AF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675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46015-4BA7-4332-B4A1-D28C47D89AF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6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46015-4BA7-4332-B4A1-D28C47D89AF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87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46015-4BA7-4332-B4A1-D28C47D89AF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32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圖說文字 3"/>
          <p:cNvSpPr/>
          <p:nvPr/>
        </p:nvSpPr>
        <p:spPr>
          <a:xfrm>
            <a:off x="541338" y="2357438"/>
            <a:ext cx="1387475" cy="928687"/>
          </a:xfrm>
          <a:prstGeom prst="wedgeRoundRectCallout">
            <a:avLst>
              <a:gd name="adj1" fmla="val -43933"/>
              <a:gd name="adj2" fmla="val 80816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pic>
        <p:nvPicPr>
          <p:cNvPr id="5" name="圖片 13" descr="KALS LOGO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8" y="2724150"/>
            <a:ext cx="1047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71736" y="2130425"/>
            <a:ext cx="5886464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57620" y="4786322"/>
            <a:ext cx="4057656" cy="928694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786438" y="5715000"/>
            <a:ext cx="2133600" cy="365125"/>
          </a:xfrm>
        </p:spPr>
        <p:txBody>
          <a:bodyPr/>
          <a:lstStyle>
            <a:lvl1pPr algn="r">
              <a:defRPr sz="18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5D87BA88-BDCA-4486-B77A-A042FC933069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480798-91B3-4F71-9566-D0B0561ECAFC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3008313" cy="10064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428604"/>
            <a:ext cx="5111750" cy="56975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B8B261-4A46-4AF6-B94A-C173DCAEE582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B8A8F-0594-433A-9119-967A5C5A5768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99A503-9805-4A48-B424-2B9D70A3941A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28604"/>
            <a:ext cx="2057400" cy="569755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28604"/>
            <a:ext cx="6019800" cy="569755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59576-310B-4E14-B666-D8CA96873369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圖說文字 3"/>
          <p:cNvSpPr/>
          <p:nvPr/>
        </p:nvSpPr>
        <p:spPr>
          <a:xfrm>
            <a:off x="6357938" y="4811713"/>
            <a:ext cx="2035175" cy="1189037"/>
          </a:xfrm>
          <a:prstGeom prst="wedgeRoundRectCallout">
            <a:avLst>
              <a:gd name="adj1" fmla="val -34277"/>
              <a:gd name="adj2" fmla="val 76665"/>
              <a:gd name="adj3" fmla="val 16667"/>
            </a:avLst>
          </a:prstGeom>
          <a:gradFill>
            <a:gsLst>
              <a:gs pos="0">
                <a:schemeClr val="bg1"/>
              </a:gs>
              <a:gs pos="71000">
                <a:schemeClr val="bg1"/>
              </a:gs>
              <a:gs pos="100000">
                <a:srgbClr val="8A1300">
                  <a:alpha val="19000"/>
                </a:srgbClr>
              </a:gs>
            </a:gsLst>
            <a:lin ang="5400000" scaled="0"/>
          </a:gradFill>
          <a:ln>
            <a:solidFill>
              <a:srgbClr val="550B00">
                <a:alpha val="30196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7429500" y="5357813"/>
            <a:ext cx="1277938" cy="746125"/>
          </a:xfrm>
          <a:prstGeom prst="wedgeRoundRectCallout">
            <a:avLst>
              <a:gd name="adj1" fmla="val 34752"/>
              <a:gd name="adj2" fmla="val 82971"/>
              <a:gd name="adj3" fmla="val 16667"/>
            </a:avLst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100000">
                <a:srgbClr val="8A1300">
                  <a:alpha val="10000"/>
                </a:srgbClr>
              </a:gs>
            </a:gsLst>
            <a:lin ang="5400000" scaled="0"/>
          </a:gradFill>
          <a:ln>
            <a:solidFill>
              <a:srgbClr val="550B00">
                <a:alpha val="2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67D27-B41E-434C-A9B4-95CDBF563D53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無背景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36845-E630-41BB-A928-6EE00ADAF8D9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4348" y="4214818"/>
            <a:ext cx="7772400" cy="126840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8868"/>
            <a:ext cx="7772400" cy="1643074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C12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B63263-85B4-497E-8011-B1C9064FF3E6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C1200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FB756-8E10-4115-9AF6-ECEE136223B6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75222D-A307-496C-BC5A-FE9AB983E61B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上下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17567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544" y="3573016"/>
            <a:ext cx="8219256" cy="2553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7EB441-481B-47FB-BB82-3FDCB3C7532E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720A81-7F93-4CEA-8B3A-BC94F4BAA2A9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E0B921-8C15-4BD1-A3A5-2838CF8C04AE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9" descr="slide-toolbar-background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714375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428750"/>
            <a:ext cx="822960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4B8FB3E2-5634-4F97-9AEE-EA9852CA6D36}" type="datetime1">
              <a:rPr lang="zh-TW" altLang="en-US" smtClean="0"/>
              <a:pPr/>
              <a:t>2013/3/28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15313" y="0"/>
            <a:ext cx="642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550B00"/>
                </a:solidFill>
                <a:latin typeface="+mn-lt"/>
                <a:ea typeface="+mn-ea"/>
              </a:defRPr>
            </a:lvl1pPr>
          </a:lstStyle>
          <a:p>
            <a:fld id="{D653FBBB-2DB7-40A2-867D-F82BDB187C5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2" name="圖片 8" descr="slide-toolbar-logo.jp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14313" y="0"/>
            <a:ext cx="7858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圖片 10" descr="slide-toolbar-seperator.jp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58163" y="0"/>
            <a:ext cx="1079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圖片 11" descr="slide-toolbar-seperator.jp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786813" y="0"/>
            <a:ext cx="1079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550B00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0B00"/>
          </a:solidFill>
          <a:latin typeface="微軟正黑體" pitchFamily="34" charset="-12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0B00"/>
          </a:solidFill>
          <a:latin typeface="微軟正黑體" pitchFamily="34" charset="-12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0B00"/>
          </a:solidFill>
          <a:latin typeface="微軟正黑體" pitchFamily="34" charset="-12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0B00"/>
          </a:solidFill>
          <a:latin typeface="微軟正黑體" pitchFamily="34" charset="-12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0B00"/>
          </a:solidFill>
          <a:latin typeface="微軟正黑體" pitchFamily="34" charset="-12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0B00"/>
          </a:solidFill>
          <a:latin typeface="微軟正黑體" pitchFamily="34" charset="-12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0B00"/>
          </a:solidFill>
          <a:latin typeface="微軟正黑體" pitchFamily="34" charset="-12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0B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demo-kals-2011.dlll.nccu.edu.tw/demo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6262464" cy="1470025"/>
          </a:xfrm>
        </p:spPr>
        <p:txBody>
          <a:bodyPr/>
          <a:lstStyle/>
          <a:p>
            <a:r>
              <a:rPr lang="zh-TW" altLang="en-US" dirty="0"/>
              <a:t>合作式閱讀標註</a:t>
            </a:r>
            <a:r>
              <a:rPr lang="zh-TW" altLang="en-US" dirty="0" smtClean="0"/>
              <a:t>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標</a:t>
            </a:r>
            <a:r>
              <a:rPr lang="zh-TW" altLang="en-US" dirty="0"/>
              <a:t>註行為特徵與閱讀理解關聯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35696" y="4786322"/>
            <a:ext cx="6079580" cy="166701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政治大學圖書資訊與檔案學研究所 </a:t>
            </a:r>
            <a:endParaRPr lang="en-US" altLang="zh-TW" dirty="0" smtClean="0"/>
          </a:p>
          <a:p>
            <a:r>
              <a:rPr lang="zh-TW" altLang="en-US" dirty="0" smtClean="0"/>
              <a:t>指導教授：陳志銘 老師</a:t>
            </a:r>
            <a:endParaRPr lang="en-US" altLang="zh-TW" dirty="0" smtClean="0"/>
          </a:p>
          <a:p>
            <a:pPr>
              <a:tabLst>
                <a:tab pos="5108575" algn="r"/>
                <a:tab pos="5195888" algn="l"/>
              </a:tabLst>
            </a:pPr>
            <a:endParaRPr lang="en-US" altLang="zh-TW" dirty="0" smtClean="0"/>
          </a:p>
          <a:p>
            <a:r>
              <a:rPr lang="en-US" altLang="zh-TW" dirty="0" smtClean="0"/>
              <a:t>2013/3/30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19672" y="126876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CSCL &amp; CSPL 2013</a:t>
            </a:r>
            <a:endParaRPr lang="zh-TW" altLang="en-US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9847" y="5618268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20000"/>
              </a:spcBef>
              <a:spcAft>
                <a:spcPct val="0"/>
              </a:spcAft>
              <a:tabLst>
                <a:tab pos="5108575" algn="r"/>
                <a:tab pos="5195888" algn="l"/>
              </a:tabLst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  <a:latin typeface="微軟正黑體" pitchFamily="34" charset="-120"/>
                <a:ea typeface="微軟正黑體" pitchFamily="34" charset="-120"/>
              </a:rPr>
              <a:t>報告人：陳勇汀</a:t>
            </a:r>
            <a:endParaRPr lang="en-US" altLang="zh-TW" sz="2400" dirty="0" smtClean="0">
              <a:solidFill>
                <a:prstClr val="black">
                  <a:tint val="75000"/>
                </a:prst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研究結果：數值變項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/>
              <a:t>Pearson</a:t>
            </a:r>
            <a:r>
              <a:rPr lang="zh-TW" altLang="en-US" sz="2800" dirty="0"/>
              <a:t>積差相關</a:t>
            </a:r>
            <a:r>
              <a:rPr lang="zh-TW" altLang="en-US" sz="2800" dirty="0" smtClean="0"/>
              <a:t>分析</a:t>
            </a:r>
            <a:endParaRPr lang="zh-TW" altLang="en-US" sz="28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540188"/>
              </p:ext>
            </p:extLst>
          </p:nvPr>
        </p:nvGraphicFramePr>
        <p:xfrm>
          <a:off x="457200" y="1635125"/>
          <a:ext cx="8229601" cy="3368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368152"/>
                <a:gridCol w="1755643"/>
                <a:gridCol w="1755643"/>
                <a:gridCol w="1755643"/>
              </a:tblGrid>
              <a:tr h="1122801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2400" dirty="0" err="1" smtClean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panose="03000509000000000000" pitchFamily="65" charset="-120"/>
                        </a:rPr>
                        <a:t>標註範圍</a:t>
                      </a:r>
                      <a:endParaRPr lang="en-US" sz="2400" dirty="0" smtClean="0">
                        <a:solidFill>
                          <a:srgbClr val="FFFF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標楷體" panose="03000509000000000000" pitchFamily="65" charset="-12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2400" dirty="0" err="1" smtClean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panose="03000509000000000000" pitchFamily="65" charset="-120"/>
                        </a:rPr>
                        <a:t>長度</a:t>
                      </a:r>
                      <a:endParaRPr lang="zh-TW" sz="3200" dirty="0">
                        <a:solidFill>
                          <a:srgbClr val="FFFF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240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panose="03000509000000000000" pitchFamily="65" charset="-120"/>
                        </a:rPr>
                        <a:t>標註範圍</a:t>
                      </a:r>
                      <a:endParaRPr lang="en-US" sz="24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標楷體" panose="03000509000000000000" pitchFamily="65" charset="-12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240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panose="03000509000000000000" pitchFamily="65" charset="-120"/>
                        </a:rPr>
                        <a:t>共識</a:t>
                      </a:r>
                      <a:endParaRPr lang="zh-TW" sz="32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240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panose="03000509000000000000" pitchFamily="65" charset="-120"/>
                        </a:rPr>
                        <a:t>標註喜愛</a:t>
                      </a:r>
                      <a:endParaRPr lang="en-US" sz="24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標楷體" panose="03000509000000000000" pitchFamily="65" charset="-12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240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panose="03000509000000000000" pitchFamily="65" charset="-120"/>
                        </a:rPr>
                        <a:t>共識</a:t>
                      </a:r>
                      <a:endParaRPr lang="zh-TW" sz="32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</a:tr>
              <a:tr h="1122801">
                <a:tc rowSpan="2">
                  <a:txBody>
                    <a:bodyPr/>
                    <a:lstStyle/>
                    <a:p>
                      <a:pPr indent="0" algn="di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閱讀</a:t>
                      </a:r>
                      <a:r>
                        <a:rPr 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理解</a:t>
                      </a:r>
                      <a:r>
                        <a:rPr lang="zh-TW" altLang="en-US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成效</a:t>
                      </a:r>
                      <a:endParaRPr lang="zh-TW" sz="3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di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Pearson</a:t>
                      </a:r>
                      <a:r>
                        <a:rPr lang="zh-TW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相關係數</a:t>
                      </a:r>
                      <a:endParaRPr lang="zh-TW" sz="3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7434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-.115*</a:t>
                      </a:r>
                      <a:endParaRPr lang="zh-TW" sz="3200" b="1" kern="100" dirty="0">
                        <a:solidFill>
                          <a:srgbClr val="007434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.006</a:t>
                      </a:r>
                      <a:endParaRPr lang="zh-TW" sz="3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.041</a:t>
                      </a:r>
                      <a:endParaRPr lang="zh-TW" sz="3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11228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di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顯著</a:t>
                      </a:r>
                      <a:r>
                        <a:rPr 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</a:t>
                      </a:r>
                      <a:endParaRPr lang="en-US" altLang="zh-TW" sz="2400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indent="0" algn="di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雙尾</a:t>
                      </a: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3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7434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sz="2400" b="1" kern="100" dirty="0" smtClean="0">
                          <a:solidFill>
                            <a:srgbClr val="007434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040 </a:t>
                      </a:r>
                      <a:endParaRPr lang="zh-TW" sz="3200" b="1" kern="100" dirty="0">
                        <a:solidFill>
                          <a:srgbClr val="007434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.912</a:t>
                      </a:r>
                      <a:endParaRPr lang="zh-TW" sz="3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.472</a:t>
                      </a:r>
                      <a:endParaRPr lang="zh-TW" sz="3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2267744" y="5373216"/>
            <a:ext cx="3672408" cy="1080120"/>
          </a:xfrm>
          <a:prstGeom prst="wedgeRoundRectCallout">
            <a:avLst>
              <a:gd name="adj1" fmla="val 15132"/>
              <a:gd name="adj2" fmla="val -107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標註範圍越短，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閱讀理解成效越高</a:t>
            </a:r>
          </a:p>
        </p:txBody>
      </p:sp>
      <p:sp>
        <p:nvSpPr>
          <p:cNvPr id="7" name="圓角矩形 6"/>
          <p:cNvSpPr/>
          <p:nvPr/>
        </p:nvSpPr>
        <p:spPr bwMode="auto">
          <a:xfrm>
            <a:off x="5148066" y="1649638"/>
            <a:ext cx="1786248" cy="10834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標註範圍共識</a:t>
            </a:r>
          </a:p>
        </p:txBody>
      </p:sp>
      <p:sp>
        <p:nvSpPr>
          <p:cNvPr id="8" name="圓角矩形 7"/>
          <p:cNvSpPr/>
          <p:nvPr/>
        </p:nvSpPr>
        <p:spPr bwMode="auto">
          <a:xfrm>
            <a:off x="6934313" y="1649639"/>
            <a:ext cx="1752487" cy="10737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標註喜愛共識</a:t>
            </a:r>
          </a:p>
        </p:txBody>
      </p:sp>
      <p:sp>
        <p:nvSpPr>
          <p:cNvPr id="9" name="圓角矩形 8"/>
          <p:cNvSpPr/>
          <p:nvPr/>
        </p:nvSpPr>
        <p:spPr bwMode="auto">
          <a:xfrm>
            <a:off x="3423919" y="1635123"/>
            <a:ext cx="1724145" cy="10877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b="1" dirty="0">
                <a:solidFill>
                  <a:srgbClr val="007434"/>
                </a:solidFill>
                <a:latin typeface="微軟正黑體" pitchFamily="34" charset="-120"/>
                <a:ea typeface="微軟正黑體" pitchFamily="34" charset="-120"/>
              </a:rPr>
              <a:t>標註範圍長度</a:t>
            </a:r>
          </a:p>
        </p:txBody>
      </p:sp>
    </p:spTree>
    <p:extLst>
      <p:ext uri="{BB962C8B-B14F-4D97-AF65-F5344CB8AC3E}">
        <p14:creationId xmlns:p14="http://schemas.microsoft.com/office/powerpoint/2010/main" val="40389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6665"/>
            <a:ext cx="8229600" cy="571500"/>
          </a:xfrm>
        </p:spPr>
        <p:txBody>
          <a:bodyPr/>
          <a:lstStyle/>
          <a:p>
            <a:r>
              <a:rPr lang="zh-TW" altLang="en-US" dirty="0" smtClean="0"/>
              <a:t>研究</a:t>
            </a:r>
            <a:r>
              <a:rPr lang="zh-TW" altLang="en-US" dirty="0"/>
              <a:t>結果</a:t>
            </a:r>
            <a:r>
              <a:rPr lang="zh-TW" altLang="en-US" dirty="0" smtClean="0"/>
              <a:t>：名義變項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/>
              <a:t>ANOVA</a:t>
            </a:r>
            <a:r>
              <a:rPr lang="zh-TW" altLang="en-US" sz="2800" dirty="0"/>
              <a:t>檢定 </a:t>
            </a:r>
            <a:r>
              <a:rPr lang="en-US" altLang="zh-TW" sz="2800" dirty="0"/>
              <a:t>&amp; </a:t>
            </a:r>
            <a:r>
              <a:rPr lang="zh-TW" altLang="en-US" sz="2800" dirty="0"/>
              <a:t>事後多重比較法</a:t>
            </a:r>
            <a:r>
              <a:rPr lang="zh-TW" altLang="en-US" sz="2800" dirty="0" smtClean="0"/>
              <a:t>分析</a:t>
            </a:r>
            <a:endParaRPr lang="zh-TW" altLang="en-US" sz="2800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708606"/>
              </p:ext>
            </p:extLst>
          </p:nvPr>
        </p:nvGraphicFramePr>
        <p:xfrm>
          <a:off x="457200" y="1428750"/>
          <a:ext cx="8229600" cy="4697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圓角矩形 3"/>
          <p:cNvSpPr/>
          <p:nvPr/>
        </p:nvSpPr>
        <p:spPr bwMode="auto">
          <a:xfrm>
            <a:off x="6012160" y="1692380"/>
            <a:ext cx="2448272" cy="9445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b="1" dirty="0">
                <a:solidFill>
                  <a:srgbClr val="007434"/>
                </a:solidFill>
                <a:latin typeface="微軟正黑體" pitchFamily="34" charset="-120"/>
                <a:ea typeface="微軟正黑體" pitchFamily="34" charset="-120"/>
              </a:rPr>
              <a:t>標註策略類型</a:t>
            </a:r>
          </a:p>
        </p:txBody>
      </p:sp>
      <p:sp>
        <p:nvSpPr>
          <p:cNvPr id="5" name="圓角矩形 4"/>
          <p:cNvSpPr/>
          <p:nvPr/>
        </p:nvSpPr>
        <p:spPr bwMode="auto">
          <a:xfrm>
            <a:off x="683568" y="1692380"/>
            <a:ext cx="2448272" cy="9445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b="1" dirty="0">
                <a:solidFill>
                  <a:srgbClr val="007434"/>
                </a:solidFill>
                <a:latin typeface="微軟正黑體" pitchFamily="34" charset="-120"/>
                <a:ea typeface="微軟正黑體" pitchFamily="34" charset="-120"/>
              </a:rPr>
              <a:t>標註範圍詞性</a:t>
            </a:r>
          </a:p>
        </p:txBody>
      </p:sp>
      <p:sp>
        <p:nvSpPr>
          <p:cNvPr id="6" name="圓角矩形 5"/>
          <p:cNvSpPr/>
          <p:nvPr/>
        </p:nvSpPr>
        <p:spPr bwMode="auto">
          <a:xfrm>
            <a:off x="3275856" y="1692380"/>
            <a:ext cx="2520280" cy="9445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標註範圍位置</a:t>
            </a:r>
          </a:p>
        </p:txBody>
      </p:sp>
    </p:spTree>
    <p:extLst>
      <p:ext uri="{BB962C8B-B14F-4D97-AF65-F5344CB8AC3E}">
        <p14:creationId xmlns:p14="http://schemas.microsoft.com/office/powerpoint/2010/main" val="39227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</a:t>
            </a:r>
            <a:r>
              <a:rPr lang="zh-TW" altLang="en-US" dirty="0"/>
              <a:t>結論：標註行為</a:t>
            </a:r>
            <a:r>
              <a:rPr lang="zh-TW" altLang="en-US" dirty="0" smtClean="0"/>
              <a:t>特徵分析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434"/>
                </a:solidFill>
              </a:rPr>
              <a:t>有效區別</a:t>
            </a:r>
            <a:r>
              <a:rPr lang="zh-TW" altLang="en-US" dirty="0" smtClean="0"/>
              <a:t>閱讀理解成效</a:t>
            </a:r>
            <a:r>
              <a:rPr lang="zh-TW" altLang="en-US" dirty="0"/>
              <a:t>差異的特徵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標註策略類型</a:t>
            </a:r>
          </a:p>
          <a:p>
            <a:pPr lvl="1"/>
            <a:r>
              <a:rPr lang="zh-TW" altLang="en-US" dirty="0" smtClean="0"/>
              <a:t>標</a:t>
            </a:r>
            <a:r>
              <a:rPr lang="zh-TW" altLang="en-US" dirty="0"/>
              <a:t>註範圍長度</a:t>
            </a:r>
          </a:p>
          <a:p>
            <a:pPr lvl="1"/>
            <a:r>
              <a:rPr lang="zh-TW" altLang="en-US" dirty="0"/>
              <a:t>標註範圍</a:t>
            </a:r>
            <a:r>
              <a:rPr lang="zh-TW" altLang="en-US" dirty="0" smtClean="0"/>
              <a:t>詞性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C00000"/>
                </a:solidFill>
              </a:rPr>
              <a:t>無法明確區別</a:t>
            </a:r>
            <a:r>
              <a:rPr lang="zh-TW" altLang="en-US" dirty="0" smtClean="0"/>
              <a:t>閱讀理解成效差異的特徵</a:t>
            </a:r>
            <a:endParaRPr lang="zh-TW" altLang="en-US" dirty="0"/>
          </a:p>
          <a:p>
            <a:pPr lvl="1"/>
            <a:r>
              <a:rPr lang="zh-TW" altLang="en-US" dirty="0"/>
              <a:t>標註範圍位置</a:t>
            </a:r>
          </a:p>
          <a:p>
            <a:pPr lvl="1"/>
            <a:r>
              <a:rPr lang="zh-TW" altLang="en-US" dirty="0"/>
              <a:t>標註喜愛共識</a:t>
            </a:r>
          </a:p>
          <a:p>
            <a:pPr lvl="1"/>
            <a:r>
              <a:rPr lang="zh-TW" altLang="en-US" dirty="0"/>
              <a:t>標註範圍共識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6455" y="514870"/>
            <a:ext cx="8229600" cy="571500"/>
          </a:xfrm>
        </p:spPr>
        <p:txBody>
          <a:bodyPr/>
          <a:lstStyle/>
          <a:p>
            <a:r>
              <a:rPr lang="zh-TW" altLang="en-US" dirty="0" smtClean="0"/>
              <a:t>未來發展：系統改進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1" name="圓角矩形 10"/>
          <p:cNvSpPr/>
          <p:nvPr/>
        </p:nvSpPr>
        <p:spPr bwMode="auto">
          <a:xfrm>
            <a:off x="827584" y="4724400"/>
            <a:ext cx="2374900" cy="1728788"/>
          </a:xfrm>
          <a:prstGeom prst="roundRect">
            <a:avLst>
              <a:gd name="adj" fmla="val 64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1043484" y="5732463"/>
            <a:ext cx="1871663" cy="5762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latin typeface="微軟正黑體" pitchFamily="34" charset="-120"/>
                <a:ea typeface="微軟正黑體" pitchFamily="34" charset="-120"/>
              </a:rPr>
              <a:t>標註範圍共識</a:t>
            </a:r>
          </a:p>
        </p:txBody>
      </p:sp>
      <p:sp>
        <p:nvSpPr>
          <p:cNvPr id="13" name="圓角矩形 12"/>
          <p:cNvSpPr/>
          <p:nvPr/>
        </p:nvSpPr>
        <p:spPr bwMode="auto">
          <a:xfrm>
            <a:off x="1043484" y="5084763"/>
            <a:ext cx="1871663" cy="5762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latin typeface="微軟正黑體" pitchFamily="34" charset="-120"/>
                <a:ea typeface="微軟正黑體" pitchFamily="34" charset="-120"/>
              </a:rPr>
              <a:t>標註喜愛共識</a:t>
            </a:r>
          </a:p>
        </p:txBody>
      </p:sp>
      <p:sp>
        <p:nvSpPr>
          <p:cNvPr id="14" name="文字方塊 20"/>
          <p:cNvSpPr txBox="1">
            <a:spLocks noChangeArrowheads="1"/>
          </p:cNvSpPr>
          <p:nvPr/>
        </p:nvSpPr>
        <p:spPr bwMode="auto">
          <a:xfrm>
            <a:off x="1043123" y="4724400"/>
            <a:ext cx="1943425" cy="36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TW" altLang="en-US" dirty="0">
                <a:latin typeface="微軟正黑體" pitchFamily="34" charset="-120"/>
                <a:ea typeface="微軟正黑體" pitchFamily="34" charset="-120"/>
              </a:rPr>
              <a:t>標註</a:t>
            </a:r>
            <a:r>
              <a:rPr kumimoji="0" lang="zh-TW" altLang="en-US" dirty="0" smtClean="0">
                <a:latin typeface="微軟正黑體" pitchFamily="34" charset="-120"/>
                <a:ea typeface="微軟正黑體" pitchFamily="34" charset="-120"/>
              </a:rPr>
              <a:t>共識特徵</a:t>
            </a:r>
            <a:endParaRPr kumimoji="0"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圓角矩形 25"/>
          <p:cNvSpPr/>
          <p:nvPr/>
        </p:nvSpPr>
        <p:spPr bwMode="auto">
          <a:xfrm>
            <a:off x="827584" y="1484313"/>
            <a:ext cx="2374900" cy="3168650"/>
          </a:xfrm>
          <a:prstGeom prst="roundRect">
            <a:avLst>
              <a:gd name="adj" fmla="val 6467"/>
            </a:avLst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1043484" y="1989138"/>
            <a:ext cx="1871663" cy="5762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latin typeface="微軟正黑體" pitchFamily="34" charset="-120"/>
                <a:ea typeface="微軟正黑體" pitchFamily="34" charset="-120"/>
              </a:rPr>
              <a:t>標註策略類型</a:t>
            </a:r>
          </a:p>
        </p:txBody>
      </p:sp>
      <p:sp>
        <p:nvSpPr>
          <p:cNvPr id="28" name="圓角矩形 27"/>
          <p:cNvSpPr/>
          <p:nvPr/>
        </p:nvSpPr>
        <p:spPr bwMode="auto">
          <a:xfrm>
            <a:off x="1043484" y="2636838"/>
            <a:ext cx="1871663" cy="5762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latin typeface="微軟正黑體" pitchFamily="34" charset="-120"/>
                <a:ea typeface="微軟正黑體" pitchFamily="34" charset="-120"/>
              </a:rPr>
              <a:t>標註範圍長度</a:t>
            </a:r>
          </a:p>
        </p:txBody>
      </p:sp>
      <p:sp>
        <p:nvSpPr>
          <p:cNvPr id="29" name="圓角矩形 28"/>
          <p:cNvSpPr/>
          <p:nvPr/>
        </p:nvSpPr>
        <p:spPr bwMode="auto">
          <a:xfrm>
            <a:off x="1043484" y="3284538"/>
            <a:ext cx="1871663" cy="5762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latin typeface="微軟正黑體" pitchFamily="34" charset="-120"/>
                <a:ea typeface="微軟正黑體" pitchFamily="34" charset="-120"/>
              </a:rPr>
              <a:t>標註範圍詞性</a:t>
            </a:r>
          </a:p>
        </p:txBody>
      </p:sp>
      <p:sp>
        <p:nvSpPr>
          <p:cNvPr id="30" name="圓角矩形 29"/>
          <p:cNvSpPr/>
          <p:nvPr/>
        </p:nvSpPr>
        <p:spPr bwMode="auto">
          <a:xfrm>
            <a:off x="1043484" y="3932238"/>
            <a:ext cx="1871663" cy="5762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latin typeface="微軟正黑體" pitchFamily="34" charset="-120"/>
                <a:ea typeface="微軟正黑體" pitchFamily="34" charset="-120"/>
              </a:rPr>
              <a:t>標註範圍位置</a:t>
            </a:r>
          </a:p>
        </p:txBody>
      </p:sp>
      <p:sp>
        <p:nvSpPr>
          <p:cNvPr id="31" name="文字方塊 18"/>
          <p:cNvSpPr txBox="1">
            <a:spLocks noChangeArrowheads="1"/>
          </p:cNvSpPr>
          <p:nvPr/>
        </p:nvSpPr>
        <p:spPr bwMode="auto">
          <a:xfrm>
            <a:off x="1043123" y="1556576"/>
            <a:ext cx="1943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TW" altLang="en-US" dirty="0" smtClean="0">
                <a:latin typeface="微軟正黑體" pitchFamily="34" charset="-120"/>
                <a:ea typeface="微軟正黑體" pitchFamily="34" charset="-120"/>
              </a:rPr>
              <a:t>標註技巧特徵</a:t>
            </a:r>
            <a:endParaRPr kumimoji="0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1043123" y="1115447"/>
            <a:ext cx="1943425" cy="3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TW" altLang="en-US" dirty="0" smtClean="0">
                <a:latin typeface="微軟正黑體" pitchFamily="34" charset="-120"/>
                <a:ea typeface="微軟正黑體" pitchFamily="34" charset="-120"/>
              </a:rPr>
              <a:t>標註行為特徵</a:t>
            </a:r>
            <a:endParaRPr kumimoji="0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9" name="直線單箭頭接點 38"/>
          <p:cNvCxnSpPr/>
          <p:nvPr/>
        </p:nvCxnSpPr>
        <p:spPr bwMode="auto">
          <a:xfrm rot="5400000">
            <a:off x="4894758" y="4294188"/>
            <a:ext cx="7207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2915146" y="1268760"/>
            <a:ext cx="3600325" cy="2665065"/>
            <a:chOff x="2915146" y="1268760"/>
            <a:chExt cx="3600325" cy="2665065"/>
          </a:xfrm>
        </p:grpSpPr>
        <p:sp>
          <p:nvSpPr>
            <p:cNvPr id="18" name="圓角矩形 17"/>
            <p:cNvSpPr/>
            <p:nvPr/>
          </p:nvSpPr>
          <p:spPr bwMode="auto">
            <a:xfrm>
              <a:off x="4139108" y="3357563"/>
              <a:ext cx="2232025" cy="576262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2400" b="1" dirty="0">
                  <a:latin typeface="微軟正黑體" pitchFamily="34" charset="-120"/>
                  <a:ea typeface="微軟正黑體" pitchFamily="34" charset="-120"/>
                </a:rPr>
                <a:t>知識萃取機制</a:t>
              </a:r>
            </a:p>
          </p:txBody>
        </p:sp>
        <p:cxnSp>
          <p:nvCxnSpPr>
            <p:cNvPr id="19" name="肘形接點 18"/>
            <p:cNvCxnSpPr>
              <a:stCxn id="27" idx="3"/>
              <a:endCxn id="18" idx="1"/>
            </p:cNvCxnSpPr>
            <p:nvPr/>
          </p:nvCxnSpPr>
          <p:spPr bwMode="auto">
            <a:xfrm>
              <a:off x="2915146" y="2276475"/>
              <a:ext cx="1223962" cy="13684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肘形接點 19"/>
            <p:cNvCxnSpPr>
              <a:stCxn id="28" idx="3"/>
              <a:endCxn id="18" idx="1"/>
            </p:cNvCxnSpPr>
            <p:nvPr/>
          </p:nvCxnSpPr>
          <p:spPr bwMode="auto">
            <a:xfrm>
              <a:off x="2915146" y="2924175"/>
              <a:ext cx="1223962" cy="7207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肘形接點 20"/>
            <p:cNvCxnSpPr>
              <a:stCxn id="29" idx="3"/>
              <a:endCxn id="18" idx="1"/>
            </p:cNvCxnSpPr>
            <p:nvPr/>
          </p:nvCxnSpPr>
          <p:spPr bwMode="auto">
            <a:xfrm>
              <a:off x="2915146" y="3573463"/>
              <a:ext cx="1223962" cy="7143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圓角矩形圖說文字 46"/>
            <p:cNvSpPr/>
            <p:nvPr/>
          </p:nvSpPr>
          <p:spPr>
            <a:xfrm>
              <a:off x="3707159" y="1268760"/>
              <a:ext cx="2808312" cy="1728192"/>
            </a:xfrm>
            <a:prstGeom prst="wedgeRoundRectCallout">
              <a:avLst>
                <a:gd name="adj1" fmla="val 3753"/>
                <a:gd name="adj2" fmla="val 68979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8" name="Picture 2" descr="calculater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1175" y="2132856"/>
              <a:ext cx="720080" cy="720081"/>
            </a:xfrm>
            <a:prstGeom prst="rect">
              <a:avLst/>
            </a:prstGeom>
            <a:noFill/>
          </p:spPr>
        </p:pic>
        <p:sp>
          <p:nvSpPr>
            <p:cNvPr id="49" name="文字方塊 48"/>
            <p:cNvSpPr txBox="1"/>
            <p:nvPr/>
          </p:nvSpPr>
          <p:spPr>
            <a:xfrm>
              <a:off x="4499247" y="227687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模糊綜合評判</a:t>
              </a:r>
            </a:p>
          </p:txBody>
        </p:sp>
        <p:pic>
          <p:nvPicPr>
            <p:cNvPr id="50" name="Picture 3" descr="D:\Program Files\Microsoft Office\MEDIA\CAGCAT10\j0301252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7359" y="1340768"/>
              <a:ext cx="988079" cy="845373"/>
            </a:xfrm>
            <a:prstGeom prst="rect">
              <a:avLst/>
            </a:prstGeom>
            <a:noFill/>
          </p:spPr>
        </p:pic>
        <p:sp>
          <p:nvSpPr>
            <p:cNvPr id="51" name="文字方塊 50"/>
            <p:cNvSpPr txBox="1"/>
            <p:nvPr/>
          </p:nvSpPr>
          <p:spPr>
            <a:xfrm>
              <a:off x="3995191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專家意見評估</a:t>
              </a: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4139207" y="191683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+</a:t>
              </a:r>
              <a:endParaRPr lang="zh-TW" altLang="en-US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53" name="橢圓 52"/>
          <p:cNvSpPr/>
          <p:nvPr/>
        </p:nvSpPr>
        <p:spPr bwMode="auto">
          <a:xfrm>
            <a:off x="2698453" y="4022068"/>
            <a:ext cx="431800" cy="431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latin typeface="微軟正黑體" pitchFamily="34" charset="-120"/>
                <a:ea typeface="微軟正黑體" pitchFamily="34" charset="-120"/>
              </a:rPr>
              <a:t>X</a:t>
            </a:r>
            <a:endParaRPr kumimoji="0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2698453" y="5801733"/>
            <a:ext cx="431800" cy="431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latin typeface="微軟正黑體" pitchFamily="34" charset="-120"/>
                <a:ea typeface="微軟正黑體" pitchFamily="34" charset="-120"/>
              </a:rPr>
              <a:t>X</a:t>
            </a:r>
            <a:endParaRPr kumimoji="0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6371133" y="2673786"/>
            <a:ext cx="2350802" cy="1258452"/>
            <a:chOff x="6371133" y="2673786"/>
            <a:chExt cx="2350802" cy="1258452"/>
          </a:xfrm>
        </p:grpSpPr>
        <p:sp>
          <p:nvSpPr>
            <p:cNvPr id="56" name="圓角矩形 55"/>
            <p:cNvSpPr/>
            <p:nvPr/>
          </p:nvSpPr>
          <p:spPr bwMode="auto">
            <a:xfrm>
              <a:off x="6757687" y="3357563"/>
              <a:ext cx="1871663" cy="57467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4400" b="1" dirty="0" smtClean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∞</a:t>
              </a:r>
              <a:endParaRPr kumimoji="0" lang="zh-TW" altLang="en-US" sz="4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7" name="文字方塊 50"/>
            <p:cNvSpPr txBox="1">
              <a:spLocks noChangeArrowheads="1"/>
            </p:cNvSpPr>
            <p:nvPr/>
          </p:nvSpPr>
          <p:spPr bwMode="auto">
            <a:xfrm>
              <a:off x="6778510" y="2673786"/>
              <a:ext cx="194342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未來研究新增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的標註行為特徵</a:t>
              </a: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58" name="肘形接點 57"/>
            <p:cNvCxnSpPr>
              <a:stCxn id="56" idx="1"/>
              <a:endCxn id="18" idx="3"/>
            </p:cNvCxnSpPr>
            <p:nvPr/>
          </p:nvCxnSpPr>
          <p:spPr bwMode="auto">
            <a:xfrm rot="10800000" flipV="1">
              <a:off x="6371133" y="3644900"/>
              <a:ext cx="386554" cy="79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5" name="圓角矩形 64"/>
          <p:cNvSpPr/>
          <p:nvPr/>
        </p:nvSpPr>
        <p:spPr>
          <a:xfrm>
            <a:off x="4317565" y="4679563"/>
            <a:ext cx="1944961" cy="6482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</a:p>
        </p:txBody>
      </p:sp>
      <p:sp>
        <p:nvSpPr>
          <p:cNvPr id="71" name="橢圓 70"/>
          <p:cNvSpPr/>
          <p:nvPr/>
        </p:nvSpPr>
        <p:spPr bwMode="auto">
          <a:xfrm>
            <a:off x="2698453" y="5185898"/>
            <a:ext cx="431800" cy="431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latin typeface="微軟正黑體" pitchFamily="34" charset="-120"/>
                <a:ea typeface="微軟正黑體" pitchFamily="34" charset="-120"/>
              </a:rPr>
              <a:t>X</a:t>
            </a:r>
            <a:endParaRPr kumimoji="0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4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5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未來發展：研究議題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深入</a:t>
            </a:r>
            <a:r>
              <a:rPr lang="zh-TW" altLang="en-US" dirty="0" smtClean="0"/>
              <a:t>分析學生閱讀行為模式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閱讀標註行為特徵</a:t>
            </a:r>
            <a:endParaRPr lang="en-US" altLang="zh-TW" dirty="0" smtClean="0"/>
          </a:p>
          <a:p>
            <a:r>
              <a:rPr lang="zh-TW" altLang="en-US" dirty="0"/>
              <a:t>合作式</a:t>
            </a:r>
            <a:r>
              <a:rPr lang="zh-TW" altLang="en-US" dirty="0" smtClean="0"/>
              <a:t>閱讀標註學習</a:t>
            </a:r>
            <a:endParaRPr lang="en-US" altLang="zh-TW" dirty="0" smtClean="0"/>
          </a:p>
          <a:p>
            <a:pPr lvl="1"/>
            <a:r>
              <a:rPr lang="zh-TW" altLang="en-US" dirty="0"/>
              <a:t>合作學習互動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閱讀學習</a:t>
            </a:r>
            <a:r>
              <a:rPr lang="zh-TW" altLang="en-US" dirty="0"/>
              <a:t>策略</a:t>
            </a:r>
            <a:r>
              <a:rPr lang="zh-TW" altLang="en-US" dirty="0" smtClean="0"/>
              <a:t>輔助應用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搭配</a:t>
            </a:r>
            <a:r>
              <a:rPr lang="en-US" altLang="zh-TW" dirty="0" smtClean="0"/>
              <a:t>PISA</a:t>
            </a:r>
            <a:r>
              <a:rPr lang="zh-TW" altLang="en-US" dirty="0" smtClean="0"/>
              <a:t>等閱讀教學策略使用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4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未來結合：</a:t>
            </a:r>
            <a:r>
              <a:rPr lang="en-US" altLang="zh-TW" dirty="0" smtClean="0"/>
              <a:t>PISA</a:t>
            </a:r>
            <a:r>
              <a:rPr lang="zh-TW" altLang="en-US" dirty="0" smtClean="0"/>
              <a:t>國際學生能力評量計畫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情境</a:t>
            </a:r>
            <a:endParaRPr lang="en-US" altLang="zh-TW" dirty="0" smtClean="0"/>
          </a:p>
          <a:p>
            <a:pPr lvl="1"/>
            <a:r>
              <a:rPr lang="zh-TW" altLang="en-US" dirty="0"/>
              <a:t>個人、教育、職業</a:t>
            </a:r>
            <a:r>
              <a:rPr lang="zh-TW" altLang="en-US" dirty="0" smtClean="0"/>
              <a:t>、公眾</a:t>
            </a:r>
            <a:endParaRPr lang="en-US" altLang="zh-TW" dirty="0" smtClean="0"/>
          </a:p>
          <a:p>
            <a:r>
              <a:rPr lang="zh-TW" altLang="en-US" dirty="0"/>
              <a:t>題材文</a:t>
            </a:r>
            <a:r>
              <a:rPr lang="zh-TW" altLang="en-US" dirty="0" smtClean="0"/>
              <a:t>本：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散文、敘事、論述、廣告文宣、官方文件或聲明、故事寓言、報告報表</a:t>
            </a:r>
            <a:endParaRPr lang="en-US" altLang="zh-TW" dirty="0" smtClean="0"/>
          </a:p>
          <a:p>
            <a:r>
              <a:rPr lang="zh-TW" altLang="en-US" dirty="0" smtClean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文本訊息的擷取、發展解釋、省思、評鑑文本內容、形式與特色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9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/>
              <a:t>PISA</a:t>
            </a:r>
            <a:r>
              <a:rPr lang="zh-TW" altLang="zh-TW" sz="1600" dirty="0"/>
              <a:t>學生能力國際評量計畫（</a:t>
            </a:r>
            <a:r>
              <a:rPr lang="en-US" altLang="zh-TW" sz="1600" dirty="0"/>
              <a:t>2010</a:t>
            </a:r>
            <a:r>
              <a:rPr lang="zh-TW" altLang="zh-TW" sz="1600" dirty="0"/>
              <a:t>）。</a:t>
            </a:r>
            <a:r>
              <a:rPr lang="zh-TW" altLang="zh-TW" sz="1600" i="1" dirty="0"/>
              <a:t>臺灣</a:t>
            </a:r>
            <a:r>
              <a:rPr lang="en-US" altLang="zh-TW" sz="1600" i="1" dirty="0"/>
              <a:t>PISA2009</a:t>
            </a:r>
            <a:r>
              <a:rPr lang="zh-TW" altLang="zh-TW" sz="1600" i="1" dirty="0"/>
              <a:t>精簡報告</a:t>
            </a:r>
            <a:r>
              <a:rPr lang="zh-TW" altLang="zh-TW" sz="1600" dirty="0"/>
              <a:t>。臺灣</a:t>
            </a:r>
            <a:r>
              <a:rPr lang="en-US" altLang="zh-TW" sz="1600" dirty="0"/>
              <a:t> PISA</a:t>
            </a:r>
            <a:r>
              <a:rPr lang="zh-TW" altLang="zh-TW" sz="1600" dirty="0"/>
              <a:t>國家研究中心。</a:t>
            </a:r>
          </a:p>
          <a:p>
            <a:r>
              <a:rPr lang="zh-TW" altLang="zh-TW" sz="1600" dirty="0"/>
              <a:t>王瓊珠、陳淑麗（</a:t>
            </a:r>
            <a:r>
              <a:rPr lang="en-US" altLang="zh-TW" sz="1600" dirty="0"/>
              <a:t>2010</a:t>
            </a:r>
            <a:r>
              <a:rPr lang="zh-TW" altLang="zh-TW" sz="1600" dirty="0"/>
              <a:t>）。</a:t>
            </a:r>
            <a:r>
              <a:rPr lang="zh-TW" altLang="zh-TW" sz="1600" i="1" dirty="0"/>
              <a:t>突破閱讀困難：理念與實務</a:t>
            </a:r>
            <a:r>
              <a:rPr lang="zh-TW" altLang="zh-TW" sz="1600" dirty="0"/>
              <a:t>。特殊教育系列。臺北市：心理</a:t>
            </a:r>
            <a:r>
              <a:rPr lang="zh-TW" altLang="zh-TW" sz="1600" dirty="0" smtClean="0"/>
              <a:t>。</a:t>
            </a:r>
            <a:endParaRPr lang="en-US" altLang="zh-TW" sz="1600" dirty="0" smtClean="0"/>
          </a:p>
          <a:p>
            <a:r>
              <a:rPr lang="zh-TW" altLang="en-US" sz="1600" dirty="0" smtClean="0"/>
              <a:t>吳清基</a:t>
            </a:r>
            <a:r>
              <a:rPr lang="zh-TW" altLang="en-US" sz="1600" dirty="0"/>
              <a:t>（</a:t>
            </a:r>
            <a:r>
              <a:rPr lang="en-US" altLang="zh-TW" sz="1600" dirty="0"/>
              <a:t>2010</a:t>
            </a:r>
            <a:r>
              <a:rPr lang="zh-TW" altLang="en-US" sz="1600" dirty="0"/>
              <a:t>）。</a:t>
            </a:r>
            <a:r>
              <a:rPr lang="zh-TW" altLang="en-US" sz="1600" i="1" dirty="0"/>
              <a:t>推動臺灣的閱讀教育</a:t>
            </a:r>
            <a:r>
              <a:rPr lang="en-US" altLang="zh-TW" sz="1600" i="1" dirty="0"/>
              <a:t>—</a:t>
            </a:r>
            <a:r>
              <a:rPr lang="zh-TW" altLang="en-US" sz="1600" i="1" dirty="0"/>
              <a:t>全民來閱讀</a:t>
            </a:r>
            <a:r>
              <a:rPr lang="zh-TW" altLang="en-US" sz="1600" dirty="0"/>
              <a:t>。研考雙月刊，</a:t>
            </a:r>
            <a:r>
              <a:rPr lang="en-US" altLang="zh-TW" sz="1600" i="1" dirty="0"/>
              <a:t>34</a:t>
            </a:r>
            <a:r>
              <a:rPr lang="zh-TW" altLang="en-US" sz="1600" dirty="0"/>
              <a:t>（</a:t>
            </a:r>
            <a:r>
              <a:rPr lang="en-US" altLang="zh-TW" sz="1600" dirty="0"/>
              <a:t>1</a:t>
            </a:r>
            <a:r>
              <a:rPr lang="zh-TW" altLang="en-US" sz="1600" dirty="0" smtClean="0"/>
              <a:t>）。</a:t>
            </a:r>
            <a:endParaRPr lang="en-US" altLang="zh-TW" sz="1600" dirty="0" smtClean="0"/>
          </a:p>
          <a:p>
            <a:r>
              <a:rPr lang="zh-TW" altLang="en-US" sz="1600" dirty="0" smtClean="0"/>
              <a:t>教育部</a:t>
            </a:r>
            <a:r>
              <a:rPr lang="zh-TW" altLang="en-US" sz="1600" dirty="0"/>
              <a:t>（</a:t>
            </a:r>
            <a:r>
              <a:rPr lang="en-US" altLang="zh-TW" sz="1600" dirty="0"/>
              <a:t>2008</a:t>
            </a:r>
            <a:r>
              <a:rPr lang="zh-TW" altLang="en-US" sz="1600" dirty="0"/>
              <a:t>）。</a:t>
            </a:r>
            <a:r>
              <a:rPr lang="zh-TW" altLang="en-US" sz="1600" i="1" dirty="0"/>
              <a:t>教育部閱讀教學策略開發徵選計畫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zh-TW" altLang="en-US" sz="1600" dirty="0"/>
              <a:t>林乾義、關爾嘉（</a:t>
            </a:r>
            <a:r>
              <a:rPr lang="en-US" altLang="zh-TW" sz="1600" dirty="0"/>
              <a:t>2002</a:t>
            </a:r>
            <a:r>
              <a:rPr lang="zh-TW" altLang="en-US" sz="1600" dirty="0"/>
              <a:t>）。</a:t>
            </a:r>
            <a:r>
              <a:rPr lang="zh-TW" altLang="en-US" sz="1600" i="1" dirty="0"/>
              <a:t>東方人學習革命</a:t>
            </a:r>
            <a:r>
              <a:rPr lang="zh-TW" altLang="en-US" sz="1600" dirty="0"/>
              <a:t>。新加坡：關爾嘉大腦潛能出版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zh-TW" altLang="en-US" sz="1600" dirty="0"/>
              <a:t>柯華葳（</a:t>
            </a:r>
            <a:r>
              <a:rPr lang="en-US" altLang="zh-TW" sz="1600" dirty="0"/>
              <a:t>2009</a:t>
            </a:r>
            <a:r>
              <a:rPr lang="zh-TW" altLang="en-US" sz="1600" dirty="0"/>
              <a:t>）。</a:t>
            </a:r>
            <a:r>
              <a:rPr lang="zh-TW" altLang="en-US" sz="1600" i="1" dirty="0"/>
              <a:t>培養</a:t>
            </a:r>
            <a:r>
              <a:rPr lang="en-US" altLang="zh-TW" sz="1600" i="1" dirty="0"/>
              <a:t>super</a:t>
            </a:r>
            <a:r>
              <a:rPr lang="zh-TW" altLang="en-US" sz="1600" i="1" dirty="0"/>
              <a:t>小讀者</a:t>
            </a:r>
            <a:r>
              <a:rPr lang="zh-TW" altLang="en-US" sz="1600" dirty="0"/>
              <a:t>。教出閱讀力。臺北市：天下雜誌股份有限公司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Farzan</a:t>
            </a:r>
            <a:r>
              <a:rPr lang="en-US" altLang="zh-TW" sz="1600" dirty="0"/>
              <a:t>, R., &amp; </a:t>
            </a:r>
            <a:r>
              <a:rPr lang="en-US" altLang="zh-TW" sz="1600" dirty="0" err="1"/>
              <a:t>Brusilovsky</a:t>
            </a:r>
            <a:r>
              <a:rPr lang="en-US" altLang="zh-TW" sz="1600" dirty="0"/>
              <a:t>, P. (2005). Social Navigation Support in E-Learning: What are the Real Footprints? </a:t>
            </a:r>
            <a:r>
              <a:rPr lang="en-US" altLang="zh-TW" sz="1600" i="1" dirty="0"/>
              <a:t>Intelligent Techniques for Web Personalization</a:t>
            </a:r>
            <a:r>
              <a:rPr lang="en-US" altLang="zh-TW" sz="1600" dirty="0"/>
              <a:t>, 49–56</a:t>
            </a:r>
            <a:r>
              <a:rPr lang="en-US" altLang="zh-TW" sz="1600" dirty="0" smtClean="0"/>
              <a:t>.</a:t>
            </a:r>
          </a:p>
          <a:p>
            <a:r>
              <a:rPr lang="en-US" altLang="zh-TW" sz="1600" dirty="0"/>
              <a:t>Marshall, C. C. (1998). Toward an ecology of hypertext annotation. In </a:t>
            </a:r>
            <a:r>
              <a:rPr lang="en-US" altLang="zh-TW" sz="1600" i="1" dirty="0"/>
              <a:t>Proceedings of the ninth ACM conference on Hypertext and hypermedia: links, objects, time and space - structure in hypermedia systems</a:t>
            </a:r>
            <a:r>
              <a:rPr lang="en-US" altLang="zh-TW" sz="1600" dirty="0"/>
              <a:t> (pp. 40–49). ACM New York, NY, USA</a:t>
            </a:r>
            <a:r>
              <a:rPr lang="en-US" altLang="zh-TW" sz="1600" dirty="0" smtClean="0"/>
              <a:t>.</a:t>
            </a:r>
            <a:endParaRPr lang="zh-TW" altLang="en-US" sz="105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9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14348" y="4214818"/>
            <a:ext cx="2273476" cy="1268405"/>
          </a:xfrm>
        </p:spPr>
        <p:txBody>
          <a:bodyPr/>
          <a:lstStyle/>
          <a:p>
            <a:pPr algn="dist"/>
            <a:r>
              <a:rPr lang="zh-TW" altLang="en-US" dirty="0" smtClean="0"/>
              <a:t>報告完畢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 smtClean="0"/>
              <a:t>請多多指教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布丁布丁吃什麼？</a:t>
            </a:r>
            <a:endParaRPr lang="en-US" altLang="zh-TW" dirty="0" smtClean="0"/>
          </a:p>
          <a:p>
            <a:r>
              <a:rPr lang="en-US" altLang="zh-TW" sz="1800" u="sng" dirty="0" smtClean="0">
                <a:solidFill>
                  <a:schemeClr val="accent2">
                    <a:lumMod val="75000"/>
                  </a:schemeClr>
                </a:solidFill>
              </a:rPr>
              <a:t>http://pulipuli.blogspot.com/</a:t>
            </a:r>
          </a:p>
          <a:p>
            <a:r>
              <a:rPr lang="en-US" altLang="zh-TW" sz="1800" u="sng" dirty="0" smtClean="0">
                <a:solidFill>
                  <a:schemeClr val="accent2">
                    <a:lumMod val="75000"/>
                  </a:schemeClr>
                </a:solidFill>
              </a:rPr>
              <a:t>pulipuli.chen@gmail.com</a:t>
            </a:r>
          </a:p>
          <a:p>
            <a:r>
              <a:rPr lang="zh-TW" altLang="zh-TW" dirty="0"/>
              <a:t>感謝國立臺中圖書館碩士論文研究獎助支持本</a:t>
            </a:r>
            <a:r>
              <a:rPr lang="zh-TW" altLang="zh-TW" dirty="0" smtClean="0"/>
              <a:t>研究</a:t>
            </a:r>
            <a:endParaRPr lang="zh-TW" alt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51"/>
            <a:ext cx="8229600" cy="2288282"/>
          </a:xfrm>
        </p:spPr>
        <p:txBody>
          <a:bodyPr/>
          <a:lstStyle/>
          <a:p>
            <a:r>
              <a:rPr lang="en-US" altLang="zh-TW" dirty="0" smtClean="0"/>
              <a:t>2006</a:t>
            </a:r>
            <a:r>
              <a:rPr lang="zh-TW" altLang="en-US" dirty="0" smtClean="0"/>
              <a:t>年國際閱讀素養調查研究</a:t>
            </a:r>
            <a:r>
              <a:rPr lang="en-US" altLang="zh-TW" b="1" dirty="0" smtClean="0">
                <a:solidFill>
                  <a:srgbClr val="C00000"/>
                </a:solidFill>
              </a:rPr>
              <a:t>PIRLS</a:t>
            </a:r>
            <a:r>
              <a:rPr lang="zh-TW" altLang="en-US" dirty="0" smtClean="0"/>
              <a:t>，</a:t>
            </a:r>
            <a:r>
              <a:rPr lang="zh-TW" altLang="en-US" u="sng" dirty="0" smtClean="0"/>
              <a:t>臺灣小學生排名</a:t>
            </a:r>
            <a:r>
              <a:rPr lang="en-US" altLang="zh-TW" u="sng" dirty="0" smtClean="0"/>
              <a:t>22</a:t>
            </a:r>
            <a:r>
              <a:rPr lang="zh-TW" altLang="en-US" u="sng" dirty="0" smtClean="0"/>
              <a:t>名</a:t>
            </a:r>
            <a:r>
              <a:rPr lang="zh-TW" altLang="en-US" dirty="0" smtClean="0"/>
              <a:t>遠輸香港第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名。</a:t>
            </a:r>
          </a:p>
          <a:p>
            <a:r>
              <a:rPr lang="en-US" altLang="zh-TW" dirty="0" smtClean="0"/>
              <a:t>2009</a:t>
            </a:r>
            <a:r>
              <a:rPr lang="zh-TW" altLang="en-US" dirty="0" smtClean="0"/>
              <a:t>年國際學生能力評量</a:t>
            </a:r>
            <a:r>
              <a:rPr lang="en-US" altLang="zh-TW" b="1" dirty="0" smtClean="0">
                <a:solidFill>
                  <a:srgbClr val="C00000"/>
                </a:solidFill>
              </a:rPr>
              <a:t>PISA</a:t>
            </a:r>
            <a:r>
              <a:rPr lang="zh-TW" altLang="en-US" dirty="0" smtClean="0"/>
              <a:t>，</a:t>
            </a:r>
            <a:r>
              <a:rPr lang="zh-TW" altLang="en-US" u="sng" dirty="0" smtClean="0"/>
              <a:t>臺灣前</a:t>
            </a:r>
            <a:r>
              <a:rPr lang="en-US" altLang="zh-TW" u="sng" dirty="0" smtClean="0"/>
              <a:t>10%</a:t>
            </a:r>
            <a:r>
              <a:rPr lang="zh-TW" altLang="en-US" u="sng" dirty="0" smtClean="0"/>
              <a:t>學生的閱讀素養低於上海和香港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問題好像不只</a:t>
            </a:r>
            <a:r>
              <a:rPr lang="zh-TW" altLang="en-US" dirty="0" smtClean="0"/>
              <a:t>有</a:t>
            </a:r>
            <a:r>
              <a:rPr lang="zh-TW" altLang="en-US" dirty="0" smtClean="0"/>
              <a:t>國中</a:t>
            </a:r>
            <a:r>
              <a:rPr lang="zh-TW" altLang="en-US" dirty="0" smtClean="0"/>
              <a:t>小學生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83568" y="4221088"/>
            <a:ext cx="7445052" cy="2529572"/>
            <a:chOff x="683568" y="3789040"/>
            <a:chExt cx="7445052" cy="2529572"/>
          </a:xfrm>
        </p:grpSpPr>
        <p:grpSp>
          <p:nvGrpSpPr>
            <p:cNvPr id="11" name="群組 10"/>
            <p:cNvGrpSpPr/>
            <p:nvPr/>
          </p:nvGrpSpPr>
          <p:grpSpPr>
            <a:xfrm>
              <a:off x="683568" y="3886001"/>
              <a:ext cx="1936767" cy="2360603"/>
              <a:chOff x="683568" y="3886001"/>
              <a:chExt cx="1936767" cy="236060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83568" y="3945532"/>
                <a:ext cx="1936767" cy="18722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83568" y="3945532"/>
                <a:ext cx="1936767" cy="18722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899592" y="3886001"/>
                <a:ext cx="1512168" cy="1991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" name="文字方塊 4"/>
              <p:cNvSpPr txBox="1"/>
              <p:nvPr/>
            </p:nvSpPr>
            <p:spPr>
              <a:xfrm>
                <a:off x="827584" y="5877272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老師</a:t>
                </a:r>
              </a:p>
            </p:txBody>
          </p:sp>
        </p:grpSp>
        <p:sp>
          <p:nvSpPr>
            <p:cNvPr id="6" name="圓角矩形圖說文字 5"/>
            <p:cNvSpPr/>
            <p:nvPr/>
          </p:nvSpPr>
          <p:spPr>
            <a:xfrm>
              <a:off x="2843808" y="3789040"/>
              <a:ext cx="3096344" cy="936104"/>
            </a:xfrm>
            <a:prstGeom prst="wedgeRoundRectCallout">
              <a:avLst>
                <a:gd name="adj1" fmla="val -65253"/>
                <a:gd name="adj2" fmla="val 35045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atin typeface="微軟正黑體" pitchFamily="34" charset="-120"/>
                  <a:ea typeface="微軟正黑體" pitchFamily="34" charset="-120"/>
                </a:rPr>
                <a:t>各位同學，研究生就是要讀</a:t>
              </a:r>
              <a:r>
                <a:rPr lang="en-US" altLang="zh-TW" sz="2000" dirty="0" smtClean="0">
                  <a:latin typeface="微軟正黑體" pitchFamily="34" charset="-120"/>
                  <a:ea typeface="微軟正黑體" pitchFamily="34" charset="-120"/>
                </a:rPr>
                <a:t>paper</a:t>
              </a:r>
              <a:r>
                <a:rPr lang="zh-TW" altLang="en-US" sz="2000" dirty="0" smtClean="0">
                  <a:latin typeface="微軟正黑體" pitchFamily="34" charset="-120"/>
                  <a:ea typeface="微軟正黑體" pitchFamily="34" charset="-120"/>
                </a:rPr>
                <a:t>，寫重點</a:t>
              </a:r>
              <a:r>
                <a:rPr lang="en-US" altLang="zh-TW" sz="2000" dirty="0" smtClean="0">
                  <a:latin typeface="微軟正黑體" pitchFamily="34" charset="-120"/>
                  <a:ea typeface="微軟正黑體" pitchFamily="34" charset="-120"/>
                </a:rPr>
                <a:t>note</a:t>
              </a:r>
              <a:r>
                <a:rPr lang="zh-TW" altLang="en-US" sz="2000" dirty="0" smtClean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lang="zh-TW" altLang="en-US" sz="20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4404" y="4005064"/>
              <a:ext cx="1944216" cy="194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圓角矩形圖說文字 11"/>
            <p:cNvSpPr/>
            <p:nvPr/>
          </p:nvSpPr>
          <p:spPr>
            <a:xfrm>
              <a:off x="2987824" y="5013176"/>
              <a:ext cx="2880320" cy="936104"/>
            </a:xfrm>
            <a:prstGeom prst="wedgeRoundRectCallout">
              <a:avLst>
                <a:gd name="adj1" fmla="val 61022"/>
                <a:gd name="adj2" fmla="val -56475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atin typeface="微軟正黑體" pitchFamily="34" charset="-120"/>
                  <a:ea typeface="微軟正黑體" pitchFamily="34" charset="-120"/>
                </a:rPr>
                <a:t>老師，</a:t>
              </a:r>
              <a:r>
                <a:rPr lang="en-US" altLang="zh-TW" sz="2000" dirty="0" smtClean="0">
                  <a:latin typeface="微軟正黑體" pitchFamily="34" charset="-120"/>
                  <a:ea typeface="微軟正黑體" pitchFamily="34" charset="-120"/>
                </a:rPr>
                <a:t>paper</a:t>
              </a:r>
              <a:r>
                <a:rPr lang="zh-TW" altLang="en-US" sz="2000" dirty="0" smtClean="0">
                  <a:latin typeface="微軟正黑體" pitchFamily="34" charset="-120"/>
                  <a:ea typeface="微軟正黑體" pitchFamily="34" charset="-120"/>
                </a:rPr>
                <a:t>的重點在哪裡，我不會找重點啊。</a:t>
              </a:r>
              <a:endParaRPr lang="zh-TW" altLang="en-US" sz="20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372200" y="594928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學生</a:t>
              </a:r>
            </a:p>
          </p:txBody>
        </p:sp>
      </p:grp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0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悅讀</a:t>
            </a:r>
            <a:r>
              <a:rPr lang="en-US" altLang="zh-TW" sz="2800" dirty="0"/>
              <a:t>101</a:t>
            </a:r>
            <a:r>
              <a:rPr lang="zh-TW" altLang="en-US" sz="2800" dirty="0" smtClean="0"/>
              <a:t>──教育部</a:t>
            </a:r>
            <a:r>
              <a:rPr lang="zh-TW" altLang="en-US" sz="2800" dirty="0"/>
              <a:t>國民中小學提昇</a:t>
            </a:r>
            <a:r>
              <a:rPr lang="zh-TW" altLang="en-US" sz="2800" dirty="0" smtClean="0"/>
              <a:t>計畫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全面性</a:t>
            </a:r>
            <a:r>
              <a:rPr lang="zh-TW" altLang="en-US" dirty="0"/>
              <a:t>推動閱讀策略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2399" y="1772816"/>
            <a:ext cx="8229600" cy="4353347"/>
          </a:xfrm>
        </p:spPr>
        <p:txBody>
          <a:bodyPr/>
          <a:lstStyle/>
          <a:p>
            <a:r>
              <a:rPr lang="zh-TW" altLang="en-US" dirty="0"/>
              <a:t>進行</a:t>
            </a:r>
            <a:r>
              <a:rPr lang="zh-TW" altLang="en-US" b="1" dirty="0">
                <a:solidFill>
                  <a:srgbClr val="C00000"/>
                </a:solidFill>
              </a:rPr>
              <a:t>閱讀基礎研究</a:t>
            </a:r>
            <a:endParaRPr lang="en-US" altLang="zh-TW" b="1" dirty="0">
              <a:solidFill>
                <a:srgbClr val="C00000"/>
              </a:solidFill>
            </a:endParaRPr>
          </a:p>
          <a:p>
            <a:r>
              <a:rPr lang="zh-TW" altLang="en-US" dirty="0"/>
              <a:t>整合民間資源、相關師資與人才培育</a:t>
            </a:r>
            <a:endParaRPr lang="en-US" altLang="zh-TW" dirty="0"/>
          </a:p>
          <a:p>
            <a:r>
              <a:rPr lang="zh-TW" altLang="en-US" dirty="0"/>
              <a:t>建構優質環境</a:t>
            </a:r>
            <a:endParaRPr lang="en-US" altLang="zh-TW" dirty="0"/>
          </a:p>
          <a:p>
            <a:r>
              <a:rPr lang="zh-TW" altLang="en-US" dirty="0"/>
              <a:t>建立閱讀學校及教師典範</a:t>
            </a:r>
            <a:endParaRPr lang="en-US" altLang="zh-TW" dirty="0"/>
          </a:p>
          <a:p>
            <a:r>
              <a:rPr lang="zh-TW" altLang="en-US" dirty="0"/>
              <a:t>統整</a:t>
            </a:r>
            <a:r>
              <a:rPr lang="zh-TW" altLang="en-US" b="1" dirty="0">
                <a:solidFill>
                  <a:srgbClr val="C00000"/>
                </a:solidFill>
              </a:rPr>
              <a:t>閱讀平台</a:t>
            </a:r>
            <a:endParaRPr lang="en-US" altLang="zh-TW" b="1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閱讀理解教學研究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420888"/>
            <a:ext cx="2520280" cy="258645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2058082" cy="237626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544612"/>
            <a:ext cx="2326970" cy="263563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27584" y="4365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教師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599892" y="500734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學生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588224" y="618024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本研究</a:t>
            </a:r>
          </a:p>
        </p:txBody>
      </p:sp>
      <p:sp>
        <p:nvSpPr>
          <p:cNvPr id="17" name="弧形箭號 (上彎) 16"/>
          <p:cNvSpPr/>
          <p:nvPr/>
        </p:nvSpPr>
        <p:spPr>
          <a:xfrm rot="634671">
            <a:off x="1876032" y="5009358"/>
            <a:ext cx="2007561" cy="4692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弧形箭號 (上彎) 17"/>
          <p:cNvSpPr/>
          <p:nvPr/>
        </p:nvSpPr>
        <p:spPr>
          <a:xfrm rot="12617530">
            <a:off x="5254555" y="3205562"/>
            <a:ext cx="2007561" cy="4692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圖說文字 19"/>
          <p:cNvSpPr/>
          <p:nvPr/>
        </p:nvSpPr>
        <p:spPr>
          <a:xfrm>
            <a:off x="827584" y="5658872"/>
            <a:ext cx="2592288" cy="794464"/>
          </a:xfrm>
          <a:prstGeom prst="wedgeRoundRectCallout">
            <a:avLst>
              <a:gd name="adj1" fmla="val 34479"/>
              <a:gd name="adj2" fmla="val -636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教導閱讀策略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4644008" y="604285"/>
            <a:ext cx="4310794" cy="1977372"/>
            <a:chOff x="4644008" y="604285"/>
            <a:chExt cx="4310794" cy="1977372"/>
          </a:xfrm>
        </p:grpSpPr>
        <p:sp>
          <p:nvSpPr>
            <p:cNvPr id="21" name="圓角矩形圖說文字 20"/>
            <p:cNvSpPr/>
            <p:nvPr/>
          </p:nvSpPr>
          <p:spPr>
            <a:xfrm>
              <a:off x="4644008" y="604285"/>
              <a:ext cx="4310794" cy="1977372"/>
            </a:xfrm>
            <a:prstGeom prst="wedgeRoundRectCallout">
              <a:avLst>
                <a:gd name="adj1" fmla="val -18249"/>
                <a:gd name="adj2" fmla="val 73089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從</a:t>
              </a:r>
              <a:r>
                <a:rPr lang="zh-TW" altLang="en-US" sz="28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標註行為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分析閱讀行為</a:t>
              </a:r>
            </a:p>
          </p:txBody>
        </p:sp>
        <p:pic>
          <p:nvPicPr>
            <p:cNvPr id="22" name="圖片 21" descr="recommend_tooltip_original"/>
            <p:cNvPicPr/>
            <p:nvPr/>
          </p:nvPicPr>
          <p:blipFill rotWithShape="1">
            <a:blip r:embed="rId5" cstate="print"/>
            <a:srcRect b="78014"/>
            <a:stretch/>
          </p:blipFill>
          <p:spPr bwMode="auto">
            <a:xfrm>
              <a:off x="4887464" y="870446"/>
              <a:ext cx="3873205" cy="104638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5667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1500"/>
          </a:xfrm>
        </p:spPr>
        <p:txBody>
          <a:bodyPr/>
          <a:lstStyle/>
          <a:p>
            <a:r>
              <a:rPr lang="zh-TW" altLang="en-US" dirty="0" smtClean="0"/>
              <a:t>研究架構圖</a:t>
            </a:r>
          </a:p>
        </p:txBody>
      </p:sp>
      <p:sp>
        <p:nvSpPr>
          <p:cNvPr id="2457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8771FC-9DC0-4AF4-9A69-853DCF42B417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TW" altLang="en-US" smtClean="0"/>
          </a:p>
        </p:txBody>
      </p:sp>
      <p:grpSp>
        <p:nvGrpSpPr>
          <p:cNvPr id="18" name="群組 17"/>
          <p:cNvGrpSpPr/>
          <p:nvPr/>
        </p:nvGrpSpPr>
        <p:grpSpPr>
          <a:xfrm>
            <a:off x="899592" y="1120180"/>
            <a:ext cx="5255964" cy="5337741"/>
            <a:chOff x="395536" y="1115447"/>
            <a:chExt cx="5255964" cy="5337741"/>
          </a:xfrm>
        </p:grpSpPr>
        <p:sp>
          <p:nvSpPr>
            <p:cNvPr id="7" name="圓角矩形 6"/>
            <p:cNvSpPr/>
            <p:nvPr/>
          </p:nvSpPr>
          <p:spPr bwMode="auto">
            <a:xfrm>
              <a:off x="611188" y="3284538"/>
              <a:ext cx="1873250" cy="5762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dirty="0">
                  <a:latin typeface="微軟正黑體" pitchFamily="34" charset="-120"/>
                  <a:ea typeface="微軟正黑體" pitchFamily="34" charset="-120"/>
                </a:rPr>
                <a:t>閱讀技巧</a:t>
              </a:r>
            </a:p>
          </p:txBody>
        </p:sp>
        <p:grpSp>
          <p:nvGrpSpPr>
            <p:cNvPr id="3" name="群組 52"/>
            <p:cNvGrpSpPr>
              <a:grpSpLocks/>
            </p:cNvGrpSpPr>
            <p:nvPr/>
          </p:nvGrpSpPr>
          <p:grpSpPr bwMode="auto">
            <a:xfrm>
              <a:off x="611188" y="1557338"/>
              <a:ext cx="1944687" cy="1007765"/>
              <a:chOff x="395536" y="1412776"/>
              <a:chExt cx="1944216" cy="1008112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395536" y="1844725"/>
                <a:ext cx="1872796" cy="5764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TW" altLang="en-US" dirty="0">
                    <a:latin typeface="微軟正黑體" pitchFamily="34" charset="-120"/>
                    <a:ea typeface="微軟正黑體" pitchFamily="34" charset="-120"/>
                  </a:rPr>
                  <a:t>閱讀理解策略</a:t>
                </a:r>
              </a:p>
            </p:txBody>
          </p:sp>
          <p:sp>
            <p:nvSpPr>
              <p:cNvPr id="25640" name="文字方塊 8"/>
              <p:cNvSpPr txBox="1">
                <a:spLocks noChangeArrowheads="1"/>
              </p:cNvSpPr>
              <p:nvPr/>
            </p:nvSpPr>
            <p:spPr bwMode="auto">
              <a:xfrm>
                <a:off x="395536" y="1412776"/>
                <a:ext cx="194421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0" lang="zh-TW" altLang="en-US">
                    <a:latin typeface="微軟正黑體" pitchFamily="34" charset="-120"/>
                    <a:ea typeface="微軟正黑體" pitchFamily="34" charset="-120"/>
                  </a:rPr>
                  <a:t>文獻探討</a:t>
                </a:r>
              </a:p>
            </p:txBody>
          </p:sp>
        </p:grpSp>
        <p:sp>
          <p:nvSpPr>
            <p:cNvPr id="20" name="圓角矩形 19"/>
            <p:cNvSpPr/>
            <p:nvPr/>
          </p:nvSpPr>
          <p:spPr bwMode="auto">
            <a:xfrm>
              <a:off x="3276600" y="4724400"/>
              <a:ext cx="2374900" cy="1728788"/>
            </a:xfrm>
            <a:prstGeom prst="roundRect">
              <a:avLst>
                <a:gd name="adj" fmla="val 6467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圓角矩形 14"/>
            <p:cNvSpPr/>
            <p:nvPr/>
          </p:nvSpPr>
          <p:spPr bwMode="auto">
            <a:xfrm>
              <a:off x="3492500" y="5732463"/>
              <a:ext cx="1871663" cy="5762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b="1" dirty="0">
                  <a:latin typeface="微軟正黑體" pitchFamily="34" charset="-120"/>
                  <a:ea typeface="微軟正黑體" pitchFamily="34" charset="-120"/>
                </a:rPr>
                <a:t>標註範圍共識</a:t>
              </a:r>
            </a:p>
          </p:txBody>
        </p:sp>
        <p:sp>
          <p:nvSpPr>
            <p:cNvPr id="16" name="圓角矩形 15"/>
            <p:cNvSpPr/>
            <p:nvPr/>
          </p:nvSpPr>
          <p:spPr bwMode="auto">
            <a:xfrm>
              <a:off x="3492500" y="5084763"/>
              <a:ext cx="1871663" cy="5762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b="1" dirty="0">
                  <a:latin typeface="微軟正黑體" pitchFamily="34" charset="-120"/>
                  <a:ea typeface="微軟正黑體" pitchFamily="34" charset="-120"/>
                </a:rPr>
                <a:t>標註喜愛共識</a:t>
              </a:r>
            </a:p>
          </p:txBody>
        </p:sp>
        <p:sp>
          <p:nvSpPr>
            <p:cNvPr id="25634" name="文字方塊 20"/>
            <p:cNvSpPr txBox="1">
              <a:spLocks noChangeArrowheads="1"/>
            </p:cNvSpPr>
            <p:nvPr/>
          </p:nvSpPr>
          <p:spPr bwMode="auto">
            <a:xfrm>
              <a:off x="3492140" y="4724400"/>
              <a:ext cx="1943424" cy="369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zh-TW" altLang="en-US" dirty="0">
                  <a:latin typeface="微軟正黑體" pitchFamily="34" charset="-120"/>
                  <a:ea typeface="微軟正黑體" pitchFamily="34" charset="-120"/>
                </a:rPr>
                <a:t>標註</a:t>
              </a:r>
              <a:r>
                <a:rPr kumimoji="0" lang="zh-TW" altLang="en-US" dirty="0" smtClean="0">
                  <a:latin typeface="微軟正黑體" pitchFamily="34" charset="-120"/>
                  <a:ea typeface="微軟正黑體" pitchFamily="34" charset="-120"/>
                </a:rPr>
                <a:t>共識特徵</a:t>
              </a:r>
              <a:endParaRPr kumimoji="0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33" name="肘形接點 32"/>
            <p:cNvCxnSpPr>
              <a:stCxn id="8" idx="3"/>
              <a:endCxn id="16" idx="1"/>
            </p:cNvCxnSpPr>
            <p:nvPr/>
          </p:nvCxnSpPr>
          <p:spPr bwMode="auto">
            <a:xfrm flipV="1">
              <a:off x="2484438" y="5372100"/>
              <a:ext cx="1008062" cy="14446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接點 34"/>
            <p:cNvCxnSpPr>
              <a:stCxn id="8" idx="3"/>
              <a:endCxn id="15" idx="1"/>
            </p:cNvCxnSpPr>
            <p:nvPr/>
          </p:nvCxnSpPr>
          <p:spPr bwMode="auto">
            <a:xfrm>
              <a:off x="2484438" y="5516563"/>
              <a:ext cx="1008062" cy="5048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圓角矩形 16"/>
            <p:cNvSpPr/>
            <p:nvPr/>
          </p:nvSpPr>
          <p:spPr bwMode="auto">
            <a:xfrm>
              <a:off x="3276600" y="1484313"/>
              <a:ext cx="2374900" cy="3168650"/>
            </a:xfrm>
            <a:prstGeom prst="roundRect">
              <a:avLst>
                <a:gd name="adj" fmla="val 6467"/>
              </a:avLst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3492500" y="1989138"/>
              <a:ext cx="1871663" cy="5762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b="1" dirty="0">
                  <a:latin typeface="微軟正黑體" pitchFamily="34" charset="-120"/>
                  <a:ea typeface="微軟正黑體" pitchFamily="34" charset="-120"/>
                </a:rPr>
                <a:t>標註策略類型</a:t>
              </a: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492500" y="2636838"/>
              <a:ext cx="1871663" cy="5762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b="1" dirty="0">
                  <a:latin typeface="微軟正黑體" pitchFamily="34" charset="-120"/>
                  <a:ea typeface="微軟正黑體" pitchFamily="34" charset="-120"/>
                </a:rPr>
                <a:t>標註範圍長度</a:t>
              </a: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3492500" y="3284538"/>
              <a:ext cx="1871663" cy="5762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b="1" dirty="0">
                  <a:latin typeface="微軟正黑體" pitchFamily="34" charset="-120"/>
                  <a:ea typeface="微軟正黑體" pitchFamily="34" charset="-120"/>
                </a:rPr>
                <a:t>標註範圍詞性</a:t>
              </a: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3492500" y="3932238"/>
              <a:ext cx="1871663" cy="5762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b="1" dirty="0">
                  <a:latin typeface="微軟正黑體" pitchFamily="34" charset="-120"/>
                  <a:ea typeface="微軟正黑體" pitchFamily="34" charset="-120"/>
                </a:rPr>
                <a:t>標註範圍位置</a:t>
              </a:r>
            </a:p>
          </p:txBody>
        </p:sp>
        <p:sp>
          <p:nvSpPr>
            <p:cNvPr id="25618" name="文字方塊 18"/>
            <p:cNvSpPr txBox="1">
              <a:spLocks noChangeArrowheads="1"/>
            </p:cNvSpPr>
            <p:nvPr/>
          </p:nvSpPr>
          <p:spPr bwMode="auto">
            <a:xfrm>
              <a:off x="3492140" y="1556576"/>
              <a:ext cx="1943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zh-TW" altLang="en-US" dirty="0">
                  <a:latin typeface="微軟正黑體" pitchFamily="34" charset="-120"/>
                  <a:ea typeface="微軟正黑體" pitchFamily="34" charset="-120"/>
                </a:rPr>
                <a:t>標</a:t>
              </a:r>
              <a:r>
                <a:rPr kumimoji="0" lang="zh-TW" altLang="en-US" dirty="0" smtClean="0">
                  <a:latin typeface="微軟正黑體" pitchFamily="34" charset="-120"/>
                  <a:ea typeface="微軟正黑體" pitchFamily="34" charset="-120"/>
                </a:rPr>
                <a:t>註技巧特徵</a:t>
              </a: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5" name="肘形接點 24"/>
            <p:cNvCxnSpPr>
              <a:stCxn id="5" idx="3"/>
              <a:endCxn id="10" idx="1"/>
            </p:cNvCxnSpPr>
            <p:nvPr/>
          </p:nvCxnSpPr>
          <p:spPr bwMode="auto">
            <a:xfrm>
              <a:off x="2484438" y="2276475"/>
              <a:ext cx="100806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接點 26"/>
            <p:cNvCxnSpPr>
              <a:stCxn id="7" idx="3"/>
              <a:endCxn id="12" idx="1"/>
            </p:cNvCxnSpPr>
            <p:nvPr/>
          </p:nvCxnSpPr>
          <p:spPr bwMode="auto">
            <a:xfrm flipV="1">
              <a:off x="2484438" y="2924175"/>
              <a:ext cx="1008062" cy="6492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接點 28"/>
            <p:cNvCxnSpPr>
              <a:stCxn id="7" idx="3"/>
              <a:endCxn id="13" idx="1"/>
            </p:cNvCxnSpPr>
            <p:nvPr/>
          </p:nvCxnSpPr>
          <p:spPr bwMode="auto">
            <a:xfrm>
              <a:off x="2484438" y="3573463"/>
              <a:ext cx="1008062" cy="15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接點 30"/>
            <p:cNvCxnSpPr>
              <a:stCxn id="7" idx="3"/>
              <a:endCxn id="14" idx="1"/>
            </p:cNvCxnSpPr>
            <p:nvPr/>
          </p:nvCxnSpPr>
          <p:spPr bwMode="auto">
            <a:xfrm>
              <a:off x="2484438" y="3573463"/>
              <a:ext cx="1008062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623" name="文字方塊 50"/>
            <p:cNvSpPr txBox="1">
              <a:spLocks noChangeArrowheads="1"/>
            </p:cNvSpPr>
            <p:nvPr/>
          </p:nvSpPr>
          <p:spPr bwMode="auto">
            <a:xfrm>
              <a:off x="3492140" y="1115447"/>
              <a:ext cx="1943424" cy="369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zh-TW" altLang="en-US" dirty="0" smtClean="0">
                  <a:latin typeface="微軟正黑體" pitchFamily="34" charset="-120"/>
                  <a:ea typeface="微軟正黑體" pitchFamily="34" charset="-120"/>
                </a:rPr>
                <a:t>標註行為特徵</a:t>
              </a: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11560" y="2564904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zh-TW" sz="1400" dirty="0" smtClean="0">
                  <a:latin typeface="微軟正黑體" pitchFamily="34" charset="-120"/>
                  <a:ea typeface="微軟正黑體" pitchFamily="34" charset="-120"/>
                </a:rPr>
                <a:t>柯</a:t>
              </a:r>
              <a:r>
                <a:rPr lang="zh-TW" altLang="zh-TW" sz="1400" dirty="0">
                  <a:latin typeface="微軟正黑體" pitchFamily="34" charset="-120"/>
                  <a:ea typeface="微軟正黑體" pitchFamily="34" charset="-120"/>
                </a:rPr>
                <a:t>華</a:t>
              </a:r>
              <a:r>
                <a:rPr lang="zh-TW" altLang="zh-TW" sz="1400" dirty="0" smtClean="0">
                  <a:latin typeface="微軟正黑體" pitchFamily="34" charset="-120"/>
                  <a:ea typeface="微軟正黑體" pitchFamily="34" charset="-120"/>
                </a:rPr>
                <a:t>葳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，</a:t>
              </a:r>
              <a:r>
                <a:rPr lang="en-US" altLang="zh-TW" sz="1400" dirty="0" smtClean="0">
                  <a:latin typeface="微軟正黑體" pitchFamily="34" charset="-120"/>
                  <a:ea typeface="微軟正黑體" pitchFamily="34" charset="-120"/>
                </a:rPr>
                <a:t>2009)</a:t>
              </a:r>
              <a:endParaRPr lang="zh-TW" altLang="en-US" sz="1400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95536" y="3861048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林乾義</a:t>
              </a:r>
              <a:r>
                <a:rPr lang="en-US" altLang="zh-TW" sz="1400" dirty="0" smtClean="0">
                  <a:latin typeface="微軟正黑體" pitchFamily="34" charset="-120"/>
                  <a:ea typeface="微軟正黑體" pitchFamily="34" charset="-120"/>
                </a:rPr>
                <a:t>&amp;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關爾嘉，</a:t>
              </a:r>
              <a:r>
                <a:rPr lang="en-US" altLang="zh-TW" sz="1400" dirty="0" smtClean="0">
                  <a:latin typeface="微軟正黑體" pitchFamily="34" charset="-120"/>
                  <a:ea typeface="微軟正黑體" pitchFamily="34" charset="-120"/>
                </a:rPr>
                <a:t>2002)</a:t>
              </a:r>
              <a:endParaRPr lang="zh-TW" altLang="en-US" sz="1400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611188" y="5300663"/>
              <a:ext cx="1873250" cy="5762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dirty="0">
                  <a:latin typeface="微軟正黑體" pitchFamily="34" charset="-120"/>
                  <a:ea typeface="微軟正黑體" pitchFamily="34" charset="-120"/>
                </a:rPr>
                <a:t>社群指引支援</a:t>
              </a: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395536" y="5877272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微軟正黑體" pitchFamily="34" charset="-120"/>
                  <a:ea typeface="微軟正黑體" pitchFamily="34" charset="-120"/>
                </a:rPr>
                <a:t>(Marshall, 1998; </a:t>
              </a:r>
              <a:r>
                <a:rPr lang="en-US" altLang="zh-TW" sz="1400" dirty="0" err="1" smtClean="0">
                  <a:latin typeface="微軟正黑體" pitchFamily="34" charset="-120"/>
                  <a:ea typeface="微軟正黑體" pitchFamily="34" charset="-120"/>
                </a:rPr>
                <a:t>Farzan</a:t>
              </a:r>
              <a:r>
                <a:rPr lang="en-US" altLang="zh-TW" sz="1400" dirty="0" smtClean="0">
                  <a:latin typeface="微軟正黑體" pitchFamily="34" charset="-120"/>
                  <a:ea typeface="微軟正黑體" pitchFamily="34" charset="-120"/>
                </a:rPr>
                <a:t> &amp; </a:t>
              </a:r>
              <a:r>
                <a:rPr lang="en-US" altLang="zh-TW" sz="1400" dirty="0" err="1" smtClean="0">
                  <a:latin typeface="微軟正黑體" pitchFamily="34" charset="-120"/>
                  <a:ea typeface="微軟正黑體" pitchFamily="34" charset="-120"/>
                </a:rPr>
                <a:t>Brusilovsky</a:t>
              </a:r>
              <a:r>
                <a:rPr lang="en-US" altLang="zh-TW" sz="1400" dirty="0" smtClean="0">
                  <a:latin typeface="微軟正黑體" pitchFamily="34" charset="-120"/>
                  <a:ea typeface="微軟正黑體" pitchFamily="34" charset="-120"/>
                </a:rPr>
                <a:t>, 2005)</a:t>
              </a:r>
              <a:endParaRPr lang="zh-TW" altLang="en-US" sz="1400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30" name="圓角矩形 29"/>
          <p:cNvSpPr/>
          <p:nvPr/>
        </p:nvSpPr>
        <p:spPr>
          <a:xfrm>
            <a:off x="6868258" y="3280624"/>
            <a:ext cx="1800200" cy="849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b="1" dirty="0">
                <a:latin typeface="微軟正黑體" pitchFamily="34" charset="-120"/>
                <a:ea typeface="微軟正黑體" pitchFamily="34" charset="-120"/>
              </a:rPr>
              <a:t>閱讀</a:t>
            </a:r>
            <a:r>
              <a:rPr kumimoji="0"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理解</a:t>
            </a:r>
            <a:endParaRPr kumimoji="0" lang="en-US" altLang="zh-TW" sz="2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成效</a:t>
            </a:r>
            <a:endParaRPr kumimoji="0"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4" name="肘形接點 33"/>
          <p:cNvCxnSpPr>
            <a:stCxn id="10" idx="3"/>
            <a:endCxn id="30" idx="1"/>
          </p:cNvCxnSpPr>
          <p:nvPr/>
        </p:nvCxnSpPr>
        <p:spPr bwMode="auto">
          <a:xfrm>
            <a:off x="5868219" y="2282002"/>
            <a:ext cx="1000039" cy="142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12" idx="3"/>
            <a:endCxn id="30" idx="1"/>
          </p:cNvCxnSpPr>
          <p:nvPr/>
        </p:nvCxnSpPr>
        <p:spPr bwMode="auto">
          <a:xfrm>
            <a:off x="5868219" y="2929702"/>
            <a:ext cx="1000039" cy="77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endCxn id="30" idx="1"/>
          </p:cNvCxnSpPr>
          <p:nvPr/>
        </p:nvCxnSpPr>
        <p:spPr bwMode="auto">
          <a:xfrm>
            <a:off x="5892869" y="3577404"/>
            <a:ext cx="975389" cy="128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14" idx="3"/>
            <a:endCxn id="30" idx="1"/>
          </p:cNvCxnSpPr>
          <p:nvPr/>
        </p:nvCxnSpPr>
        <p:spPr bwMode="auto">
          <a:xfrm flipV="1">
            <a:off x="5868219" y="3705602"/>
            <a:ext cx="1000039" cy="519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6" idx="3"/>
            <a:endCxn id="30" idx="1"/>
          </p:cNvCxnSpPr>
          <p:nvPr/>
        </p:nvCxnSpPr>
        <p:spPr bwMode="auto">
          <a:xfrm flipV="1">
            <a:off x="5868219" y="3705602"/>
            <a:ext cx="1000039" cy="16720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15" idx="3"/>
            <a:endCxn id="30" idx="1"/>
          </p:cNvCxnSpPr>
          <p:nvPr/>
        </p:nvCxnSpPr>
        <p:spPr bwMode="auto">
          <a:xfrm flipV="1">
            <a:off x="5868219" y="3705602"/>
            <a:ext cx="1000039" cy="23197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D:\Desktop\20111115 2011中華民國圖書館學會學位論文獎助活動\kals_interface_original.png"/>
          <p:cNvPicPr>
            <a:picLocks noChangeAspect="1" noChangeArrowheads="1"/>
          </p:cNvPicPr>
          <p:nvPr/>
        </p:nvPicPr>
        <p:blipFill rotWithShape="1">
          <a:blip r:embed="rId3" cstate="print"/>
          <a:srcRect r="56299" b="7667"/>
          <a:stretch/>
        </p:blipFill>
        <p:spPr bwMode="auto">
          <a:xfrm>
            <a:off x="0" y="-1"/>
            <a:ext cx="3995936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矩形 5"/>
          <p:cNvSpPr/>
          <p:nvPr/>
        </p:nvSpPr>
        <p:spPr>
          <a:xfrm>
            <a:off x="4211960" y="1016731"/>
            <a:ext cx="4932040" cy="4824536"/>
          </a:xfrm>
          <a:prstGeom prst="rect">
            <a:avLst/>
          </a:prstGeom>
          <a:solidFill>
            <a:srgbClr val="FFFFFF">
              <a:alpha val="89804"/>
            </a:srgb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36588" y="908050"/>
            <a:ext cx="8507412" cy="571500"/>
          </a:xfrm>
        </p:spPr>
        <p:txBody>
          <a:bodyPr/>
          <a:lstStyle/>
          <a:p>
            <a:pPr algn="r"/>
            <a:r>
              <a:rPr lang="en-US" altLang="zh-TW" dirty="0" smtClean="0"/>
              <a:t>KALS</a:t>
            </a:r>
            <a:r>
              <a:rPr lang="zh-TW" altLang="en-US" dirty="0" smtClean="0"/>
              <a:t>知識標註學習系統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97400" y="1700213"/>
            <a:ext cx="4546600" cy="4425950"/>
          </a:xfrm>
        </p:spPr>
        <p:txBody>
          <a:bodyPr/>
          <a:lstStyle/>
          <a:p>
            <a:r>
              <a:rPr lang="zh-TW" altLang="en-US" sz="2800" dirty="0" smtClean="0"/>
              <a:t>整合</a:t>
            </a:r>
            <a:r>
              <a:rPr lang="en-US" altLang="zh-TW" sz="2800" dirty="0" smtClean="0"/>
              <a:t>HTML</a:t>
            </a:r>
            <a:r>
              <a:rPr lang="zh-TW" altLang="en-US" sz="2800" dirty="0" smtClean="0"/>
              <a:t>網頁，提供網頁標註功能</a:t>
            </a:r>
            <a:endParaRPr lang="en-US" altLang="zh-TW" sz="2800" dirty="0" smtClean="0"/>
          </a:p>
          <a:p>
            <a:r>
              <a:rPr lang="zh-TW" altLang="en-US" sz="2800" dirty="0" smtClean="0"/>
              <a:t>可分析讀者的各種閱讀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標註技巧特徵</a:t>
            </a:r>
            <a:r>
              <a:rPr lang="zh-TW" altLang="en-US" sz="2800" dirty="0" smtClean="0"/>
              <a:t>，統計多位讀者的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標註共識特徵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hlinkClick r:id="rId4"/>
              </a:rPr>
              <a:t>http</a:t>
            </a:r>
            <a:r>
              <a:rPr lang="en-US" altLang="zh-TW" sz="2400" dirty="0">
                <a:hlinkClick r:id="rId4"/>
              </a:rPr>
              <a:t>://demo-kals-2011</a:t>
            </a:r>
            <a:r>
              <a:rPr lang="en-US" altLang="zh-TW" sz="2400" dirty="0" smtClean="0">
                <a:hlinkClick r:id="rId4"/>
              </a:rPr>
              <a:t>.</a:t>
            </a:r>
            <a:br>
              <a:rPr lang="en-US" altLang="zh-TW" sz="2400" dirty="0" smtClean="0">
                <a:hlinkClick r:id="rId4"/>
              </a:rPr>
            </a:br>
            <a:r>
              <a:rPr lang="en-US" altLang="zh-TW" sz="2400" dirty="0" smtClean="0">
                <a:hlinkClick r:id="rId4"/>
              </a:rPr>
              <a:t>dlll.nccu.edu.tw/demo.html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標註行為特徵：標註技巧特徵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62906" y="2588724"/>
            <a:ext cx="4410075" cy="2981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圓角矩形圖說文字 7"/>
          <p:cNvSpPr/>
          <p:nvPr/>
        </p:nvSpPr>
        <p:spPr>
          <a:xfrm>
            <a:off x="2383568" y="1620367"/>
            <a:ext cx="2808312" cy="968357"/>
          </a:xfrm>
          <a:prstGeom prst="wedgeRoundRectCallout">
            <a:avLst>
              <a:gd name="adj1" fmla="val 29192"/>
              <a:gd name="adj2" fmla="val 10405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標註範圍長度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選擇標註的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5407904" y="1644007"/>
            <a:ext cx="2808312" cy="968357"/>
          </a:xfrm>
          <a:prstGeom prst="wedgeRoundRectCallout">
            <a:avLst>
              <a:gd name="adj1" fmla="val -65885"/>
              <a:gd name="adj2" fmla="val 102800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標註範圍位置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位於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段落的位置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754594" y="2923216"/>
            <a:ext cx="2808312" cy="968357"/>
          </a:xfrm>
          <a:prstGeom prst="wedgeRoundRectCallout">
            <a:avLst>
              <a:gd name="adj1" fmla="val 80183"/>
              <a:gd name="adj2" fmla="val -1709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標註範圍詞性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標註對象的詞性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754594" y="4535738"/>
            <a:ext cx="2953310" cy="1485550"/>
          </a:xfrm>
          <a:prstGeom prst="wedgeRoundRectCallout">
            <a:avLst>
              <a:gd name="adj1" fmla="val 81253"/>
              <a:gd name="adj2" fmla="val -8616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標註策略類型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重要、質疑、困惑、摘要、舉例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18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內容版面配置區 2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7294" y="1872772"/>
            <a:ext cx="5987008" cy="2506444"/>
          </a:xfrm>
          <a:prstGeom prst="rect">
            <a:avLst/>
          </a:prstGeom>
        </p:spPr>
      </p:pic>
      <p:sp>
        <p:nvSpPr>
          <p:cNvPr id="25" name="圓角矩形圖說文字 24"/>
          <p:cNvSpPr/>
          <p:nvPr/>
        </p:nvSpPr>
        <p:spPr>
          <a:xfrm>
            <a:off x="2915816" y="4509120"/>
            <a:ext cx="4536504" cy="1512168"/>
          </a:xfrm>
          <a:prstGeom prst="wedgeRoundRectCallout">
            <a:avLst>
              <a:gd name="adj1" fmla="val 32809"/>
              <a:gd name="adj2" fmla="val -7404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標註行為特徵：標</a:t>
            </a:r>
            <a:r>
              <a:rPr lang="zh-TW" altLang="en-US" dirty="0" smtClean="0"/>
              <a:t>註共識特徵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457199" y="2806113"/>
            <a:ext cx="4040188" cy="639762"/>
          </a:xfrm>
        </p:spPr>
        <p:txBody>
          <a:bodyPr/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標註範圍共識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456406" y="4911092"/>
            <a:ext cx="4041775" cy="639762"/>
          </a:xfrm>
        </p:spPr>
        <p:txBody>
          <a:bodyPr/>
          <a:lstStyle/>
          <a:p>
            <a:r>
              <a:rPr lang="en-US" altLang="zh-TW" dirty="0" smtClean="0"/>
              <a:t>6. </a:t>
            </a:r>
            <a:r>
              <a:rPr lang="zh-TW" altLang="en-US" dirty="0" smtClean="0"/>
              <a:t>標註喜愛共識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3" name="內容版面配置區 22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3435" y="4672855"/>
            <a:ext cx="3861265" cy="111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圓角矩形 25"/>
          <p:cNvSpPr/>
          <p:nvPr/>
        </p:nvSpPr>
        <p:spPr>
          <a:xfrm>
            <a:off x="5796136" y="4672855"/>
            <a:ext cx="1318564" cy="558118"/>
          </a:xfrm>
          <a:prstGeom prst="roundRect">
            <a:avLst/>
          </a:prstGeom>
          <a:noFill/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5940152" y="2420887"/>
            <a:ext cx="2524150" cy="1693850"/>
          </a:xfrm>
          <a:prstGeom prst="roundRect">
            <a:avLst>
              <a:gd name="adj" fmla="val 9919"/>
            </a:avLst>
          </a:prstGeom>
          <a:noFill/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內容版面配置區 23"/>
          <p:cNvPicPr>
            <a:picLocks noChangeAspect="1"/>
          </p:cNvPicPr>
          <p:nvPr/>
        </p:nvPicPr>
        <p:blipFill rotWithShape="1">
          <a:blip r:embed="rId2"/>
          <a:srcRect b="81005"/>
          <a:stretch/>
        </p:blipFill>
        <p:spPr bwMode="auto">
          <a:xfrm>
            <a:off x="2477293" y="1872772"/>
            <a:ext cx="5987008" cy="476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022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build="p"/>
      <p:bldP spid="6" grpId="0" build="p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資料蒐集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BBB-2DB7-40A2-867D-F82BDB187C50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5" name="群組 9"/>
          <p:cNvGrpSpPr>
            <a:grpSpLocks/>
          </p:cNvGrpSpPr>
          <p:nvPr/>
        </p:nvGrpSpPr>
        <p:grpSpPr bwMode="auto">
          <a:xfrm>
            <a:off x="395536" y="2996952"/>
            <a:ext cx="1620837" cy="1403350"/>
            <a:chOff x="3491880" y="3501008"/>
            <a:chExt cx="1620180" cy="1404154"/>
          </a:xfrm>
        </p:grpSpPr>
        <p:pic>
          <p:nvPicPr>
            <p:cNvPr id="6" name="Picture 2" descr="D:\Desktop\My Dropbox\[2011碩士論文]\投影片\Edit-Male-Us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3491880" y="3501008"/>
              <a:ext cx="1044116" cy="1044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 descr="D:\Desktop\My Dropbox\[2011碩士論文]\投影片\Edit-Male-Us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3779912" y="3645024"/>
              <a:ext cx="1044116" cy="1044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 descr="D:\Desktop\My Dropbox\[2011碩士論文]\投影片\Edit-Male-Us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067944" y="3861048"/>
              <a:ext cx="1044116" cy="1044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文字方塊 8"/>
          <p:cNvSpPr txBox="1"/>
          <p:nvPr/>
        </p:nvSpPr>
        <p:spPr>
          <a:xfrm>
            <a:off x="323528" y="4437112"/>
            <a:ext cx="16561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實驗對象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在職專班研究生</a:t>
            </a:r>
          </a:p>
        </p:txBody>
      </p:sp>
      <p:grpSp>
        <p:nvGrpSpPr>
          <p:cNvPr id="58" name="群組 57"/>
          <p:cNvGrpSpPr/>
          <p:nvPr/>
        </p:nvGrpSpPr>
        <p:grpSpPr>
          <a:xfrm>
            <a:off x="2016373" y="1464860"/>
            <a:ext cx="3973716" cy="2413684"/>
            <a:chOff x="2016373" y="1464860"/>
            <a:chExt cx="3973716" cy="2413684"/>
          </a:xfrm>
        </p:grpSpPr>
        <p:sp>
          <p:nvSpPr>
            <p:cNvPr id="12" name="圓角矩形 11"/>
            <p:cNvSpPr/>
            <p:nvPr/>
          </p:nvSpPr>
          <p:spPr>
            <a:xfrm>
              <a:off x="3091200" y="1835322"/>
              <a:ext cx="2898889" cy="91342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32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2400" b="1" dirty="0" smtClean="0">
                  <a:latin typeface="微軟正黑體" pitchFamily="34" charset="-120"/>
                  <a:ea typeface="微軟正黑體" pitchFamily="34" charset="-120"/>
                </a:rPr>
                <a:t>標註行為特徵</a:t>
              </a:r>
              <a:endParaRPr kumimoji="0" lang="zh-TW" altLang="en-US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6148" name="Picture 4" descr="tests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3718" y="1710675"/>
              <a:ext cx="1219200" cy="1219201"/>
            </a:xfrm>
            <a:prstGeom prst="rect">
              <a:avLst/>
            </a:prstGeom>
            <a:noFill/>
          </p:spPr>
        </p:pic>
        <p:cxnSp>
          <p:nvCxnSpPr>
            <p:cNvPr id="17" name="肘形接點 16"/>
            <p:cNvCxnSpPr>
              <a:stCxn id="8" idx="1"/>
              <a:endCxn id="6148" idx="1"/>
            </p:cNvCxnSpPr>
            <p:nvPr/>
          </p:nvCxnSpPr>
          <p:spPr>
            <a:xfrm flipV="1">
              <a:off x="2016373" y="2320276"/>
              <a:ext cx="527345" cy="15582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3593545" y="146486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二週的論文閱讀</a:t>
              </a: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2016373" y="3878544"/>
            <a:ext cx="5970675" cy="1815515"/>
            <a:chOff x="1790569" y="3898815"/>
            <a:chExt cx="5970675" cy="1815515"/>
          </a:xfrm>
        </p:grpSpPr>
        <p:sp>
          <p:nvSpPr>
            <p:cNvPr id="10" name="圓角矩形 9"/>
            <p:cNvSpPr/>
            <p:nvPr/>
          </p:nvSpPr>
          <p:spPr>
            <a:xfrm>
              <a:off x="2672389" y="4737934"/>
              <a:ext cx="2575086" cy="85230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432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2400" b="1" dirty="0" smtClean="0">
                  <a:latin typeface="微軟正黑體" pitchFamily="34" charset="-120"/>
                  <a:ea typeface="微軟正黑體" pitchFamily="34" charset="-120"/>
                </a:rPr>
                <a:t>測驗與</a:t>
              </a:r>
              <a:endParaRPr kumimoji="0" lang="en-US" altLang="zh-TW" sz="24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2400" b="1" dirty="0" smtClean="0">
                  <a:latin typeface="微軟正黑體" pitchFamily="34" charset="-120"/>
                  <a:ea typeface="微軟正黑體" pitchFamily="34" charset="-120"/>
                </a:rPr>
                <a:t>報告</a:t>
              </a:r>
              <a:endParaRPr kumimoji="0" lang="zh-TW" altLang="en-US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6146" name="Picture 2" descr="centang, check, checklist, equiry, list, poll, task, test, todo, writ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17914" y="4495129"/>
              <a:ext cx="1219200" cy="1219201"/>
            </a:xfrm>
            <a:prstGeom prst="rect">
              <a:avLst/>
            </a:prstGeom>
            <a:noFill/>
          </p:spPr>
        </p:pic>
        <p:cxnSp>
          <p:nvCxnSpPr>
            <p:cNvPr id="15" name="肘形接點 14"/>
            <p:cNvCxnSpPr>
              <a:stCxn id="8" idx="1"/>
              <a:endCxn id="6146" idx="1"/>
            </p:cNvCxnSpPr>
            <p:nvPr/>
          </p:nvCxnSpPr>
          <p:spPr>
            <a:xfrm>
              <a:off x="1790569" y="3898815"/>
              <a:ext cx="527345" cy="120591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圓角矩形 18"/>
            <p:cNvSpPr/>
            <p:nvPr/>
          </p:nvSpPr>
          <p:spPr>
            <a:xfrm>
              <a:off x="5961044" y="4739285"/>
              <a:ext cx="1800200" cy="84995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2400" b="1" dirty="0">
                  <a:latin typeface="微軟正黑體" pitchFamily="34" charset="-120"/>
                  <a:ea typeface="微軟正黑體" pitchFamily="34" charset="-120"/>
                </a:rPr>
                <a:t>閱讀</a:t>
              </a:r>
              <a:r>
                <a:rPr kumimoji="0" lang="zh-TW" altLang="en-US" sz="2400" b="1" dirty="0" smtClean="0">
                  <a:latin typeface="微軟正黑體" pitchFamily="34" charset="-120"/>
                  <a:ea typeface="微軟正黑體" pitchFamily="34" charset="-120"/>
                </a:rPr>
                <a:t>理解</a:t>
              </a:r>
              <a:endParaRPr kumimoji="0" lang="en-US" altLang="zh-TW" sz="24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400" b="1" dirty="0" smtClean="0">
                  <a:latin typeface="微軟正黑體" pitchFamily="34" charset="-120"/>
                  <a:ea typeface="微軟正黑體" pitchFamily="34" charset="-120"/>
                </a:rPr>
                <a:t>成效</a:t>
              </a:r>
              <a:endParaRPr kumimoji="0" lang="zh-TW" altLang="en-US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3" name="肘形接點 22"/>
            <p:cNvCxnSpPr>
              <a:stCxn id="10" idx="3"/>
              <a:endCxn id="19" idx="1"/>
            </p:cNvCxnSpPr>
            <p:nvPr/>
          </p:nvCxnSpPr>
          <p:spPr>
            <a:xfrm>
              <a:off x="5247475" y="5164085"/>
              <a:ext cx="713569" cy="17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5990089" y="2292034"/>
            <a:ext cx="1996959" cy="2433330"/>
            <a:chOff x="5959417" y="2292035"/>
            <a:chExt cx="1996959" cy="2433330"/>
          </a:xfrm>
        </p:grpSpPr>
        <p:sp>
          <p:nvSpPr>
            <p:cNvPr id="31" name="圓角矩形 30"/>
            <p:cNvSpPr/>
            <p:nvPr/>
          </p:nvSpPr>
          <p:spPr>
            <a:xfrm>
              <a:off x="6156176" y="2920009"/>
              <a:ext cx="1800200" cy="869031"/>
            </a:xfrm>
            <a:prstGeom prst="roundRect">
              <a:avLst/>
            </a:prstGeom>
            <a:solidFill>
              <a:srgbClr val="CF2E4D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差異或相關</a:t>
              </a:r>
              <a:endPara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統計分析</a:t>
              </a:r>
              <a:endPara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52" name="圖案 51"/>
            <p:cNvCxnSpPr>
              <a:stCxn id="19" idx="0"/>
              <a:endCxn id="31" idx="2"/>
            </p:cNvCxnSpPr>
            <p:nvPr/>
          </p:nvCxnSpPr>
          <p:spPr>
            <a:xfrm rot="5400000" flipH="1" flipV="1">
              <a:off x="6591289" y="4254028"/>
              <a:ext cx="929975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圖案 53"/>
            <p:cNvCxnSpPr>
              <a:stCxn id="12" idx="3"/>
              <a:endCxn id="31" idx="0"/>
            </p:cNvCxnSpPr>
            <p:nvPr/>
          </p:nvCxnSpPr>
          <p:spPr>
            <a:xfrm>
              <a:off x="5959417" y="2292035"/>
              <a:ext cx="1096859" cy="62797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LS Slide Template 201101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微軟正黑體" pitchFamily="34" charset="-120"/>
            <a:ea typeface="微軟正黑體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KALS Slide Template 20110126</Template>
  <TotalTime>2689</TotalTime>
  <Words>972</Words>
  <Application>Microsoft Office PowerPoint</Application>
  <PresentationFormat>如螢幕大小 (4:3)</PresentationFormat>
  <Paragraphs>182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Calibri</vt:lpstr>
      <vt:lpstr>KALS Slide Template 20110126</vt:lpstr>
      <vt:lpstr>合作式閱讀標註之 標註行為特徵與閱讀理解關聯</vt:lpstr>
      <vt:lpstr>研究背景</vt:lpstr>
      <vt:lpstr>悅讀101──教育部國民中小學提昇計畫 全面性推動閱讀策略</vt:lpstr>
      <vt:lpstr>閱讀理解教學研究</vt:lpstr>
      <vt:lpstr>研究架構圖</vt:lpstr>
      <vt:lpstr>KALS知識標註學習系統</vt:lpstr>
      <vt:lpstr>標註行為特徵：標註技巧特徵</vt:lpstr>
      <vt:lpstr>標註行為特徵：標註共識特徵</vt:lpstr>
      <vt:lpstr>資料蒐集</vt:lpstr>
      <vt:lpstr>研究結果：數值變項 Pearson積差相關分析</vt:lpstr>
      <vt:lpstr>研究結果：名義變項 ANOVA檢定 &amp; 事後多重比較法分析</vt:lpstr>
      <vt:lpstr>研究結論：標註行為特徵分析</vt:lpstr>
      <vt:lpstr>未來發展：系統改進</vt:lpstr>
      <vt:lpstr>未來發展：研究議題</vt:lpstr>
      <vt:lpstr>未來結合：PISA國際學生能力評量計畫</vt:lpstr>
      <vt:lpstr>參考文獻</vt:lpstr>
      <vt:lpstr>報告完畢 請多多指教 </vt:lpstr>
    </vt:vector>
  </TitlesOfParts>
  <Company>NCCU LIAS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Pudding</dc:creator>
  <cp:lastModifiedBy>Pulipuli Chen</cp:lastModifiedBy>
  <cp:revision>83</cp:revision>
  <dcterms:created xsi:type="dcterms:W3CDTF">2011-11-15T11:37:07Z</dcterms:created>
  <dcterms:modified xsi:type="dcterms:W3CDTF">2013-03-28T06:48:03Z</dcterms:modified>
</cp:coreProperties>
</file>