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2EACB7-1031-413B-B57C-F49D382CBD48}">
  <a:tblStyle styleId="{322EACB7-1031-413B-B57C-F49D382CBD4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3472525" y="3363875"/>
            <a:ext cx="5359800" cy="112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92869"/>
              </a:buClr>
              <a:buSzPct val="100000"/>
              <a:defRPr sz="3600">
                <a:solidFill>
                  <a:srgbClr val="692869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472525" y="4734475"/>
            <a:ext cx="5548500" cy="67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兩欄 藍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子標題+兩欄 藍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8324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subTitle"/>
          </p:nvPr>
        </p:nvSpPr>
        <p:spPr>
          <a:xfrm>
            <a:off x="48324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內文 褐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兩欄 褐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子標題+兩欄 褐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79" name="Shape 79"/>
          <p:cNvSpPr txBox="1"/>
          <p:nvPr>
            <p:ph idx="3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4" type="subTitle"/>
          </p:nvPr>
        </p:nvSpPr>
        <p:spPr>
          <a:xfrm>
            <a:off x="48324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869"/>
              </a:buClr>
              <a:buNone/>
              <a:defRPr>
                <a:solidFill>
                  <a:srgbClr val="692869"/>
                </a:solidFill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472525" y="2532750"/>
            <a:ext cx="5359800" cy="112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692869"/>
              </a:buClr>
              <a:buSzPct val="100000"/>
              <a:defRPr sz="3600">
                <a:solidFill>
                  <a:srgbClr val="692869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472525" y="3655050"/>
            <a:ext cx="5548500" cy="67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 b="1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692869"/>
              </a:buClr>
              <a:buSzPct val="100000"/>
              <a:defRPr sz="12000">
                <a:solidFill>
                  <a:srgbClr val="692869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 (不採用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08" name="Shape 108"/>
          <p:cNvSpPr txBox="1"/>
          <p:nvPr>
            <p:ph type="ctrTitle"/>
          </p:nvPr>
        </p:nvSpPr>
        <p:spPr>
          <a:xfrm>
            <a:off x="5143500" y="5134775"/>
            <a:ext cx="3688800" cy="138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SzPct val="100000"/>
              <a:defRPr sz="3600"/>
            </a:lvl1pPr>
            <a:lvl2pPr lvl="1" rtl="0" algn="r">
              <a:spcBef>
                <a:spcPts val="0"/>
              </a:spcBef>
              <a:buSzPct val="100000"/>
              <a:defRPr sz="3600"/>
            </a:lvl2pPr>
            <a:lvl3pPr lvl="2" rtl="0" algn="r">
              <a:spcBef>
                <a:spcPts val="0"/>
              </a:spcBef>
              <a:buSzPct val="100000"/>
              <a:defRPr sz="3600"/>
            </a:lvl3pPr>
            <a:lvl4pPr lvl="3" rtl="0" algn="r">
              <a:spcBef>
                <a:spcPts val="0"/>
              </a:spcBef>
              <a:buSzPct val="100000"/>
              <a:defRPr sz="3600"/>
            </a:lvl4pPr>
            <a:lvl5pPr lvl="4" rtl="0" algn="r">
              <a:spcBef>
                <a:spcPts val="0"/>
              </a:spcBef>
              <a:buSzPct val="100000"/>
              <a:defRPr sz="3600"/>
            </a:lvl5pPr>
            <a:lvl6pPr lvl="5" rtl="0" algn="r">
              <a:spcBef>
                <a:spcPts val="0"/>
              </a:spcBef>
              <a:buSzPct val="100000"/>
              <a:defRPr sz="3600"/>
            </a:lvl6pPr>
            <a:lvl7pPr lvl="6" rtl="0" algn="r">
              <a:spcBef>
                <a:spcPts val="0"/>
              </a:spcBef>
              <a:buSzPct val="100000"/>
              <a:defRPr sz="3600"/>
            </a:lvl7pPr>
            <a:lvl8pPr lvl="7" rtl="0" algn="r">
              <a:spcBef>
                <a:spcPts val="0"/>
              </a:spcBef>
              <a:buSzPct val="100000"/>
              <a:defRPr sz="3600"/>
            </a:lvl8pPr>
            <a:lvl9pPr lvl="8" rtl="0" algn="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5848450" y="3465525"/>
            <a:ext cx="2983800" cy="79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None/>
              <a:defRPr>
                <a:solidFill>
                  <a:srgbClr val="EAD1D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ct val="100000"/>
              <a:buNone/>
              <a:defRPr sz="2400">
                <a:solidFill>
                  <a:srgbClr val="EAD1D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子標題+兩欄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1" name="Shape 31"/>
          <p:cNvSpPr txBox="1"/>
          <p:nvPr>
            <p:ph idx="3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4" type="subTitle"/>
          </p:nvPr>
        </p:nvSpPr>
        <p:spPr>
          <a:xfrm>
            <a:off x="48324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內文 綠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兩欄 綠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子標題+兩欄 綠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8324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7" name="Shape 47"/>
          <p:cNvSpPr txBox="1"/>
          <p:nvPr>
            <p:ph idx="3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subTitle"/>
          </p:nvPr>
        </p:nvSpPr>
        <p:spPr>
          <a:xfrm>
            <a:off x="48324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內文 藍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b="1" lang="zh-TW" sz="1800">
                <a:solidFill>
                  <a:srgbClr val="FFFFFF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472525" y="3363875"/>
            <a:ext cx="5359800" cy="112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800">
                <a:solidFill>
                  <a:srgbClr val="000000"/>
                </a:solidFill>
              </a:rPr>
              <a:t>角色察覺</a:t>
            </a:r>
          </a:p>
          <a:p>
            <a:pPr lvl="0">
              <a:spcBef>
                <a:spcPts val="0"/>
              </a:spcBef>
              <a:buNone/>
            </a:pPr>
            <a:r>
              <a:rPr lang="zh-TW" sz="4800">
                <a:solidFill>
                  <a:srgbClr val="000000"/>
                </a:solidFill>
              </a:rPr>
              <a:t>對於維基知識分享</a:t>
            </a:r>
          </a:p>
          <a:p>
            <a:pPr lvl="0">
              <a:spcBef>
                <a:spcPts val="0"/>
              </a:spcBef>
              <a:buNone/>
            </a:pPr>
            <a:r>
              <a:rPr lang="zh-TW" sz="4800">
                <a:solidFill>
                  <a:srgbClr val="000000"/>
                </a:solidFill>
              </a:rPr>
              <a:t>與動機的影響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3472525" y="4734475"/>
            <a:ext cx="5548500" cy="6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布丁布丁吃布丁</a:t>
            </a:r>
            <a:br>
              <a:rPr lang="zh-TW"/>
            </a:br>
            <a:r>
              <a:rPr lang="zh-TW"/>
              <a:t>2016/6/3</a:t>
            </a:r>
            <a:br>
              <a:rPr lang="zh-TW"/>
            </a:b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Shape 197"/>
          <p:cNvGraphicFramePr/>
          <p:nvPr/>
        </p:nvGraphicFramePr>
        <p:xfrm>
          <a:off x="176925" y="16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{322EACB7-1031-413B-B57C-F49D382CBD48}</a:tableStyleId>
              </a:tblPr>
              <a:tblGrid>
                <a:gridCol w="1737175"/>
                <a:gridCol w="7064750"/>
              </a:tblGrid>
              <a:tr h="651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自發性動機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[1-5]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Auto1</a:t>
                      </a:r>
                      <a:r>
                        <a:rPr lang="zh-TW" sz="2000"/>
                        <a:t> 我是為了工作需要或用到而在Wiki中新增內容。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Auto2</a:t>
                      </a:r>
                      <a:r>
                        <a:rPr lang="zh-TW" sz="2000"/>
                        <a:t> 當我發現Wiki的資料難以用在工作上時，我會去修改或釐清Wiki的資料。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Auto3</a:t>
                      </a:r>
                      <a:r>
                        <a:rPr lang="zh-TW" sz="2000"/>
                        <a:t> 因為我想對社群有所幫助，所以我貢獻資料到Wiki上。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Auto4</a:t>
                      </a:r>
                      <a:r>
                        <a:rPr lang="zh-TW" sz="2000"/>
                        <a:t> 我貢獻資料是因為我相信Wiki將會成為其他成員用來校正、參考或是更新資訊的來源。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651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控制性動機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[1-5]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Cont1</a:t>
                      </a:r>
                      <a:r>
                        <a:rPr lang="zh-TW" sz="2000"/>
                        <a:t> 我貢獻資料到Wiki是因為它給我額外的獎賞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Cont2</a:t>
                      </a:r>
                      <a:r>
                        <a:rPr lang="zh-TW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zh-TW" sz="2000"/>
                        <a:t>我貢獻資料到Wiki是因為它增加我工作升遷的機會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Cont3</a:t>
                      </a:r>
                      <a:r>
                        <a:rPr lang="zh-TW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zh-TW" sz="2000"/>
                        <a:t>我貢獻資料到Wiki是因為它給我機會去獲得一個可被看到的資格或技能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Cont4</a:t>
                      </a:r>
                      <a:r>
                        <a:rPr lang="zh-TW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zh-TW" sz="2000"/>
                        <a:t>我貢獻資料給Wiki是因為它給我聲望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651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感知角色定義[0-1]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PRD1</a:t>
                      </a:r>
                      <a:r>
                        <a:rPr lang="zh-TW" sz="2000"/>
                        <a:t> 貢獻資料到Wiki是我工作中的重要部分 [是/否]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8" name="Shape 198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問卷設計 (1/2)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Shape 204"/>
          <p:cNvGraphicFramePr/>
          <p:nvPr/>
        </p:nvGraphicFramePr>
        <p:xfrm>
          <a:off x="369825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{322EACB7-1031-413B-B57C-F49D382CBD48}</a:tableStyleId>
              </a:tblPr>
              <a:tblGrid>
                <a:gridCol w="1873500"/>
                <a:gridCol w="6582000"/>
              </a:tblGrid>
              <a:tr h="651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知識分享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[0; &gt;1; 1-3; 4-7; &gt;8 hrs]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KS1</a:t>
                      </a:r>
                      <a:r>
                        <a:rPr lang="zh-TW" sz="2000"/>
                        <a:t> 請問您每週在Wiki貢獻資料(CONTRIBUTING CONTENT)的時間有多少？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KS2</a:t>
                      </a:r>
                      <a:r>
                        <a:rPr lang="zh-TW" sz="2000"/>
                        <a:t> 請問您每週在Wiki評分(RATING)的時間有多少？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KS3</a:t>
                      </a:r>
                      <a:r>
                        <a:rPr lang="zh-TW" sz="2000"/>
                        <a:t> 請問您每週在Wiki給予標籤(TAGGING)的時間有多少？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651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[基準線]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知識消化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i="1" lang="zh-TW" sz="1200">
                          <a:solidFill>
                            <a:schemeClr val="dk1"/>
                          </a:solidFill>
                        </a:rPr>
                        <a:t>[0; &gt;1; 1-3; 4-7; &gt;8 hrs]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zh-TW" sz="2000"/>
                        <a:t>請問您每週在Wiki閱讀內容(READING CONTENT)的時間有多少？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651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[控制因素]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管理者? [0-1]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Mng1</a:t>
                      </a:r>
                      <a:r>
                        <a:rPr lang="zh-TW" sz="2000"/>
                        <a:t> 您是管理職嗎？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651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[控制因素]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zh-TW" sz="2000"/>
                        <a:t>易用性 [1-5]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2000">
                          <a:solidFill>
                            <a:srgbClr val="692869"/>
                          </a:solidFill>
                        </a:rPr>
                        <a:t>EoU1 </a:t>
                      </a:r>
                      <a:r>
                        <a:rPr lang="zh-TW" sz="2000"/>
                        <a:t>你覺得Wiki整體來說容易使用嗎？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5" name="Shape 205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問卷設計 (2/2)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研究結果：敘述性統計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22648" r="0" t="0"/>
          <a:stretch/>
        </p:blipFill>
        <p:spPr>
          <a:xfrm>
            <a:off x="492750" y="1536625"/>
            <a:ext cx="8158500" cy="45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5267500" y="4409275"/>
            <a:ext cx="3621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251675" y="4409275"/>
            <a:ext cx="3621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267425" y="3350250"/>
            <a:ext cx="3621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267500" y="3350250"/>
            <a:ext cx="3621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5267500" y="1783375"/>
            <a:ext cx="6771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267425" y="1783375"/>
            <a:ext cx="6771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889575" y="260475"/>
            <a:ext cx="3761400" cy="731700"/>
          </a:xfrm>
          <a:prstGeom prst="wedgeRoundRectCallout">
            <a:avLst>
              <a:gd fmla="val -27811" name="adj1"/>
              <a:gd fmla="val 118857" name="adj2"/>
              <a:gd fmla="val 0" name="adj3"/>
            </a:avLst>
          </a:prstGeom>
          <a:solidFill>
            <a:srgbClr val="FFFFFF"/>
          </a:solidFill>
          <a:ln cap="flat" cmpd="sng" w="38100">
            <a:solidFill>
              <a:srgbClr val="6928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外角色動機 &gt; 內角色動機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研究結果：假設檢定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本研究使用回歸分析來驗證假設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525" y="2056326"/>
            <a:ext cx="6068923" cy="43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6243850" y="1976300"/>
            <a:ext cx="1394700" cy="4358100"/>
          </a:xfrm>
          <a:prstGeom prst="roundRect">
            <a:avLst>
              <a:gd fmla="val 7328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研究結果：對知識分享行為的影響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48324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3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H1 控制性動機↔知識分享</a:t>
            </a:r>
          </a:p>
        </p:txBody>
      </p:sp>
      <p:sp>
        <p:nvSpPr>
          <p:cNvPr id="240" name="Shape 240"/>
          <p:cNvSpPr txBox="1"/>
          <p:nvPr>
            <p:ph idx="4" type="subTitle"/>
          </p:nvPr>
        </p:nvSpPr>
        <p:spPr>
          <a:xfrm>
            <a:off x="48324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H2 自發性動機↔知識分享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" y="2297600"/>
            <a:ext cx="39147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000" y="2297587"/>
            <a:ext cx="387667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5257050"/>
            <a:ext cx="3999900" cy="9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內角色→關係強 / 外角色→關係弱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zh-TW"/>
              <a:t>支持假說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832400" y="5257050"/>
            <a:ext cx="3999900" cy="9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zh-TW" sz="2000"/>
              <a:t>外角色→關係強 / 內角色→關係弱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zh-TW"/>
              <a:t>支持假說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研究結果：知識分享細節分析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5047056"/>
            <a:ext cx="8520600" cy="10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控制性動機與大多行為相關不明顯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自發性動機與大多行為都有顯著相關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252" name="Shape 252"/>
          <p:cNvGrpSpPr/>
          <p:nvPr/>
        </p:nvGrpSpPr>
        <p:grpSpPr>
          <a:xfrm>
            <a:off x="283172" y="1496638"/>
            <a:ext cx="8520334" cy="3595871"/>
            <a:chOff x="152400" y="2175225"/>
            <a:chExt cx="6663800" cy="2812350"/>
          </a:xfrm>
        </p:grpSpPr>
        <p:pic>
          <p:nvPicPr>
            <p:cNvPr id="253" name="Shape 253"/>
            <p:cNvPicPr preferRelativeResize="0"/>
            <p:nvPr/>
          </p:nvPicPr>
          <p:blipFill rotWithShape="1">
            <a:blip r:embed="rId3">
              <a:alphaModFix/>
            </a:blip>
            <a:srcRect b="0" l="0" r="77814" t="0"/>
            <a:stretch/>
          </p:blipFill>
          <p:spPr>
            <a:xfrm>
              <a:off x="152400" y="2175225"/>
              <a:ext cx="2028625" cy="281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Shape 254"/>
            <p:cNvPicPr preferRelativeResize="0"/>
            <p:nvPr/>
          </p:nvPicPr>
          <p:blipFill rotWithShape="1">
            <a:blip r:embed="rId3">
              <a:alphaModFix/>
            </a:blip>
            <a:srcRect b="0" l="32519" r="56114" t="0"/>
            <a:stretch/>
          </p:blipFill>
          <p:spPr>
            <a:xfrm>
              <a:off x="2181024" y="2175225"/>
              <a:ext cx="1039323" cy="281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Shape 255"/>
            <p:cNvPicPr preferRelativeResize="0"/>
            <p:nvPr/>
          </p:nvPicPr>
          <p:blipFill rotWithShape="1">
            <a:blip r:embed="rId3">
              <a:alphaModFix/>
            </a:blip>
            <a:srcRect b="0" l="52150" r="17453" t="0"/>
            <a:stretch/>
          </p:blipFill>
          <p:spPr>
            <a:xfrm>
              <a:off x="3173100" y="2175225"/>
              <a:ext cx="2779425" cy="281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Shape 256"/>
            <p:cNvPicPr preferRelativeResize="0"/>
            <p:nvPr/>
          </p:nvPicPr>
          <p:blipFill rotWithShape="1">
            <a:blip r:embed="rId3">
              <a:alphaModFix/>
            </a:blip>
            <a:srcRect b="0" l="89779" r="0" t="0"/>
            <a:stretch/>
          </p:blipFill>
          <p:spPr>
            <a:xfrm>
              <a:off x="5881650" y="2175225"/>
              <a:ext cx="934549" cy="2812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Shape 257"/>
          <p:cNvSpPr/>
          <p:nvPr/>
        </p:nvSpPr>
        <p:spPr>
          <a:xfrm>
            <a:off x="283237" y="2606200"/>
            <a:ext cx="8577600" cy="48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結論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過去在使用IT的KM研究上，忽略了角色感知對於知識分享的重要性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本研究建立了感知角色定義對於兩種動機與知識分享的影響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未來研究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探討其他未確認的變項與關聯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資訊科技如何協助組織使用個人知識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英文句型分析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200">
                <a:solidFill>
                  <a:srgbClr val="000000"/>
                </a:solidFill>
              </a:rPr>
              <a:t>As previously mentioned, sharing, like helping coworkers or participating in team meetings, falls into a class of day-today behaviors that often are not formally included in technical position descriptions, yet are necessary for effective task performance (Gagné, 2009).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英文句型分析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200">
                <a:solidFill>
                  <a:srgbClr val="999999"/>
                </a:solidFill>
              </a:rPr>
              <a:t>As previously mentioned</a:t>
            </a:r>
            <a:r>
              <a:rPr lang="zh-TW" sz="3200">
                <a:solidFill>
                  <a:srgbClr val="000000"/>
                </a:solidFill>
              </a:rPr>
              <a:t>, </a:t>
            </a:r>
            <a:r>
              <a:rPr lang="zh-TW" sz="3200">
                <a:solidFill>
                  <a:srgbClr val="0000FF"/>
                </a:solidFill>
              </a:rPr>
              <a:t>sharing</a:t>
            </a:r>
            <a:r>
              <a:rPr lang="zh-TW" sz="3200">
                <a:solidFill>
                  <a:srgbClr val="000000"/>
                </a:solidFill>
              </a:rPr>
              <a:t>, </a:t>
            </a:r>
            <a:r>
              <a:rPr lang="zh-TW" sz="3200">
                <a:solidFill>
                  <a:srgbClr val="999999"/>
                </a:solidFill>
              </a:rPr>
              <a:t>like helping coworkers or participating in team meetings</a:t>
            </a:r>
            <a:r>
              <a:rPr lang="zh-TW" sz="3200">
                <a:solidFill>
                  <a:srgbClr val="000000"/>
                </a:solidFill>
              </a:rPr>
              <a:t>, fall</a:t>
            </a:r>
            <a:r>
              <a:rPr lang="zh-TW" sz="3200">
                <a:solidFill>
                  <a:srgbClr val="FF0000"/>
                </a:solidFill>
              </a:rPr>
              <a:t>s</a:t>
            </a:r>
            <a:r>
              <a:rPr lang="zh-TW" sz="3200">
                <a:solidFill>
                  <a:srgbClr val="000000"/>
                </a:solidFill>
              </a:rPr>
              <a:t> into </a:t>
            </a:r>
            <a:r>
              <a:rPr lang="zh-TW" sz="3200" u="sng">
                <a:solidFill>
                  <a:srgbClr val="000000"/>
                </a:solidFill>
              </a:rPr>
              <a:t>a class</a:t>
            </a:r>
            <a:r>
              <a:rPr lang="zh-TW" sz="3200">
                <a:solidFill>
                  <a:srgbClr val="000000"/>
                </a:solidFill>
              </a:rPr>
              <a:t> of day-today </a:t>
            </a:r>
            <a:r>
              <a:rPr lang="zh-TW" sz="3200">
                <a:solidFill>
                  <a:srgbClr val="0000FF"/>
                </a:solidFill>
              </a:rPr>
              <a:t>behaviors</a:t>
            </a:r>
            <a:r>
              <a:rPr lang="zh-TW" sz="3200">
                <a:solidFill>
                  <a:srgbClr val="000000"/>
                </a:solidFill>
              </a:rPr>
              <a:t> </a:t>
            </a:r>
            <a:r>
              <a:rPr lang="zh-TW" sz="3200">
                <a:solidFill>
                  <a:srgbClr val="0000FF"/>
                </a:solidFill>
              </a:rPr>
              <a:t>[</a:t>
            </a:r>
            <a:r>
              <a:rPr lang="zh-TW" sz="3200">
                <a:solidFill>
                  <a:srgbClr val="000000"/>
                </a:solidFill>
              </a:rPr>
              <a:t>that often </a:t>
            </a:r>
            <a:r>
              <a:rPr lang="zh-TW" sz="3200">
                <a:solidFill>
                  <a:srgbClr val="FF0000"/>
                </a:solidFill>
              </a:rPr>
              <a:t>are</a:t>
            </a:r>
            <a:r>
              <a:rPr lang="zh-TW" sz="3200">
                <a:solidFill>
                  <a:srgbClr val="000000"/>
                </a:solidFill>
              </a:rPr>
              <a:t> not formally included in technical position descriptions</a:t>
            </a:r>
            <a:r>
              <a:rPr lang="zh-TW" sz="3200">
                <a:solidFill>
                  <a:srgbClr val="38761D"/>
                </a:solidFill>
              </a:rPr>
              <a:t>, yet </a:t>
            </a:r>
            <a:r>
              <a:rPr lang="zh-TW" sz="1600">
                <a:solidFill>
                  <a:srgbClr val="38761D"/>
                </a:solidFill>
              </a:rPr>
              <a:t>(但是)</a:t>
            </a:r>
            <a:r>
              <a:rPr lang="zh-TW" sz="3200">
                <a:solidFill>
                  <a:srgbClr val="000000"/>
                </a:solidFill>
              </a:rPr>
              <a:t> </a:t>
            </a:r>
            <a:r>
              <a:rPr lang="zh-TW" sz="3200">
                <a:solidFill>
                  <a:srgbClr val="FF0000"/>
                </a:solidFill>
              </a:rPr>
              <a:t>are</a:t>
            </a:r>
            <a:r>
              <a:rPr lang="zh-TW" sz="3200">
                <a:solidFill>
                  <a:srgbClr val="000000"/>
                </a:solidFill>
              </a:rPr>
              <a:t> necessary for effective task performance</a:t>
            </a:r>
            <a:r>
              <a:rPr lang="zh-TW" sz="3200">
                <a:solidFill>
                  <a:srgbClr val="0000FF"/>
                </a:solidFill>
              </a:rPr>
              <a:t>]</a:t>
            </a:r>
            <a:r>
              <a:rPr lang="zh-TW" sz="3200">
                <a:solidFill>
                  <a:srgbClr val="000000"/>
                </a:solidFill>
              </a:rPr>
              <a:t> (Gagné, 2009).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關鍵字 → NEXT READING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Consumption: 閱讀其他人發佈的文章。這是知識再用的必備條件，也是更多主動參與第一步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Creation: 創建新知識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Curation: 評論, 回應, 評分, 分類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8324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zh-TW"/>
              <a:t>合作策展任務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2000"/>
              <a:t>(co-curation tasks)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zh-TW"/>
              <a:t>讓社群組織瞭解已知的任務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Collecting 蒐集: 藉由標籤來組織內容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Critiquing: 評論其他人的貢獻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3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知識分享架構 3Cs 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zh-TW"/>
              <a:t>(Solis, 2011)</a:t>
            </a:r>
          </a:p>
        </p:txBody>
      </p:sp>
      <p:sp>
        <p:nvSpPr>
          <p:cNvPr id="288" name="Shape 288"/>
          <p:cNvSpPr txBox="1"/>
          <p:nvPr>
            <p:ph idx="4" type="subTitle"/>
          </p:nvPr>
        </p:nvSpPr>
        <p:spPr>
          <a:xfrm>
            <a:off x="48324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社會科技階梯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zh-TW" sz="1600"/>
              <a:t>(Li, Bernoff, Fiorentino, &amp; Glass, 2007)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472525" y="446225"/>
            <a:ext cx="5359800" cy="112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大綱 / Outline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3472525" y="1765350"/>
            <a:ext cx="5548500" cy="27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3000"/>
              <a:t>論文介紹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3000"/>
              <a:t>英文解說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zh-TW" sz="3000"/>
              <a:t>關鍵字與研究啟發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研究啟發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1st CKM: Forum</a:t>
            </a:r>
            <a:br>
              <a:rPr lang="zh-TW"/>
            </a:br>
            <a:r>
              <a:rPr lang="zh-TW"/>
              <a:t>2nd CKM: Wiki</a:t>
            </a:r>
            <a:br>
              <a:rPr lang="zh-TW"/>
            </a:br>
            <a:r>
              <a:rPr lang="zh-TW"/>
              <a:t>3nd CKM: (KALS?)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zh-TW" sz="2200"/>
              <a:t>KALS算是一種知識管理嗎？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比較優缺點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我要用知識管理的角度來看它嗎？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社會現象 &gt; 學習成效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48324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研究變項與關聯的探討 → 套用到KALS上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動機：自發性vs控制性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自發性→更多分享行為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檢視知識分享架構是否在KALS上發生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將知識管理工具套用在KALS上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研究方法改進：問卷 → 系統記錄+問卷</a:t>
            </a:r>
          </a:p>
        </p:txBody>
      </p:sp>
      <p:sp>
        <p:nvSpPr>
          <p:cNvPr id="297" name="Shape 297"/>
          <p:cNvSpPr txBox="1"/>
          <p:nvPr>
            <p:ph idx="3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知識共讀→第三代CKM?</a:t>
            </a:r>
          </a:p>
        </p:txBody>
      </p:sp>
      <p:sp>
        <p:nvSpPr>
          <p:cNvPr id="298" name="Shape 298"/>
          <p:cNvSpPr txBox="1"/>
          <p:nvPr>
            <p:ph idx="4" type="subTitle"/>
          </p:nvPr>
        </p:nvSpPr>
        <p:spPr>
          <a:xfrm>
            <a:off x="48324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用知識管理角度來看KALS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5143500" y="5134775"/>
            <a:ext cx="3688800" cy="13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800"/>
              <a:t>報告完畢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5848450" y="3465525"/>
            <a:ext cx="2983800" cy="79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書目 / Bibiography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03500" y="1536625"/>
            <a:ext cx="5728800" cy="455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79400" lvl="0" rtl="0" algn="ctr">
              <a:lnSpc>
                <a:spcPct val="135000"/>
              </a:lnSpc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Arazy, O., Gellatly, I., Brainin, E., &amp; Nov, O. (</a:t>
            </a:r>
            <a:r>
              <a:rPr b="1" lang="zh-TW">
                <a:solidFill>
                  <a:srgbClr val="9900FF"/>
                </a:solidFill>
              </a:rPr>
              <a:t>2015</a:t>
            </a:r>
            <a:r>
              <a:rPr lang="zh-TW">
                <a:solidFill>
                  <a:schemeClr val="dk1"/>
                </a:solidFill>
              </a:rPr>
              <a:t>). Motivation to share knowledge using wiki technology and the moderating effect of role perceptions. </a:t>
            </a:r>
            <a:r>
              <a:rPr b="1" i="1" lang="zh-TW">
                <a:solidFill>
                  <a:srgbClr val="9900FF"/>
                </a:solidFill>
              </a:rPr>
              <a:t>Journal of the Association for Information Science and Technology</a:t>
            </a:r>
            <a:r>
              <a:rPr lang="zh-TW">
                <a:solidFill>
                  <a:schemeClr val="dk1"/>
                </a:solidFill>
              </a:rPr>
              <a:t>, 1-17. doi:10.1002/asi.23579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385475"/>
            <a:ext cx="22955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對話式知識管理 / </a:t>
            </a:r>
          </a:p>
          <a:p>
            <a:pPr lvl="0">
              <a:spcBef>
                <a:spcPts val="0"/>
              </a:spcBef>
              <a:buNone/>
            </a:pPr>
            <a:r>
              <a:rPr lang="zh-TW" sz="2800"/>
              <a:t>Conversational Knowledge Management (CKM)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73225" y="1536625"/>
            <a:ext cx="8880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CKM是使用社群媒體工具，</a:t>
            </a:r>
            <a:br>
              <a:rPr lang="zh-TW"/>
            </a:br>
            <a:r>
              <a:rPr lang="zh-TW"/>
              <a:t>透過多方交談來創造與分享知識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挑戰專家模型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突破專家的瓶頸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基於眾多貢獻者的現場專家知識(localized expertize)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仰賴貢獻者提供的情境與維護知識庫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缺點：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知識是零散的、不正確的，讀者需要一再重組新添增的知識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對話間帶有大量冗餘資訊 (新手都不看精華區)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難以激勵貢獻者，因為知識既不是工作也沒獎勵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925" y="1450012"/>
            <a:ext cx="24765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維基式的知識管理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協作式生產工具 (collaborative authoring tool)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內容導向 (相較於論壇的時間導向)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使用者可以覆寫早期內容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版本控制：隨時可以恢復到早期版本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成為第二代CKM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整合單一知識流程、減少冗餘資訊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改善論壇的兩個缺點：不完整與不正確、資訊冗餘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缺點：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編輯維基頁面是一項複雜的工作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容易覆寫的功能可能帶來錯誤的資訊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分享知識的好處難以彰顯：作者不明顯 </a:t>
            </a:r>
          </a:p>
          <a:p>
            <a:pPr indent="-228600" lvl="2" marL="1371600">
              <a:spcBef>
                <a:spcPts val="0"/>
              </a:spcBef>
            </a:pPr>
            <a:r>
              <a:rPr lang="zh-TW"/>
              <a:t>難以評估貢獻知識的程度、難以用聲望來激勵作者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2" type="body"/>
          </p:nvPr>
        </p:nvSpPr>
        <p:spPr>
          <a:xfrm>
            <a:off x="3133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當個人行為被視為對外部環境的表現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例如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受到監督者的明顯干涉與期待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一時的獎勵 (salient reward contingencies)</a:t>
            </a:r>
          </a:p>
        </p:txBody>
      </p:sp>
      <p:sp>
        <p:nvSpPr>
          <p:cNvPr id="152" name="Shape 152"/>
          <p:cNvSpPr txBox="1"/>
          <p:nvPr>
            <p:ph idx="4" type="subTitle"/>
          </p:nvPr>
        </p:nvSpPr>
        <p:spPr>
          <a:xfrm>
            <a:off x="3133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控制性動機</a:t>
            </a:r>
          </a:p>
          <a:p>
            <a:pPr lvl="0">
              <a:spcBef>
                <a:spcPts val="0"/>
              </a:spcBef>
              <a:buNone/>
            </a:pPr>
            <a:r>
              <a:rPr lang="zh-TW" sz="2000"/>
              <a:t>Controlled Motivation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831600" y="2297601"/>
            <a:ext cx="3999900" cy="37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行為表現是取決於個人意識的結果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例如人們覺得他們的行為是自我決定的</a:t>
            </a:r>
          </a:p>
        </p:txBody>
      </p:sp>
      <p:sp>
        <p:nvSpPr>
          <p:cNvPr id="154" name="Shape 154"/>
          <p:cNvSpPr txBox="1"/>
          <p:nvPr>
            <p:ph idx="3" type="subTitle"/>
          </p:nvPr>
        </p:nvSpPr>
        <p:spPr>
          <a:xfrm>
            <a:off x="4833200" y="153662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自發性動機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000"/>
              <a:t>Autonomous Motivation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研究變項：動機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研究變項：角色感知論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lt1"/>
                </a:solidFill>
              </a:rPr>
              <a:t>Role-perceptions Theory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2835450"/>
            <a:ext cx="3999900" cy="34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知識分享被視為是一種「必要」的工作行為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(自己的角色是由組織決定的，通常是</a:t>
            </a:r>
            <a:r>
              <a:rPr b="1" lang="zh-TW" u="sng">
                <a:solidFill>
                  <a:srgbClr val="692869"/>
                </a:solidFill>
              </a:rPr>
              <a:t>強制、必要</a:t>
            </a:r>
            <a:r>
              <a:rPr lang="zh-TW"/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當知識分享是被期待的時候，內角色行為的人會參與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832400" y="2835450"/>
            <a:ext cx="3999900" cy="341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知識分享是自由決定參與的行為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(自己的角色由自己決定，</a:t>
            </a:r>
            <a:r>
              <a:rPr b="1" lang="zh-TW" u="sng">
                <a:solidFill>
                  <a:srgbClr val="692869"/>
                </a:solidFill>
              </a:rPr>
              <a:t>非強制、非必要</a:t>
            </a:r>
            <a:r>
              <a:rPr lang="zh-TW"/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當知識分享是非必須時，有些人會參與、有些人不會參與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5" name="Shape 165"/>
          <p:cNvSpPr txBox="1"/>
          <p:nvPr>
            <p:ph idx="3" type="subTitle"/>
          </p:nvPr>
        </p:nvSpPr>
        <p:spPr>
          <a:xfrm>
            <a:off x="313300" y="207447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內角色 In-Role</a:t>
            </a:r>
          </a:p>
        </p:txBody>
      </p:sp>
      <p:sp>
        <p:nvSpPr>
          <p:cNvPr id="166" name="Shape 166"/>
          <p:cNvSpPr txBox="1"/>
          <p:nvPr>
            <p:ph idx="4" type="subTitle"/>
          </p:nvPr>
        </p:nvSpPr>
        <p:spPr>
          <a:xfrm>
            <a:off x="4832400" y="2074475"/>
            <a:ext cx="3999900" cy="68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外角色 Extra-Role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1700" y="1536625"/>
            <a:ext cx="8520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692869"/>
                </a:solidFill>
              </a:rPr>
              <a:t>假設個人的知識分享行為跟他們所認知的角色有關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研究架構圖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4575575"/>
            <a:ext cx="4231500" cy="19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H1: 控制性動機↔知識分享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內角色 → 關係較強</a:t>
            </a:r>
          </a:p>
          <a:p>
            <a:pPr indent="-228600" lvl="0" marL="457200">
              <a:spcBef>
                <a:spcPts val="0"/>
              </a:spcBef>
            </a:pPr>
            <a:r>
              <a:rPr lang="zh-TW"/>
              <a:t>外角色 → 關係較弱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75" name="Shape 175"/>
          <p:cNvSpPr/>
          <p:nvPr/>
        </p:nvSpPr>
        <p:spPr>
          <a:xfrm>
            <a:off x="330700" y="1566875"/>
            <a:ext cx="2225100" cy="976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928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/>
              <a:t>控制性動機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/>
              <a:t>Controlled Motivation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330700" y="3110125"/>
            <a:ext cx="2225100" cy="976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928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自發性動機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Autonomous Motivation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3007775" y="2329700"/>
            <a:ext cx="2225100" cy="819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928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感知角色定義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Perceived Role Defintion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89650" y="4575575"/>
            <a:ext cx="4231500" cy="19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/>
              <a:t>H2: 自發性動機↔知識分享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外角色 → 關係最強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內角色 → 關係最弱</a:t>
            </a:r>
          </a:p>
        </p:txBody>
      </p:sp>
      <p:sp>
        <p:nvSpPr>
          <p:cNvPr id="179" name="Shape 179"/>
          <p:cNvSpPr/>
          <p:nvPr/>
        </p:nvSpPr>
        <p:spPr>
          <a:xfrm>
            <a:off x="6607200" y="2251600"/>
            <a:ext cx="2225100" cy="976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928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2400"/>
              <a:t>知識分享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/>
              <a:t>Knowledge Sharing</a:t>
            </a:r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2555800" y="3228325"/>
            <a:ext cx="3995100" cy="369900"/>
          </a:xfrm>
          <a:prstGeom prst="straightConnector1">
            <a:avLst/>
          </a:prstGeom>
          <a:noFill/>
          <a:ln cap="flat" cmpd="sng" w="38100">
            <a:solidFill>
              <a:srgbClr val="69286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>
            <a:off x="2555800" y="1881075"/>
            <a:ext cx="3995100" cy="369900"/>
          </a:xfrm>
          <a:prstGeom prst="straightConnector1">
            <a:avLst/>
          </a:prstGeom>
          <a:noFill/>
          <a:ln cap="flat" cmpd="sng" w="38100">
            <a:solidFill>
              <a:srgbClr val="69286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5236025" y="2291125"/>
            <a:ext cx="519600" cy="244200"/>
          </a:xfrm>
          <a:prstGeom prst="straightConnector1">
            <a:avLst/>
          </a:prstGeom>
          <a:noFill/>
          <a:ln cap="flat" cmpd="sng" w="38100">
            <a:solidFill>
              <a:srgbClr val="69286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>
            <a:off x="5236025" y="3023500"/>
            <a:ext cx="519600" cy="244200"/>
          </a:xfrm>
          <a:prstGeom prst="straightConnector1">
            <a:avLst/>
          </a:prstGeom>
          <a:noFill/>
          <a:ln cap="flat" cmpd="sng" w="38100">
            <a:solidFill>
              <a:srgbClr val="69286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5556425" y="2738500"/>
            <a:ext cx="727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/>
              <a:t>H2-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556425" y="2253500"/>
            <a:ext cx="994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/>
              <a:t>H1+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58566"/>
            <a:ext cx="8520600" cy="7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研究方法：問卷調查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研究場域：維基式的百科全書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大型、跨國公司：超過35萬員工，發展軟硬體與提供服務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2008年開始作為內部知識保存與員工跨國合作的場域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每月大約有1300次編輯、33萬次查閱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網路問卷調查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與維基管理中心合作，調整問卷敘述以符合組織情境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貼在首頁佈告欄</a:t>
            </a:r>
          </a:p>
          <a:p>
            <a:pPr indent="-228600" lvl="1" marL="914400">
              <a:spcBef>
                <a:spcPts val="0"/>
              </a:spcBef>
            </a:pPr>
            <a:r>
              <a:rPr lang="zh-TW"/>
              <a:t>最後回收974份問卷結果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0" y="6475074"/>
            <a:ext cx="548700" cy="38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