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 id="2147483940" r:id="rId2"/>
  </p:sldMasterIdLst>
  <p:notesMasterIdLst>
    <p:notesMasterId r:id="rId25"/>
  </p:notesMasterIdLst>
  <p:sldIdLst>
    <p:sldId id="284" r:id="rId3"/>
    <p:sldId id="877" r:id="rId4"/>
    <p:sldId id="315" r:id="rId5"/>
    <p:sldId id="864" r:id="rId6"/>
    <p:sldId id="884" r:id="rId7"/>
    <p:sldId id="264" r:id="rId8"/>
    <p:sldId id="265" r:id="rId9"/>
    <p:sldId id="266" r:id="rId10"/>
    <p:sldId id="267" r:id="rId11"/>
    <p:sldId id="268" r:id="rId12"/>
    <p:sldId id="269" r:id="rId13"/>
    <p:sldId id="270" r:id="rId14"/>
    <p:sldId id="271" r:id="rId15"/>
    <p:sldId id="319" r:id="rId16"/>
    <p:sldId id="860" r:id="rId17"/>
    <p:sldId id="280" r:id="rId18"/>
    <p:sldId id="880" r:id="rId19"/>
    <p:sldId id="881" r:id="rId20"/>
    <p:sldId id="882" r:id="rId21"/>
    <p:sldId id="883" r:id="rId22"/>
    <p:sldId id="878" r:id="rId23"/>
    <p:sldId id="324"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Inconsolata" panose="020B0609030003000000" pitchFamily="49" charset="0"/>
      <p:regular r:id="rId30"/>
      <p:bold r:id="rId31"/>
    </p:embeddedFont>
    <p:embeddedFont>
      <p:font typeface="Lato Light" panose="020F0502020204030203" pitchFamily="34" charset="0"/>
      <p:regular r:id="rId32"/>
      <p:italic r:id="rId33"/>
    </p:embeddedFont>
    <p:embeddedFont>
      <p:font typeface="Pangolin" panose="00000500000000000000" pitchFamily="2"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FFB573-641D-4203-B4E8-551972FF3C2C}">
  <a:tblStyle styleId="{C4FFB573-641D-4203-B4E8-551972FF3C2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snapToGrid="0">
      <p:cViewPr varScale="1">
        <p:scale>
          <a:sx n="107" d="100"/>
          <a:sy n="107" d="100"/>
        </p:scale>
        <p:origin x="126"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49924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38433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26078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6083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8307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4243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97918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57868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8709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want</a:t>
            </a:r>
            <a:r>
              <a:rPr lang="en-GB" baseline="0" dirty="0"/>
              <a:t> to talk about what is quality feedback – both negative and positive comments that can help you develop your courses in the future. You can give your own examples of when you have used feedback.</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6231C3-2B71-4EB5-A260-CE6306024C4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5192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2186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0687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54238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95825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extLst>
              <a:ext uri="{28A0092B-C50C-407E-A947-70E740481C1C}">
                <a14:useLocalDpi xmlns:a14="http://schemas.microsoft.com/office/drawing/2010/main" val="0"/>
              </a:ext>
            </a:extLst>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2745450" y="1197750"/>
            <a:ext cx="3434100" cy="2748000"/>
          </a:xfrm>
          <a:prstGeom prst="rect">
            <a:avLst/>
          </a:prstGeom>
        </p:spPr>
        <p:txBody>
          <a:bodyPr spcFirstLastPara="1" wrap="square" lIns="91425" tIns="91425" rIns="91425" bIns="91425" anchor="ctr" anchorCtr="0"/>
          <a:lstStyle>
            <a:lvl1pPr lvl="0"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1pPr>
            <a:lvl2pPr lvl="1"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2pPr>
            <a:lvl3pPr lvl="2"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3pPr>
            <a:lvl4pPr lvl="3"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4pPr>
            <a:lvl5pPr lvl="4"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5pPr>
            <a:lvl6pPr lvl="5"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6pPr>
            <a:lvl7pPr lvl="6"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7pPr>
            <a:lvl8pPr lvl="7"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8pPr>
            <a:lvl9pPr lvl="8"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102C5D3-9474-4DCC-9EED-F00E5F848EB5}" type="datetimeFigureOut">
              <a:rPr lang="en-GB" smtClean="0"/>
              <a:t>15/02/2019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4CBD507-612D-444E-98AF-CE9834A5F433}" type="slidenum">
              <a:rPr lang="en-GB" smtClean="0"/>
              <a:t>‹#›</a:t>
            </a:fld>
            <a:endParaRPr lang="en-GB"/>
          </a:p>
        </p:txBody>
      </p:sp>
    </p:spTree>
    <p:extLst>
      <p:ext uri="{BB962C8B-B14F-4D97-AF65-F5344CB8AC3E}">
        <p14:creationId xmlns:p14="http://schemas.microsoft.com/office/powerpoint/2010/main" val="1380830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2C5D3-9474-4DCC-9EED-F00E5F848EB5}" type="datetimeFigureOut">
              <a:rPr lang="en-GB" smtClean="0"/>
              <a:t>15/02/2019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4CBD507-612D-444E-98AF-CE9834A5F433}" type="slidenum">
              <a:rPr lang="en-GB" smtClean="0"/>
              <a:t>‹#›</a:t>
            </a:fld>
            <a:endParaRPr lang="en-GB"/>
          </a:p>
        </p:txBody>
      </p:sp>
    </p:spTree>
    <p:extLst>
      <p:ext uri="{BB962C8B-B14F-4D97-AF65-F5344CB8AC3E}">
        <p14:creationId xmlns:p14="http://schemas.microsoft.com/office/powerpoint/2010/main" val="1121074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102C5D3-9474-4DCC-9EED-F00E5F848EB5}" type="datetimeFigureOut">
              <a:rPr lang="en-GB" smtClean="0"/>
              <a:t>15/02/2019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CBD507-612D-444E-98AF-CE9834A5F433}" type="slidenum">
              <a:rPr lang="en-GB" smtClean="0"/>
              <a:t>‹#›</a:t>
            </a:fld>
            <a:endParaRPr lang="en-GB"/>
          </a:p>
        </p:txBody>
      </p:sp>
    </p:spTree>
    <p:extLst>
      <p:ext uri="{BB962C8B-B14F-4D97-AF65-F5344CB8AC3E}">
        <p14:creationId xmlns:p14="http://schemas.microsoft.com/office/powerpoint/2010/main" val="742936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102C5D3-9474-4DCC-9EED-F00E5F848EB5}" type="datetimeFigureOut">
              <a:rPr lang="en-GB" smtClean="0"/>
              <a:t>15/02/2019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CBD507-612D-444E-98AF-CE9834A5F433}" type="slidenum">
              <a:rPr lang="en-GB" smtClean="0"/>
              <a:t>‹#›</a:t>
            </a:fld>
            <a:endParaRPr lang="en-GB"/>
          </a:p>
        </p:txBody>
      </p:sp>
    </p:spTree>
    <p:extLst>
      <p:ext uri="{BB962C8B-B14F-4D97-AF65-F5344CB8AC3E}">
        <p14:creationId xmlns:p14="http://schemas.microsoft.com/office/powerpoint/2010/main" val="3768914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102C5D3-9474-4DCC-9EED-F00E5F848EB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CBD507-612D-444E-98AF-CE9834A5F433}" type="slidenum">
              <a:rPr lang="en-GB" smtClean="0"/>
              <a:t>‹#›</a:t>
            </a:fld>
            <a:endParaRPr lang="en-GB"/>
          </a:p>
        </p:txBody>
      </p:sp>
    </p:spTree>
    <p:extLst>
      <p:ext uri="{BB962C8B-B14F-4D97-AF65-F5344CB8AC3E}">
        <p14:creationId xmlns:p14="http://schemas.microsoft.com/office/powerpoint/2010/main" val="1185424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102C5D3-9474-4DCC-9EED-F00E5F848EB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CBD507-612D-444E-98AF-CE9834A5F433}" type="slidenum">
              <a:rPr lang="en-GB" smtClean="0"/>
              <a:t>‹#›</a:t>
            </a:fld>
            <a:endParaRPr lang="en-GB"/>
          </a:p>
        </p:txBody>
      </p:sp>
    </p:spTree>
    <p:extLst>
      <p:ext uri="{BB962C8B-B14F-4D97-AF65-F5344CB8AC3E}">
        <p14:creationId xmlns:p14="http://schemas.microsoft.com/office/powerpoint/2010/main" val="1078501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28_Title Slide">
    <p:spTree>
      <p:nvGrpSpPr>
        <p:cNvPr id="1" name=""/>
        <p:cNvGrpSpPr/>
        <p:nvPr/>
      </p:nvGrpSpPr>
      <p:grpSpPr>
        <a:xfrm>
          <a:off x="0" y="0"/>
          <a:ext cx="0" cy="0"/>
          <a:chOff x="0" y="0"/>
          <a:chExt cx="0" cy="0"/>
        </a:xfrm>
      </p:grpSpPr>
      <p:sp>
        <p:nvSpPr>
          <p:cNvPr id="2" name="Picture Placeholder 2"/>
          <p:cNvSpPr>
            <a:spLocks noGrp="1"/>
          </p:cNvSpPr>
          <p:nvPr>
            <p:ph type="pic" sz="quarter" idx="11" hasCustomPrompt="1"/>
          </p:nvPr>
        </p:nvSpPr>
        <p:spPr>
          <a:xfrm>
            <a:off x="0" y="0"/>
            <a:ext cx="9144000" cy="5143500"/>
          </a:xfrm>
          <a:pattFill prst="pct5">
            <a:fgClr>
              <a:schemeClr val="tx1">
                <a:lumMod val="50000"/>
              </a:schemeClr>
            </a:fgClr>
            <a:bgClr>
              <a:schemeClr val="bg1">
                <a:lumMod val="95000"/>
              </a:schemeClr>
            </a:bgClr>
          </a:pattFill>
        </p:spPr>
        <p:txBody>
          <a:bodyPr anchor="ctr">
            <a:normAutofit/>
          </a:bodyPr>
          <a:lstStyle>
            <a:lvl1pPr marL="0" indent="0" algn="ctr">
              <a:buNone/>
              <a:defRPr sz="1350" baseline="0">
                <a:latin typeface="+mj-lt"/>
              </a:defRPr>
            </a:lvl1pPr>
          </a:lstStyle>
          <a:p>
            <a:r>
              <a:rPr lang="en-US" dirty="0"/>
              <a:t>Insert Image</a:t>
            </a:r>
          </a:p>
        </p:txBody>
      </p:sp>
    </p:spTree>
    <p:extLst>
      <p:ext uri="{BB962C8B-B14F-4D97-AF65-F5344CB8AC3E}">
        <p14:creationId xmlns:p14="http://schemas.microsoft.com/office/powerpoint/2010/main" val="21042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big postit">
  <p:cSld name="BLANK_1_2">
    <p:bg>
      <p:bgPr>
        <a:blipFill>
          <a:blip r:embed="rId2">
            <a:alphaModFix/>
            <a:extLst>
              <a:ext uri="{28A0092B-C50C-407E-A947-70E740481C1C}">
                <a14:useLocalDpi xmlns:a14="http://schemas.microsoft.com/office/drawing/2010/main" val="0"/>
              </a:ext>
            </a:extLst>
          </a:blip>
          <a:stretch>
            <a:fillRect/>
          </a:stretch>
        </a:blipFill>
        <a:effectLst/>
      </p:bgPr>
    </p:bg>
    <p:spTree>
      <p:nvGrpSpPr>
        <p:cNvPr id="1" name="Shape 46"/>
        <p:cNvGrpSpPr/>
        <p:nvPr/>
      </p:nvGrpSpPr>
      <p:grpSpPr>
        <a:xfrm>
          <a:off x="0" y="0"/>
          <a:ext cx="0" cy="0"/>
          <a:chOff x="0" y="0"/>
          <a:chExt cx="0" cy="0"/>
        </a:xfrm>
      </p:grpSpPr>
      <p:sp>
        <p:nvSpPr>
          <p:cNvPr id="47" name="Shape 47"/>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bg>
      <p:bgPr>
        <a:blipFill>
          <a:blip r:embed="rId2">
            <a:alphaModFix/>
            <a:extLst>
              <a:ext uri="{28A0092B-C50C-407E-A947-70E740481C1C}">
                <a14:useLocalDpi xmlns:a14="http://schemas.microsoft.com/office/drawing/2010/main" val="0"/>
              </a:ext>
            </a:extLst>
          </a:blip>
          <a:stretch>
            <a:fillRect/>
          </a:stretch>
        </a:blipFill>
        <a:effectLst/>
      </p:bgPr>
    </p:bg>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3661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ostit">
  <p:cSld name="Blank postit">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Shape 45"/>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70518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102C5D3-9474-4DCC-9EED-F00E5F848EB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CBD507-612D-444E-98AF-CE9834A5F433}" type="slidenum">
              <a:rPr lang="en-GB" smtClean="0"/>
              <a:t>‹#›</a:t>
            </a:fld>
            <a:endParaRPr lang="en-GB"/>
          </a:p>
        </p:txBody>
      </p:sp>
    </p:spTree>
    <p:extLst>
      <p:ext uri="{BB962C8B-B14F-4D97-AF65-F5344CB8AC3E}">
        <p14:creationId xmlns:p14="http://schemas.microsoft.com/office/powerpoint/2010/main" val="3834190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102C5D3-9474-4DCC-9EED-F00E5F848EB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CBD507-612D-444E-98AF-CE9834A5F433}" type="slidenum">
              <a:rPr lang="en-GB" smtClean="0"/>
              <a:t>‹#›</a:t>
            </a:fld>
            <a:endParaRPr lang="en-GB"/>
          </a:p>
        </p:txBody>
      </p:sp>
    </p:spTree>
    <p:extLst>
      <p:ext uri="{BB962C8B-B14F-4D97-AF65-F5344CB8AC3E}">
        <p14:creationId xmlns:p14="http://schemas.microsoft.com/office/powerpoint/2010/main" val="566558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2C5D3-9474-4DCC-9EED-F00E5F848EB5}" type="datetimeFigureOut">
              <a:rPr lang="en-GB" smtClean="0"/>
              <a:t>15/02/2019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CBD507-612D-444E-98AF-CE9834A5F433}" type="slidenum">
              <a:rPr lang="en-GB" smtClean="0"/>
              <a:t>‹#›</a:t>
            </a:fld>
            <a:endParaRPr lang="en-GB"/>
          </a:p>
        </p:txBody>
      </p:sp>
    </p:spTree>
    <p:extLst>
      <p:ext uri="{BB962C8B-B14F-4D97-AF65-F5344CB8AC3E}">
        <p14:creationId xmlns:p14="http://schemas.microsoft.com/office/powerpoint/2010/main" val="235286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102C5D3-9474-4DCC-9EED-F00E5F848EB5}" type="datetimeFigureOut">
              <a:rPr lang="en-GB" smtClean="0"/>
              <a:t>15/02/2019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CBD507-612D-444E-98AF-CE9834A5F433}" type="slidenum">
              <a:rPr lang="en-GB" smtClean="0"/>
              <a:t>‹#›</a:t>
            </a:fld>
            <a:endParaRPr lang="en-GB"/>
          </a:p>
        </p:txBody>
      </p:sp>
    </p:spTree>
    <p:extLst>
      <p:ext uri="{BB962C8B-B14F-4D97-AF65-F5344CB8AC3E}">
        <p14:creationId xmlns:p14="http://schemas.microsoft.com/office/powerpoint/2010/main" val="710117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102C5D3-9474-4DCC-9EED-F00E5F848EB5}" type="datetimeFigureOut">
              <a:rPr lang="en-GB" smtClean="0"/>
              <a:t>15/02/2019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4CBD507-612D-444E-98AF-CE9834A5F433}" type="slidenum">
              <a:rPr lang="en-GB" smtClean="0"/>
              <a:t>‹#›</a:t>
            </a:fld>
            <a:endParaRPr lang="en-GB"/>
          </a:p>
        </p:txBody>
      </p:sp>
    </p:spTree>
    <p:extLst>
      <p:ext uri="{BB962C8B-B14F-4D97-AF65-F5344CB8AC3E}">
        <p14:creationId xmlns:p14="http://schemas.microsoft.com/office/powerpoint/2010/main" val="3238503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66375" y="358385"/>
            <a:ext cx="56262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1pPr>
            <a:lvl2pPr lvl="1">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2pPr>
            <a:lvl3pPr lvl="2">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3pPr>
            <a:lvl4pPr lvl="3">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4pPr>
            <a:lvl5pPr lvl="4">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5pPr>
            <a:lvl6pPr lvl="5">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6pPr>
            <a:lvl7pPr lvl="6">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7pPr>
            <a:lvl8pPr lvl="7">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8pPr>
            <a:lvl9pPr lvl="8">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9pPr>
          </a:lstStyle>
          <a:p>
            <a:endParaRPr/>
          </a:p>
        </p:txBody>
      </p:sp>
      <p:sp>
        <p:nvSpPr>
          <p:cNvPr id="7" name="Shape 7"/>
          <p:cNvSpPr txBox="1">
            <a:spLocks noGrp="1"/>
          </p:cNvSpPr>
          <p:nvPr>
            <p:ph type="body" idx="1"/>
          </p:nvPr>
        </p:nvSpPr>
        <p:spPr>
          <a:xfrm>
            <a:off x="866375" y="1304543"/>
            <a:ext cx="5626200" cy="3063000"/>
          </a:xfrm>
          <a:prstGeom prst="rect">
            <a:avLst/>
          </a:prstGeom>
          <a:noFill/>
          <a:ln>
            <a:noFill/>
          </a:ln>
        </p:spPr>
        <p:txBody>
          <a:bodyPr spcFirstLastPara="1" wrap="square" lIns="91425" tIns="91425" rIns="91425" bIns="91425" anchor="t" anchorCtr="0"/>
          <a:lstStyle>
            <a:lvl1pPr marL="457200" lvl="0"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1pPr>
            <a:lvl2pPr marL="914400" lvl="1"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2pPr>
            <a:lvl3pPr marL="1371600" lvl="2"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3pPr>
            <a:lvl4pPr marL="1828800" lvl="3"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4pPr>
            <a:lvl5pPr marL="2286000" lvl="4"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5pPr>
            <a:lvl6pPr marL="2743200" lvl="5"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6pPr>
            <a:lvl7pPr marL="3200400" lvl="6"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7pPr>
            <a:lvl8pPr marL="3657600" lvl="7"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8pPr>
            <a:lvl9pPr marL="4114800" lvl="8"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9pPr>
          </a:lstStyle>
          <a:p>
            <a:endParaRPr/>
          </a:p>
        </p:txBody>
      </p:sp>
      <p:sp>
        <p:nvSpPr>
          <p:cNvPr id="8" name="Shape 8"/>
          <p:cNvSpPr txBox="1">
            <a:spLocks noGrp="1"/>
          </p:cNvSpPr>
          <p:nvPr>
            <p:ph type="sldNum" idx="12"/>
          </p:nvPr>
        </p:nvSpPr>
        <p:spPr>
          <a:xfrm>
            <a:off x="8716025" y="4676375"/>
            <a:ext cx="428100" cy="467100"/>
          </a:xfrm>
          <a:prstGeom prst="rect">
            <a:avLst/>
          </a:prstGeom>
          <a:noFill/>
          <a:ln>
            <a:noFill/>
          </a:ln>
        </p:spPr>
        <p:txBody>
          <a:bodyPr spcFirstLastPara="1" wrap="square" lIns="91425" tIns="91425" rIns="91425" bIns="91425" anchor="ctr" anchorCtr="0">
            <a:noAutofit/>
          </a:bodyPr>
          <a:lstStyle>
            <a:lvl1pPr lvl="0" algn="ctr">
              <a:buNone/>
              <a:defRPr sz="1300">
                <a:solidFill>
                  <a:srgbClr val="7F6000"/>
                </a:solidFill>
                <a:latin typeface="Inconsolata"/>
                <a:ea typeface="Inconsolata"/>
                <a:cs typeface="Inconsolata"/>
                <a:sym typeface="Inconsolata"/>
              </a:defRPr>
            </a:lvl1pPr>
            <a:lvl2pPr lvl="1" algn="ctr">
              <a:buNone/>
              <a:defRPr sz="1300">
                <a:solidFill>
                  <a:srgbClr val="7F6000"/>
                </a:solidFill>
                <a:latin typeface="Inconsolata"/>
                <a:ea typeface="Inconsolata"/>
                <a:cs typeface="Inconsolata"/>
                <a:sym typeface="Inconsolata"/>
              </a:defRPr>
            </a:lvl2pPr>
            <a:lvl3pPr lvl="2" algn="ctr">
              <a:buNone/>
              <a:defRPr sz="1300">
                <a:solidFill>
                  <a:srgbClr val="7F6000"/>
                </a:solidFill>
                <a:latin typeface="Inconsolata"/>
                <a:ea typeface="Inconsolata"/>
                <a:cs typeface="Inconsolata"/>
                <a:sym typeface="Inconsolata"/>
              </a:defRPr>
            </a:lvl3pPr>
            <a:lvl4pPr lvl="3" algn="ctr">
              <a:buNone/>
              <a:defRPr sz="1300">
                <a:solidFill>
                  <a:srgbClr val="7F6000"/>
                </a:solidFill>
                <a:latin typeface="Inconsolata"/>
                <a:ea typeface="Inconsolata"/>
                <a:cs typeface="Inconsolata"/>
                <a:sym typeface="Inconsolata"/>
              </a:defRPr>
            </a:lvl4pPr>
            <a:lvl5pPr lvl="4" algn="ctr">
              <a:buNone/>
              <a:defRPr sz="1300">
                <a:solidFill>
                  <a:srgbClr val="7F6000"/>
                </a:solidFill>
                <a:latin typeface="Inconsolata"/>
                <a:ea typeface="Inconsolata"/>
                <a:cs typeface="Inconsolata"/>
                <a:sym typeface="Inconsolata"/>
              </a:defRPr>
            </a:lvl5pPr>
            <a:lvl6pPr lvl="5" algn="ctr">
              <a:buNone/>
              <a:defRPr sz="1300">
                <a:solidFill>
                  <a:srgbClr val="7F6000"/>
                </a:solidFill>
                <a:latin typeface="Inconsolata"/>
                <a:ea typeface="Inconsolata"/>
                <a:cs typeface="Inconsolata"/>
                <a:sym typeface="Inconsolata"/>
              </a:defRPr>
            </a:lvl6pPr>
            <a:lvl7pPr lvl="6" algn="ctr">
              <a:buNone/>
              <a:defRPr sz="1300">
                <a:solidFill>
                  <a:srgbClr val="7F6000"/>
                </a:solidFill>
                <a:latin typeface="Inconsolata"/>
                <a:ea typeface="Inconsolata"/>
                <a:cs typeface="Inconsolata"/>
                <a:sym typeface="Inconsolata"/>
              </a:defRPr>
            </a:lvl7pPr>
            <a:lvl8pPr lvl="7" algn="ctr">
              <a:buNone/>
              <a:defRPr sz="1300">
                <a:solidFill>
                  <a:srgbClr val="7F6000"/>
                </a:solidFill>
                <a:latin typeface="Inconsolata"/>
                <a:ea typeface="Inconsolata"/>
                <a:cs typeface="Inconsolata"/>
                <a:sym typeface="Inconsolata"/>
              </a:defRPr>
            </a:lvl8pPr>
            <a:lvl9pPr lvl="8" algn="ctr">
              <a:buNone/>
              <a:defRPr sz="1300">
                <a:solidFill>
                  <a:srgbClr val="7F6000"/>
                </a:solidFill>
                <a:latin typeface="Inconsolata"/>
                <a:ea typeface="Inconsolata"/>
                <a:cs typeface="Inconsolata"/>
                <a:sym typeface="Inconsolata"/>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9" r:id="rId2"/>
    <p:sldLayoutId id="2147483864" r:id="rId3"/>
    <p:sldLayoutId id="214748401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102C5D3-9474-4DCC-9EED-F00E5F848EB5}" type="datetimeFigureOut">
              <a:rPr lang="en-GB" smtClean="0"/>
              <a:t>15/02/2019</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4CBD507-612D-444E-98AF-CE9834A5F433}" type="slidenum">
              <a:rPr lang="en-GB" smtClean="0"/>
              <a:t>‹#›</a:t>
            </a:fld>
            <a:endParaRPr lang="en-GB"/>
          </a:p>
        </p:txBody>
      </p:sp>
    </p:spTree>
    <p:extLst>
      <p:ext uri="{BB962C8B-B14F-4D97-AF65-F5344CB8AC3E}">
        <p14:creationId xmlns:p14="http://schemas.microsoft.com/office/powerpoint/2010/main" val="1327041977"/>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blackboardtrain.uwe.ac.uk/webapps/blackboard/content/listContentEditable.jsp?content_id=_11812_1&amp;course_id=_995_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www1.uwe.ac.uk/students/studentfeedback/studentsurveys.aspx" TargetMode="External"/><Relationship Id="rId2" Type="http://schemas.openxmlformats.org/officeDocument/2006/relationships/image" Target="../media/image10.jpe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2731274" y="1063071"/>
            <a:ext cx="3434100" cy="2748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dirty="0"/>
              <a:t>Games Research</a:t>
            </a:r>
            <a:br>
              <a:rPr lang="en-GB" dirty="0"/>
            </a:br>
            <a:r>
              <a:rPr lang="en-GB" dirty="0"/>
              <a:t>&amp;</a:t>
            </a:r>
            <a:br>
              <a:rPr lang="en-GB" dirty="0"/>
            </a:br>
            <a:r>
              <a:rPr lang="en-GB" dirty="0"/>
              <a:t>Development</a:t>
            </a:r>
            <a:br>
              <a:rPr lang="en-GB" dirty="0"/>
            </a:br>
            <a:r>
              <a:rPr lang="en-GB" sz="3200"/>
              <a:t>Block 03 </a:t>
            </a:r>
            <a:r>
              <a:rPr lang="en-GB" sz="3200" dirty="0"/>
              <a:t>–</a:t>
            </a:r>
            <a:br>
              <a:rPr lang="en-GB" sz="3200" dirty="0"/>
            </a:br>
            <a:r>
              <a:rPr lang="en-GB" sz="3000"/>
              <a:t>Week 01</a:t>
            </a:r>
            <a:endParaRPr sz="3000" dirty="0"/>
          </a:p>
        </p:txBody>
      </p:sp>
      <p:pic>
        <p:nvPicPr>
          <p:cNvPr id="3" name="Picture 2">
            <a:extLst>
              <a:ext uri="{FF2B5EF4-FFF2-40B4-BE49-F238E27FC236}">
                <a16:creationId xmlns:a16="http://schemas.microsoft.com/office/drawing/2014/main" id="{21D81422-ECD8-4C13-B2F4-F12E9D6A8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1650" y="4232325"/>
            <a:ext cx="1822350" cy="911175"/>
          </a:xfrm>
          <a:prstGeom prst="rect">
            <a:avLst/>
          </a:prstGeom>
        </p:spPr>
      </p:pic>
    </p:spTree>
    <p:extLst>
      <p:ext uri="{BB962C8B-B14F-4D97-AF65-F5344CB8AC3E}">
        <p14:creationId xmlns:p14="http://schemas.microsoft.com/office/powerpoint/2010/main" val="3216681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X:\HEA\HEA106 - Surveys Online Assets\PowerPoint\images\pp-footer-logo-P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749" y="4677984"/>
            <a:ext cx="2076605" cy="425169"/>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1143000" y="4623978"/>
            <a:ext cx="6858000" cy="0"/>
          </a:xfrm>
          <a:prstGeom prst="line">
            <a:avLst/>
          </a:prstGeom>
          <a:ln w="25400">
            <a:solidFill>
              <a:srgbClr val="4D4D4F"/>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497432" y="411511"/>
            <a:ext cx="6101157" cy="784830"/>
          </a:xfrm>
          <a:prstGeom prst="rect">
            <a:avLst/>
          </a:prstGeom>
          <a:noFill/>
        </p:spPr>
        <p:txBody>
          <a:bodyPr wrap="none" rtlCol="0">
            <a:spAutoFit/>
          </a:bodyPr>
          <a:lstStyle/>
          <a:p>
            <a:pPr defTabSz="685800">
              <a:buClrTx/>
            </a:pPr>
            <a:r>
              <a:rPr lang="en-GB" sz="4500" b="1" kern="1200" dirty="0">
                <a:solidFill>
                  <a:srgbClr val="ED1164"/>
                </a:solidFill>
                <a:latin typeface="Open Sans" panose="020B0606030504020204" pitchFamily="34" charset="0"/>
                <a:ea typeface="Open Sans" panose="020B0606030504020204" pitchFamily="34" charset="0"/>
                <a:cs typeface="Open Sans" panose="020B0606030504020204" pitchFamily="34" charset="0"/>
              </a:rPr>
              <a:t>WHAT </a:t>
            </a:r>
            <a:r>
              <a:rPr lang="en-GB" sz="4500" kern="1200" dirty="0">
                <a:solidFill>
                  <a:srgbClr val="ED1164"/>
                </a:solidFill>
                <a:latin typeface="Open Sans" panose="020B0606030504020204" pitchFamily="34" charset="0"/>
                <a:ea typeface="Open Sans" panose="020B0606030504020204" pitchFamily="34" charset="0"/>
                <a:cs typeface="Open Sans" panose="020B0606030504020204" pitchFamily="34" charset="0"/>
              </a:rPr>
              <a:t>SCALE IS USED?</a:t>
            </a:r>
          </a:p>
        </p:txBody>
      </p:sp>
      <p:sp>
        <p:nvSpPr>
          <p:cNvPr id="10" name="TextBox 9"/>
          <p:cNvSpPr txBox="1"/>
          <p:nvPr/>
        </p:nvSpPr>
        <p:spPr>
          <a:xfrm>
            <a:off x="2276745" y="1511847"/>
            <a:ext cx="4590510" cy="276999"/>
          </a:xfrm>
          <a:prstGeom prst="rect">
            <a:avLst/>
          </a:prstGeom>
          <a:noFill/>
        </p:spPr>
        <p:txBody>
          <a:bodyPr wrap="square" rtlCol="0">
            <a:spAutoFit/>
          </a:bodyPr>
          <a:lstStyle/>
          <a:p>
            <a:pPr defTabSz="685800">
              <a:buClrTx/>
            </a:pPr>
            <a:r>
              <a:rPr lang="en-GB" sz="12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The survey uses a five point scale:</a:t>
            </a:r>
            <a:endParaRPr lang="en-GB" sz="1125"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13" name="Table 12"/>
          <p:cNvGraphicFramePr>
            <a:graphicFrameLocks noGrp="1"/>
          </p:cNvGraphicFramePr>
          <p:nvPr>
            <p:extLst/>
          </p:nvPr>
        </p:nvGraphicFramePr>
        <p:xfrm>
          <a:off x="1502878" y="1977684"/>
          <a:ext cx="6149515" cy="377190"/>
        </p:xfrm>
        <a:graphic>
          <a:graphicData uri="http://schemas.openxmlformats.org/drawingml/2006/table">
            <a:tbl>
              <a:tblPr firstRow="1" bandRow="1">
                <a:tableStyleId>{93296810-A885-4BE3-A3E7-6D5BEEA58F35}</a:tableStyleId>
              </a:tblPr>
              <a:tblGrid>
                <a:gridCol w="1229903">
                  <a:extLst>
                    <a:ext uri="{9D8B030D-6E8A-4147-A177-3AD203B41FA5}">
                      <a16:colId xmlns:a16="http://schemas.microsoft.com/office/drawing/2014/main" val="20000"/>
                    </a:ext>
                  </a:extLst>
                </a:gridCol>
                <a:gridCol w="1229903">
                  <a:extLst>
                    <a:ext uri="{9D8B030D-6E8A-4147-A177-3AD203B41FA5}">
                      <a16:colId xmlns:a16="http://schemas.microsoft.com/office/drawing/2014/main" val="20001"/>
                    </a:ext>
                  </a:extLst>
                </a:gridCol>
                <a:gridCol w="1229903">
                  <a:extLst>
                    <a:ext uri="{9D8B030D-6E8A-4147-A177-3AD203B41FA5}">
                      <a16:colId xmlns:a16="http://schemas.microsoft.com/office/drawing/2014/main" val="20002"/>
                    </a:ext>
                  </a:extLst>
                </a:gridCol>
                <a:gridCol w="1229903">
                  <a:extLst>
                    <a:ext uri="{9D8B030D-6E8A-4147-A177-3AD203B41FA5}">
                      <a16:colId xmlns:a16="http://schemas.microsoft.com/office/drawing/2014/main" val="20003"/>
                    </a:ext>
                  </a:extLst>
                </a:gridCol>
                <a:gridCol w="1229903">
                  <a:extLst>
                    <a:ext uri="{9D8B030D-6E8A-4147-A177-3AD203B41FA5}">
                      <a16:colId xmlns:a16="http://schemas.microsoft.com/office/drawing/2014/main" val="20004"/>
                    </a:ext>
                  </a:extLst>
                </a:gridCol>
              </a:tblGrid>
              <a:tr h="377190">
                <a:tc>
                  <a:txBody>
                    <a:bodyPr/>
                    <a:lstStyle/>
                    <a:p>
                      <a:pPr algn="ctr"/>
                      <a:r>
                        <a:rPr lang="en-GB" sz="1000" dirty="0"/>
                        <a:t>Definitely Agree</a:t>
                      </a:r>
                    </a:p>
                  </a:txBody>
                  <a:tcPr marL="68580" marR="68580" marT="34290" marB="34290"/>
                </a:tc>
                <a:tc>
                  <a:txBody>
                    <a:bodyPr/>
                    <a:lstStyle/>
                    <a:p>
                      <a:pPr algn="ctr"/>
                      <a:r>
                        <a:rPr lang="en-GB" sz="1000" dirty="0"/>
                        <a:t>Mostly </a:t>
                      </a:r>
                    </a:p>
                    <a:p>
                      <a:pPr algn="ctr"/>
                      <a:r>
                        <a:rPr lang="en-GB" sz="1000" dirty="0"/>
                        <a:t>Agree</a:t>
                      </a:r>
                    </a:p>
                  </a:txBody>
                  <a:tcPr marL="68580" marR="68580" marT="34290" marB="34290"/>
                </a:tc>
                <a:tc>
                  <a:txBody>
                    <a:bodyPr/>
                    <a:lstStyle/>
                    <a:p>
                      <a:pPr algn="ctr"/>
                      <a:r>
                        <a:rPr lang="en-GB" sz="1000" dirty="0"/>
                        <a:t>Neither</a:t>
                      </a:r>
                      <a:r>
                        <a:rPr lang="en-GB" sz="1000" baseline="0" dirty="0"/>
                        <a:t> Agree nor Disagree</a:t>
                      </a:r>
                      <a:endParaRPr lang="en-GB" sz="1000" dirty="0"/>
                    </a:p>
                  </a:txBody>
                  <a:tcPr marL="68580" marR="68580" marT="34290" marB="34290"/>
                </a:tc>
                <a:tc>
                  <a:txBody>
                    <a:bodyPr/>
                    <a:lstStyle/>
                    <a:p>
                      <a:pPr algn="ctr"/>
                      <a:r>
                        <a:rPr lang="en-GB" sz="1000" dirty="0"/>
                        <a:t>Mostly Disagree</a:t>
                      </a:r>
                    </a:p>
                  </a:txBody>
                  <a:tcPr marL="68580" marR="68580" marT="34290" marB="34290"/>
                </a:tc>
                <a:tc>
                  <a:txBody>
                    <a:bodyPr/>
                    <a:lstStyle/>
                    <a:p>
                      <a:pPr algn="ctr"/>
                      <a:r>
                        <a:rPr lang="en-GB" sz="1000" dirty="0"/>
                        <a:t>Definitely</a:t>
                      </a:r>
                      <a:r>
                        <a:rPr lang="en-GB" sz="1000" baseline="0" dirty="0"/>
                        <a:t> Disagree</a:t>
                      </a:r>
                      <a:endParaRPr lang="en-GB" sz="1000" dirty="0"/>
                    </a:p>
                  </a:txBody>
                  <a:tcPr marL="68580" marR="68580" marT="34290" marB="34290"/>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nvPr>
        </p:nvGraphicFramePr>
        <p:xfrm>
          <a:off x="1502878" y="2572769"/>
          <a:ext cx="6149515" cy="655320"/>
        </p:xfrm>
        <a:graphic>
          <a:graphicData uri="http://schemas.openxmlformats.org/drawingml/2006/table">
            <a:tbl>
              <a:tblPr bandRow="1">
                <a:tableStyleId>{93296810-A885-4BE3-A3E7-6D5BEEA58F35}</a:tableStyleId>
              </a:tblPr>
              <a:tblGrid>
                <a:gridCol w="1229903">
                  <a:extLst>
                    <a:ext uri="{9D8B030D-6E8A-4147-A177-3AD203B41FA5}">
                      <a16:colId xmlns:a16="http://schemas.microsoft.com/office/drawing/2014/main" val="20000"/>
                    </a:ext>
                  </a:extLst>
                </a:gridCol>
                <a:gridCol w="1229903">
                  <a:extLst>
                    <a:ext uri="{9D8B030D-6E8A-4147-A177-3AD203B41FA5}">
                      <a16:colId xmlns:a16="http://schemas.microsoft.com/office/drawing/2014/main" val="20001"/>
                    </a:ext>
                  </a:extLst>
                </a:gridCol>
                <a:gridCol w="1229903">
                  <a:extLst>
                    <a:ext uri="{9D8B030D-6E8A-4147-A177-3AD203B41FA5}">
                      <a16:colId xmlns:a16="http://schemas.microsoft.com/office/drawing/2014/main" val="20002"/>
                    </a:ext>
                  </a:extLst>
                </a:gridCol>
                <a:gridCol w="1229903">
                  <a:extLst>
                    <a:ext uri="{9D8B030D-6E8A-4147-A177-3AD203B41FA5}">
                      <a16:colId xmlns:a16="http://schemas.microsoft.com/office/drawing/2014/main" val="20003"/>
                    </a:ext>
                  </a:extLst>
                </a:gridCol>
                <a:gridCol w="1229903">
                  <a:extLst>
                    <a:ext uri="{9D8B030D-6E8A-4147-A177-3AD203B41FA5}">
                      <a16:colId xmlns:a16="http://schemas.microsoft.com/office/drawing/2014/main" val="20004"/>
                    </a:ext>
                  </a:extLst>
                </a:gridCol>
              </a:tblGrid>
              <a:tr h="278130">
                <a:tc>
                  <a:txBody>
                    <a:bodyPr/>
                    <a:lstStyle/>
                    <a:p>
                      <a:pPr algn="ctr"/>
                      <a:r>
                        <a:rPr lang="en-GB" sz="1000" dirty="0"/>
                        <a:t>1</a:t>
                      </a:r>
                      <a:endParaRPr lang="en-GB" sz="1000" dirty="0">
                        <a:solidFill>
                          <a:schemeClr val="tx1"/>
                        </a:solidFill>
                      </a:endParaRPr>
                    </a:p>
                  </a:txBody>
                  <a:tcPr marL="68580" marR="68580" marT="34290" marB="34290"/>
                </a:tc>
                <a:tc>
                  <a:txBody>
                    <a:bodyPr/>
                    <a:lstStyle/>
                    <a:p>
                      <a:pPr algn="ctr"/>
                      <a:r>
                        <a:rPr lang="en-GB" sz="1000" dirty="0"/>
                        <a:t>2</a:t>
                      </a:r>
                      <a:endParaRPr lang="en-GB" sz="1000" dirty="0">
                        <a:solidFill>
                          <a:schemeClr val="tx1"/>
                        </a:solidFill>
                      </a:endParaRPr>
                    </a:p>
                  </a:txBody>
                  <a:tcPr marL="68580" marR="68580" marT="34290" marB="34290"/>
                </a:tc>
                <a:tc>
                  <a:txBody>
                    <a:bodyPr/>
                    <a:lstStyle/>
                    <a:p>
                      <a:pPr algn="ctr"/>
                      <a:r>
                        <a:rPr lang="en-GB" sz="1000" dirty="0"/>
                        <a:t>3</a:t>
                      </a:r>
                      <a:endParaRPr lang="en-GB" sz="1000" dirty="0">
                        <a:solidFill>
                          <a:schemeClr val="tx1"/>
                        </a:solidFill>
                      </a:endParaRPr>
                    </a:p>
                  </a:txBody>
                  <a:tcPr marL="68580" marR="68580" marT="34290" marB="34290"/>
                </a:tc>
                <a:tc>
                  <a:txBody>
                    <a:bodyPr/>
                    <a:lstStyle/>
                    <a:p>
                      <a:pPr algn="ctr"/>
                      <a:r>
                        <a:rPr lang="en-GB" sz="1000" dirty="0"/>
                        <a:t>4</a:t>
                      </a:r>
                      <a:endParaRPr lang="en-GB" sz="1000" dirty="0">
                        <a:solidFill>
                          <a:schemeClr val="tx1"/>
                        </a:solidFill>
                      </a:endParaRPr>
                    </a:p>
                  </a:txBody>
                  <a:tcPr marL="68580" marR="68580" marT="34290" marB="34290"/>
                </a:tc>
                <a:tc>
                  <a:txBody>
                    <a:bodyPr/>
                    <a:lstStyle/>
                    <a:p>
                      <a:pPr algn="ctr"/>
                      <a:r>
                        <a:rPr lang="en-GB" sz="1000" dirty="0"/>
                        <a:t>5</a:t>
                      </a:r>
                      <a:endParaRPr lang="en-GB" sz="1000" dirty="0">
                        <a:solidFill>
                          <a:schemeClr val="tx1"/>
                        </a:solidFill>
                      </a:endParaRPr>
                    </a:p>
                  </a:txBody>
                  <a:tcPr marL="68580" marR="68580" marT="34290" marB="34290"/>
                </a:tc>
                <a:extLst>
                  <a:ext uri="{0D108BD9-81ED-4DB2-BD59-A6C34878D82A}">
                    <a16:rowId xmlns:a16="http://schemas.microsoft.com/office/drawing/2014/main" val="10000"/>
                  </a:ext>
                </a:extLst>
              </a:tr>
              <a:tr h="377190">
                <a:tc>
                  <a:txBody>
                    <a:bodyPr/>
                    <a:lstStyle/>
                    <a:p>
                      <a:pPr algn="ctr"/>
                      <a:r>
                        <a:rPr lang="en-GB" sz="1000" dirty="0"/>
                        <a:t>Very Satisfied</a:t>
                      </a:r>
                      <a:endParaRPr lang="en-GB" sz="1000" dirty="0">
                        <a:solidFill>
                          <a:schemeClr val="bg1"/>
                        </a:solidFill>
                      </a:endParaRPr>
                    </a:p>
                  </a:txBody>
                  <a:tcPr marL="68580" marR="68580" marT="34290" marB="34290"/>
                </a:tc>
                <a:tc>
                  <a:txBody>
                    <a:bodyPr/>
                    <a:lstStyle/>
                    <a:p>
                      <a:pPr algn="ctr"/>
                      <a:r>
                        <a:rPr lang="en-GB" sz="1000" dirty="0"/>
                        <a:t>Satisfied</a:t>
                      </a:r>
                      <a:endParaRPr lang="en-GB" sz="1000" dirty="0">
                        <a:solidFill>
                          <a:schemeClr val="bg1"/>
                        </a:solidFill>
                      </a:endParaRPr>
                    </a:p>
                  </a:txBody>
                  <a:tcPr marL="68580" marR="68580" marT="34290" marB="34290"/>
                </a:tc>
                <a:tc>
                  <a:txBody>
                    <a:bodyPr/>
                    <a:lstStyle/>
                    <a:p>
                      <a:pPr algn="ctr"/>
                      <a:r>
                        <a:rPr lang="en-GB" sz="1000" dirty="0"/>
                        <a:t>Neither Satisfied nor Dissatisfied</a:t>
                      </a:r>
                      <a:endParaRPr lang="en-GB" sz="1000" dirty="0">
                        <a:solidFill>
                          <a:schemeClr val="bg1"/>
                        </a:solidFill>
                      </a:endParaRPr>
                    </a:p>
                  </a:txBody>
                  <a:tcPr marL="68580" marR="68580" marT="34290" marB="34290"/>
                </a:tc>
                <a:tc>
                  <a:txBody>
                    <a:bodyPr/>
                    <a:lstStyle/>
                    <a:p>
                      <a:pPr algn="ctr"/>
                      <a:r>
                        <a:rPr lang="en-GB" sz="1000" dirty="0"/>
                        <a:t>Dissatisfied</a:t>
                      </a:r>
                      <a:endParaRPr lang="en-GB" sz="1000" dirty="0">
                        <a:solidFill>
                          <a:schemeClr val="bg1"/>
                        </a:solidFill>
                      </a:endParaRPr>
                    </a:p>
                  </a:txBody>
                  <a:tcPr marL="68580" marR="68580" marT="34290" marB="34290"/>
                </a:tc>
                <a:tc>
                  <a:txBody>
                    <a:bodyPr/>
                    <a:lstStyle/>
                    <a:p>
                      <a:pPr algn="ctr"/>
                      <a:r>
                        <a:rPr lang="en-GB" sz="1000" dirty="0"/>
                        <a:t>Very</a:t>
                      </a:r>
                      <a:r>
                        <a:rPr lang="en-GB" sz="1000" baseline="0" dirty="0"/>
                        <a:t> Diss</a:t>
                      </a:r>
                      <a:r>
                        <a:rPr lang="en-GB" sz="1000" dirty="0"/>
                        <a:t>atisfied</a:t>
                      </a:r>
                      <a:endParaRPr lang="en-GB" sz="1000" dirty="0">
                        <a:solidFill>
                          <a:schemeClr val="bg1"/>
                        </a:solidFill>
                      </a:endParaRPr>
                    </a:p>
                  </a:txBody>
                  <a:tcPr marL="68580" marR="68580" marT="34290" marB="34290"/>
                </a:tc>
                <a:extLst>
                  <a:ext uri="{0D108BD9-81ED-4DB2-BD59-A6C34878D82A}">
                    <a16:rowId xmlns:a16="http://schemas.microsoft.com/office/drawing/2014/main" val="10001"/>
                  </a:ext>
                </a:extLst>
              </a:tr>
            </a:tbl>
          </a:graphicData>
        </a:graphic>
      </p:graphicFrame>
      <p:sp>
        <p:nvSpPr>
          <p:cNvPr id="19" name="TextBox 18"/>
          <p:cNvSpPr txBox="1"/>
          <p:nvPr/>
        </p:nvSpPr>
        <p:spPr>
          <a:xfrm>
            <a:off x="1736685" y="3764890"/>
            <a:ext cx="5670630" cy="634789"/>
          </a:xfrm>
          <a:prstGeom prst="rect">
            <a:avLst/>
          </a:prstGeom>
          <a:noFill/>
        </p:spPr>
        <p:txBody>
          <a:bodyPr wrap="square" rtlCol="0">
            <a:spAutoFit/>
          </a:bodyPr>
          <a:lstStyle/>
          <a:p>
            <a:pPr defTabSz="685800">
              <a:buClrTx/>
            </a:pPr>
            <a:r>
              <a:rPr lang="en-GB" sz="12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There is a ‘Not Applicable’ option if you think a question doesn’t apply to you or if it is too soon to say. </a:t>
            </a:r>
          </a:p>
          <a:p>
            <a:pPr defTabSz="685800">
              <a:buClrTx/>
            </a:pPr>
            <a:endParaRPr lang="en-GB" sz="1125"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0"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195736" y="4677984"/>
            <a:ext cx="810000" cy="405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385646" y="4677984"/>
            <a:ext cx="597605" cy="40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840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X:\HEA\HEA106 - Surveys Online Assets\PowerPoint\images\pp-footer-logo-P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1749" y="4677984"/>
            <a:ext cx="2076605" cy="425169"/>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1143000" y="4623978"/>
            <a:ext cx="6858000" cy="0"/>
          </a:xfrm>
          <a:prstGeom prst="line">
            <a:avLst/>
          </a:prstGeom>
          <a:ln w="25400">
            <a:solidFill>
              <a:srgbClr val="4D4D4F"/>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54040" y="411511"/>
            <a:ext cx="5235921" cy="784830"/>
          </a:xfrm>
          <a:prstGeom prst="rect">
            <a:avLst/>
          </a:prstGeom>
          <a:noFill/>
        </p:spPr>
        <p:txBody>
          <a:bodyPr wrap="none" rtlCol="0">
            <a:spAutoFit/>
          </a:bodyPr>
          <a:lstStyle/>
          <a:p>
            <a:pPr algn="ctr" defTabSz="685800">
              <a:buClrTx/>
            </a:pPr>
            <a:r>
              <a:rPr lang="en-GB" sz="4500" b="1" kern="1200" dirty="0">
                <a:solidFill>
                  <a:srgbClr val="ED1164"/>
                </a:solidFill>
                <a:latin typeface="Open Sans" panose="020B0606030504020204" pitchFamily="34" charset="0"/>
                <a:ea typeface="Open Sans" panose="020B0606030504020204" pitchFamily="34" charset="0"/>
                <a:cs typeface="Open Sans" panose="020B0606030504020204" pitchFamily="34" charset="0"/>
              </a:rPr>
              <a:t>YOU SAID, WE DID</a:t>
            </a:r>
            <a:endParaRPr lang="en-GB" sz="4500" kern="1200" dirty="0">
              <a:solidFill>
                <a:srgbClr val="ED1164"/>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195736" y="4677984"/>
            <a:ext cx="810000" cy="405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385646" y="4677984"/>
            <a:ext cx="597605" cy="4075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195736" y="1798463"/>
            <a:ext cx="4914546" cy="1708160"/>
          </a:xfrm>
          <a:prstGeom prst="rect">
            <a:avLst/>
          </a:prstGeom>
          <a:noFill/>
        </p:spPr>
        <p:txBody>
          <a:bodyPr wrap="square" rtlCol="0">
            <a:spAutoFit/>
          </a:bodyPr>
          <a:lstStyle/>
          <a:p>
            <a:pPr defTabSz="685800">
              <a:buClrTx/>
            </a:pPr>
            <a:r>
              <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All over the university we are responding to feedback</a:t>
            </a:r>
          </a:p>
          <a:p>
            <a:pPr defTabSz="685800">
              <a:buClrTx/>
            </a:pPr>
            <a:endPar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endPar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r>
              <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Shape the future of your course and your university</a:t>
            </a:r>
          </a:p>
          <a:p>
            <a:pPr defTabSz="685800">
              <a:buClrTx/>
            </a:pPr>
            <a:endPar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endPar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endPar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p:cNvPicPr>
            <a:picLocks noChangeAspect="1"/>
          </p:cNvPicPr>
          <p:nvPr/>
        </p:nvPicPr>
        <p:blipFill rotWithShape="1">
          <a:blip r:embed="rId6"/>
          <a:srcRect t="73096"/>
          <a:stretch/>
        </p:blipFill>
        <p:spPr>
          <a:xfrm>
            <a:off x="2938270" y="3137545"/>
            <a:ext cx="3429479" cy="691988"/>
          </a:xfrm>
          <a:prstGeom prst="rect">
            <a:avLst/>
          </a:prstGeom>
        </p:spPr>
      </p:pic>
    </p:spTree>
    <p:extLst>
      <p:ext uri="{BB962C8B-B14F-4D97-AF65-F5344CB8AC3E}">
        <p14:creationId xmlns:p14="http://schemas.microsoft.com/office/powerpoint/2010/main" val="164947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X:\HEA\HEA106 - Surveys Online Assets\PowerPoint\images\pp-footer-logo-P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749" y="4677984"/>
            <a:ext cx="2076605" cy="425169"/>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1143000" y="4623978"/>
            <a:ext cx="6858000" cy="0"/>
          </a:xfrm>
          <a:prstGeom prst="line">
            <a:avLst/>
          </a:prstGeom>
          <a:ln w="25400">
            <a:solidFill>
              <a:srgbClr val="4D4D4F"/>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8285" y="411511"/>
            <a:ext cx="6999993" cy="784830"/>
          </a:xfrm>
          <a:prstGeom prst="rect">
            <a:avLst/>
          </a:prstGeom>
          <a:noFill/>
        </p:spPr>
        <p:txBody>
          <a:bodyPr wrap="none" rtlCol="0">
            <a:spAutoFit/>
          </a:bodyPr>
          <a:lstStyle/>
          <a:p>
            <a:pPr defTabSz="685800">
              <a:buClrTx/>
            </a:pPr>
            <a:r>
              <a:rPr lang="en-GB" sz="4500" b="1" kern="1200" dirty="0">
                <a:solidFill>
                  <a:srgbClr val="ED1164"/>
                </a:solidFill>
                <a:latin typeface="Open Sans" panose="020B0606030504020204" pitchFamily="34" charset="0"/>
                <a:ea typeface="Open Sans" panose="020B0606030504020204" pitchFamily="34" charset="0"/>
                <a:cs typeface="Open Sans" panose="020B0606030504020204" pitchFamily="34" charset="0"/>
              </a:rPr>
              <a:t>HOW </a:t>
            </a:r>
            <a:r>
              <a:rPr lang="en-GB" sz="4500" kern="1200" dirty="0">
                <a:solidFill>
                  <a:srgbClr val="ED1164"/>
                </a:solidFill>
                <a:latin typeface="Open Sans" panose="020B0606030504020204" pitchFamily="34" charset="0"/>
                <a:ea typeface="Open Sans" panose="020B0606030504020204" pitchFamily="34" charset="0"/>
                <a:cs typeface="Open Sans" panose="020B0606030504020204" pitchFamily="34" charset="0"/>
              </a:rPr>
              <a:t>LONG WILL IT TAKE?</a:t>
            </a:r>
          </a:p>
        </p:txBody>
      </p:sp>
      <p:sp>
        <p:nvSpPr>
          <p:cNvPr id="10" name="TextBox 9"/>
          <p:cNvSpPr txBox="1"/>
          <p:nvPr/>
        </p:nvSpPr>
        <p:spPr>
          <a:xfrm>
            <a:off x="2276745" y="1652123"/>
            <a:ext cx="4590510" cy="2435282"/>
          </a:xfrm>
          <a:prstGeom prst="rect">
            <a:avLst/>
          </a:prstGeom>
          <a:noFill/>
        </p:spPr>
        <p:txBody>
          <a:bodyPr wrap="square" rtlCol="0">
            <a:spAutoFit/>
          </a:bodyPr>
          <a:lstStyle/>
          <a:p>
            <a:pPr algn="ctr" defTabSz="685800">
              <a:buClrTx/>
            </a:pPr>
            <a:r>
              <a:rPr lang="en-GB" sz="2700" b="1" kern="1200">
                <a:solidFill>
                  <a:srgbClr val="F79646"/>
                </a:solidFill>
                <a:latin typeface="Open Sans" panose="020B0606030504020204" pitchFamily="34" charset="0"/>
                <a:ea typeface="Open Sans" panose="020B0606030504020204" pitchFamily="34" charset="0"/>
                <a:cs typeface="Open Sans" panose="020B0606030504020204" pitchFamily="34" charset="0"/>
              </a:rPr>
              <a:t>15 </a:t>
            </a:r>
            <a:r>
              <a:rPr lang="en-GB" sz="2700" b="1" kern="1200" dirty="0">
                <a:solidFill>
                  <a:srgbClr val="F79646"/>
                </a:solidFill>
                <a:latin typeface="Open Sans" panose="020B0606030504020204" pitchFamily="34" charset="0"/>
                <a:ea typeface="Open Sans" panose="020B0606030504020204" pitchFamily="34" charset="0"/>
                <a:cs typeface="Open Sans" panose="020B0606030504020204" pitchFamily="34" charset="0"/>
              </a:rPr>
              <a:t>minutes</a:t>
            </a:r>
          </a:p>
          <a:p>
            <a:pPr defTabSz="685800">
              <a:buClrTx/>
            </a:pPr>
            <a:endParaRPr lang="en-GB" sz="12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endParaRPr lang="en-GB" sz="12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algn="ctr" defTabSz="685800">
              <a:buClrTx/>
            </a:pPr>
            <a:r>
              <a:rPr lang="en-US"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As a thank you for your time, you will have the chance to win a </a:t>
            </a:r>
            <a:r>
              <a:rPr lang="en-US" sz="1500" b="1"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£100 Amazon gift voucher</a:t>
            </a:r>
            <a:r>
              <a:rPr lang="en-US"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 </a:t>
            </a:r>
          </a:p>
          <a:p>
            <a:pPr defTabSz="685800">
              <a:buClrTx/>
            </a:pPr>
            <a:endParaRPr lang="en-US"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endParaRPr lang="en-US"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algn="ctr" defTabSz="685800">
              <a:buClrTx/>
            </a:pPr>
            <a:r>
              <a:rPr lang="en-US"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We have ten vouchers to give away throughout the survey period</a:t>
            </a:r>
            <a:endPar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endParaRPr lang="en-GB" sz="1125"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195736" y="4677984"/>
            <a:ext cx="810000" cy="405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385646" y="4677984"/>
            <a:ext cx="597605" cy="40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350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X:\HEA\HEA106 - Surveys Online Assets\PowerPoint\images\pp-footer-logo-P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749" y="4677984"/>
            <a:ext cx="2076605" cy="425169"/>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1143000" y="4623978"/>
            <a:ext cx="6858000" cy="0"/>
          </a:xfrm>
          <a:prstGeom prst="line">
            <a:avLst/>
          </a:prstGeom>
          <a:ln w="25400">
            <a:solidFill>
              <a:srgbClr val="4D4D4F"/>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827412" y="411511"/>
            <a:ext cx="3467616" cy="784830"/>
          </a:xfrm>
          <a:prstGeom prst="rect">
            <a:avLst/>
          </a:prstGeom>
          <a:noFill/>
        </p:spPr>
        <p:txBody>
          <a:bodyPr wrap="none" rtlCol="0">
            <a:spAutoFit/>
          </a:bodyPr>
          <a:lstStyle/>
          <a:p>
            <a:pPr defTabSz="685800">
              <a:buClrTx/>
            </a:pPr>
            <a:r>
              <a:rPr lang="en-GB" sz="4500" b="1" kern="1200" dirty="0">
                <a:solidFill>
                  <a:srgbClr val="ED1164"/>
                </a:solidFill>
                <a:latin typeface="Open Sans" panose="020B0606030504020204" pitchFamily="34" charset="0"/>
                <a:ea typeface="Open Sans" panose="020B0606030504020204" pitchFamily="34" charset="0"/>
                <a:cs typeface="Open Sans" panose="020B0606030504020204" pitchFamily="34" charset="0"/>
              </a:rPr>
              <a:t>KEY POINTS</a:t>
            </a:r>
            <a:endParaRPr lang="en-GB" sz="4500" kern="1200" dirty="0">
              <a:solidFill>
                <a:srgbClr val="ED11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p:cNvSpPr txBox="1"/>
          <p:nvPr/>
        </p:nvSpPr>
        <p:spPr>
          <a:xfrm>
            <a:off x="1871700" y="1329612"/>
            <a:ext cx="5400600" cy="2804614"/>
          </a:xfrm>
          <a:prstGeom prst="rect">
            <a:avLst/>
          </a:prstGeom>
          <a:noFill/>
        </p:spPr>
        <p:txBody>
          <a:bodyPr wrap="square" rtlCol="0">
            <a:spAutoFit/>
          </a:bodyPr>
          <a:lstStyle/>
          <a:p>
            <a:pPr marL="214313" indent="-214313" defTabSz="685800">
              <a:buClrTx/>
              <a:buFont typeface="Arial" panose="020B0604020202020204" pitchFamily="34" charset="0"/>
              <a:buChar char="•"/>
            </a:pPr>
            <a:r>
              <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Important survey about </a:t>
            </a:r>
            <a:r>
              <a:rPr lang="en-GB" sz="1500" b="1" kern="1200" dirty="0">
                <a:solidFill>
                  <a:srgbClr val="F79646"/>
                </a:solidFill>
                <a:latin typeface="Open Sans" panose="020B0606030504020204" pitchFamily="34" charset="0"/>
                <a:ea typeface="Open Sans" panose="020B0606030504020204" pitchFamily="34" charset="0"/>
                <a:cs typeface="Open Sans" panose="020B0606030504020204" pitchFamily="34" charset="0"/>
              </a:rPr>
              <a:t>YOUR</a:t>
            </a:r>
            <a:r>
              <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 experience</a:t>
            </a:r>
          </a:p>
          <a:p>
            <a:pPr marL="214313" indent="-214313" defTabSz="685800">
              <a:buClrTx/>
              <a:buFont typeface="Arial" panose="020B0604020202020204" pitchFamily="34" charset="0"/>
              <a:buChar char="•"/>
            </a:pPr>
            <a:endPar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marL="214313" indent="-214313" defTabSz="685800">
              <a:buClrTx/>
              <a:buFont typeface="Arial" panose="020B0604020202020204" pitchFamily="34" charset="0"/>
              <a:buChar char="•"/>
            </a:pPr>
            <a:r>
              <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It is </a:t>
            </a:r>
            <a:r>
              <a:rPr lang="en-GB" sz="1500" b="1" kern="1200" dirty="0">
                <a:solidFill>
                  <a:srgbClr val="F79646"/>
                </a:solidFill>
                <a:latin typeface="Open Sans" panose="020B0606030504020204" pitchFamily="34" charset="0"/>
                <a:ea typeface="Open Sans" panose="020B0606030504020204" pitchFamily="34" charset="0"/>
                <a:cs typeface="Open Sans" panose="020B0606030504020204" pitchFamily="34" charset="0"/>
              </a:rPr>
              <a:t>ANONOYMOUS</a:t>
            </a:r>
          </a:p>
          <a:p>
            <a:pPr marL="214313" indent="-214313" defTabSz="685800">
              <a:buClrTx/>
              <a:buFont typeface="Arial" panose="020B0604020202020204" pitchFamily="34" charset="0"/>
              <a:buChar char="•"/>
            </a:pPr>
            <a:endPar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marL="214313" indent="-214313" defTabSz="685800">
              <a:buClrTx/>
              <a:buFont typeface="Arial" panose="020B0604020202020204" pitchFamily="34" charset="0"/>
              <a:buChar char="•"/>
            </a:pPr>
            <a:r>
              <a:rPr lang="en-GB" sz="1500" b="1" kern="1200" dirty="0">
                <a:solidFill>
                  <a:srgbClr val="F79646"/>
                </a:solidFill>
                <a:latin typeface="Open Sans" panose="020B0606030504020204" pitchFamily="34" charset="0"/>
                <a:ea typeface="Open Sans" panose="020B0606030504020204" pitchFamily="34" charset="0"/>
                <a:cs typeface="Open Sans" panose="020B0606030504020204" pitchFamily="34" charset="0"/>
              </a:rPr>
              <a:t>QUICK</a:t>
            </a:r>
            <a:r>
              <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 and </a:t>
            </a:r>
            <a:r>
              <a:rPr lang="en-GB" sz="1500" b="1" kern="1200" dirty="0">
                <a:solidFill>
                  <a:srgbClr val="F79646"/>
                </a:solidFill>
                <a:latin typeface="Open Sans" panose="020B0606030504020204" pitchFamily="34" charset="0"/>
                <a:ea typeface="Open Sans" panose="020B0606030504020204" pitchFamily="34" charset="0"/>
                <a:cs typeface="Open Sans" panose="020B0606030504020204" pitchFamily="34" charset="0"/>
              </a:rPr>
              <a:t>EASY</a:t>
            </a:r>
            <a:r>
              <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 to complete </a:t>
            </a:r>
            <a:r>
              <a:rPr lang="en-GB" sz="1500" b="1" kern="1200" dirty="0">
                <a:solidFill>
                  <a:srgbClr val="F79646"/>
                </a:solidFill>
                <a:latin typeface="Open Sans" panose="020B0606030504020204" pitchFamily="34" charset="0"/>
                <a:ea typeface="Open Sans" panose="020B0606030504020204" pitchFamily="34" charset="0"/>
                <a:cs typeface="Open Sans" panose="020B0606030504020204" pitchFamily="34" charset="0"/>
              </a:rPr>
              <a:t>ONLINE</a:t>
            </a:r>
          </a:p>
          <a:p>
            <a:pPr marL="214313" indent="-214313" defTabSz="685800">
              <a:buClrTx/>
              <a:buFont typeface="Arial" panose="020B0604020202020204" pitchFamily="34" charset="0"/>
              <a:buChar char="•"/>
            </a:pPr>
            <a:endPar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marL="214313" indent="-214313" defTabSz="685800">
              <a:buClrTx/>
              <a:buFont typeface="Arial" panose="020B0604020202020204" pitchFamily="34" charset="0"/>
              <a:buChar char="•"/>
            </a:pPr>
            <a:r>
              <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Use your </a:t>
            </a:r>
            <a:r>
              <a:rPr lang="en-GB" sz="1500" b="1" kern="1200" dirty="0">
                <a:solidFill>
                  <a:srgbClr val="F79646"/>
                </a:solidFill>
                <a:latin typeface="Open Sans" panose="020B0606030504020204" pitchFamily="34" charset="0"/>
                <a:ea typeface="Open Sans" panose="020B0606030504020204" pitchFamily="34" charset="0"/>
                <a:cs typeface="Open Sans" panose="020B0606030504020204" pitchFamily="34" charset="0"/>
              </a:rPr>
              <a:t>USERNAME</a:t>
            </a:r>
            <a:r>
              <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 and student </a:t>
            </a:r>
            <a:r>
              <a:rPr lang="en-GB" sz="1500" b="1" kern="1200" dirty="0">
                <a:solidFill>
                  <a:srgbClr val="F79646"/>
                </a:solidFill>
                <a:latin typeface="Open Sans" panose="020B0606030504020204" pitchFamily="34" charset="0"/>
                <a:ea typeface="Open Sans" panose="020B0606030504020204" pitchFamily="34" charset="0"/>
                <a:cs typeface="Open Sans" panose="020B0606030504020204" pitchFamily="34" charset="0"/>
              </a:rPr>
              <a:t>ID NUMBER </a:t>
            </a:r>
            <a:r>
              <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to login</a:t>
            </a:r>
          </a:p>
          <a:p>
            <a:pPr marL="214313" indent="-214313" defTabSz="685800">
              <a:buClrTx/>
              <a:buFont typeface="Arial" panose="020B0604020202020204" pitchFamily="34" charset="0"/>
              <a:buChar char="•"/>
            </a:pPr>
            <a:endPar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marL="214313" indent="-214313" defTabSz="685800">
              <a:buClrTx/>
              <a:buFont typeface="Arial" panose="020B0604020202020204" pitchFamily="34" charset="0"/>
              <a:buChar char="•"/>
            </a:pPr>
            <a:r>
              <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Win a </a:t>
            </a:r>
            <a:r>
              <a:rPr lang="en-GB" sz="1500" b="1" kern="1200" dirty="0">
                <a:solidFill>
                  <a:srgbClr val="F79646"/>
                </a:solidFill>
                <a:latin typeface="Open Sans" panose="020B0606030504020204" pitchFamily="34" charset="0"/>
                <a:ea typeface="Open Sans" panose="020B0606030504020204" pitchFamily="34" charset="0"/>
                <a:cs typeface="Open Sans" panose="020B0606030504020204" pitchFamily="34" charset="0"/>
              </a:rPr>
              <a:t>PRIZE</a:t>
            </a:r>
            <a:r>
              <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 for completing it</a:t>
            </a:r>
          </a:p>
          <a:p>
            <a:pPr marL="214313" indent="-214313" defTabSz="685800">
              <a:buClrTx/>
              <a:buFont typeface="Arial" panose="020B0604020202020204" pitchFamily="34" charset="0"/>
              <a:buChar char="•"/>
            </a:pPr>
            <a:endPar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marL="214313" indent="-214313" defTabSz="685800">
              <a:buClrTx/>
              <a:buFont typeface="Arial" panose="020B0604020202020204" pitchFamily="34" charset="0"/>
              <a:buChar char="•"/>
            </a:pPr>
            <a:r>
              <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Make a real </a:t>
            </a:r>
            <a:r>
              <a:rPr lang="en-GB" sz="1500" b="1" kern="1200" dirty="0">
                <a:solidFill>
                  <a:srgbClr val="F79646"/>
                </a:solidFill>
                <a:latin typeface="Open Sans" panose="020B0606030504020204" pitchFamily="34" charset="0"/>
                <a:ea typeface="Open Sans" panose="020B0606030504020204" pitchFamily="34" charset="0"/>
                <a:cs typeface="Open Sans" panose="020B0606030504020204" pitchFamily="34" charset="0"/>
              </a:rPr>
              <a:t>DIFFERENCE</a:t>
            </a:r>
            <a:r>
              <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 to the Postgraduate experience</a:t>
            </a:r>
          </a:p>
          <a:p>
            <a:pPr defTabSz="685800">
              <a:buClrTx/>
            </a:pPr>
            <a:endParaRPr lang="en-GB" sz="1125"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195736" y="4677984"/>
            <a:ext cx="810000" cy="405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385646" y="4677984"/>
            <a:ext cx="597605" cy="40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059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p:nvPr/>
        </p:nvSpPr>
        <p:spPr>
          <a:xfrm>
            <a:off x="4060350" y="927851"/>
            <a:ext cx="4232737" cy="3295234"/>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a:off x="4237480" y="1102846"/>
            <a:ext cx="3878700" cy="247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0B5394"/>
                </a:solidFill>
                <a:latin typeface="Pangolin"/>
                <a:ea typeface="Pangolin"/>
                <a:cs typeface="Pangolin"/>
                <a:sym typeface="Pangolin"/>
              </a:rPr>
              <a:t>Place your screenshot here</a:t>
            </a:r>
            <a:endParaRPr sz="1000" dirty="0">
              <a:solidFill>
                <a:srgbClr val="0B5394"/>
              </a:solidFill>
              <a:latin typeface="Pangolin"/>
              <a:ea typeface="Pangolin"/>
              <a:cs typeface="Pangolin"/>
              <a:sym typeface="Pangolin"/>
            </a:endParaRPr>
          </a:p>
        </p:txBody>
      </p:sp>
      <p:sp>
        <p:nvSpPr>
          <p:cNvPr id="254" name="Shape 254"/>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a:p>
        </p:txBody>
      </p:sp>
      <p:sp>
        <p:nvSpPr>
          <p:cNvPr id="255" name="Shape 255"/>
          <p:cNvSpPr txBox="1">
            <a:spLocks noGrp="1"/>
          </p:cNvSpPr>
          <p:nvPr>
            <p:ph type="body" idx="4294967295"/>
          </p:nvPr>
        </p:nvSpPr>
        <p:spPr>
          <a:xfrm>
            <a:off x="866375" y="1307525"/>
            <a:ext cx="2501700" cy="3063000"/>
          </a:xfrm>
          <a:prstGeom prst="rect">
            <a:avLst/>
          </a:prstGeom>
        </p:spPr>
        <p:txBody>
          <a:bodyPr spcFirstLastPara="1" wrap="square" lIns="91425" tIns="91425" rIns="91425" bIns="91425" anchor="t" anchorCtr="0">
            <a:noAutofit/>
          </a:bodyPr>
          <a:lstStyle/>
          <a:p>
            <a:pPr marL="285750" indent="-285750"/>
            <a:r>
              <a:rPr lang="en-GB" dirty="0"/>
              <a:t>Unlisted YouTube video.</a:t>
            </a:r>
          </a:p>
          <a:p>
            <a:pPr marL="285750" indent="-285750"/>
            <a:r>
              <a:rPr lang="en-GB" dirty="0"/>
              <a:t>I’ll add them to this years play list later!</a:t>
            </a:r>
          </a:p>
          <a:p>
            <a:pPr marL="285750" indent="-285750"/>
            <a:r>
              <a:rPr lang="en-GB" dirty="0"/>
              <a:t>If you think you made something pretty enough</a:t>
            </a:r>
          </a:p>
          <a:p>
            <a:pPr marL="285750" indent="-285750"/>
            <a:r>
              <a:rPr lang="en-GB" dirty="0"/>
              <a:t>+ TWEET + @</a:t>
            </a:r>
            <a:r>
              <a:rPr lang="en-GB" dirty="0" err="1"/>
              <a:t>UWEGamesMSc</a:t>
            </a:r>
            <a:endParaRPr dirty="0"/>
          </a:p>
        </p:txBody>
      </p:sp>
      <p:sp>
        <p:nvSpPr>
          <p:cNvPr id="256" name="Shape 256"/>
          <p:cNvSpPr txBox="1">
            <a:spLocks noGrp="1"/>
          </p:cNvSpPr>
          <p:nvPr>
            <p:ph type="title" idx="4294967295"/>
          </p:nvPr>
        </p:nvSpPr>
        <p:spPr>
          <a:xfrm>
            <a:off x="866375" y="358375"/>
            <a:ext cx="39750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dirty="0"/>
              <a:t>Video Logs</a:t>
            </a:r>
            <a:endParaRPr dirty="0"/>
          </a:p>
        </p:txBody>
      </p:sp>
      <p:pic>
        <p:nvPicPr>
          <p:cNvPr id="2" name="Picture 1">
            <a:extLst>
              <a:ext uri="{FF2B5EF4-FFF2-40B4-BE49-F238E27FC236}">
                <a16:creationId xmlns:a16="http://schemas.microsoft.com/office/drawing/2014/main" id="{EFDE93C5-A34A-4DC3-9F52-3B88EC964848}"/>
              </a:ext>
            </a:extLst>
          </p:cNvPr>
          <p:cNvPicPr>
            <a:picLocks noChangeAspect="1"/>
          </p:cNvPicPr>
          <p:nvPr/>
        </p:nvPicPr>
        <p:blipFill rotWithShape="1">
          <a:blip r:embed="rId3">
            <a:extLst>
              <a:ext uri="{28A0092B-C50C-407E-A947-70E740481C1C}">
                <a14:useLocalDpi xmlns:a14="http://schemas.microsoft.com/office/drawing/2010/main" val="0"/>
              </a:ext>
            </a:extLst>
          </a:blip>
          <a:srcRect r="40304"/>
          <a:stretch/>
        </p:blipFill>
        <p:spPr>
          <a:xfrm>
            <a:off x="4244575" y="1102846"/>
            <a:ext cx="3871605" cy="2476799"/>
          </a:xfrm>
          <a:prstGeom prst="rect">
            <a:avLst/>
          </a:prstGeom>
        </p:spPr>
      </p:pic>
    </p:spTree>
    <p:extLst>
      <p:ext uri="{BB962C8B-B14F-4D97-AF65-F5344CB8AC3E}">
        <p14:creationId xmlns:p14="http://schemas.microsoft.com/office/powerpoint/2010/main" val="1881124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p:nvPr/>
        </p:nvSpPr>
        <p:spPr>
          <a:xfrm>
            <a:off x="4060350" y="927851"/>
            <a:ext cx="4232737" cy="3295234"/>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a:off x="4237480" y="1102846"/>
            <a:ext cx="3878700" cy="247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0B5394"/>
                </a:solidFill>
                <a:latin typeface="Pangolin"/>
                <a:ea typeface="Pangolin"/>
                <a:cs typeface="Pangolin"/>
                <a:sym typeface="Pangolin"/>
              </a:rPr>
              <a:t>Place your screenshot here</a:t>
            </a:r>
            <a:endParaRPr sz="1000" dirty="0">
              <a:solidFill>
                <a:srgbClr val="0B5394"/>
              </a:solidFill>
              <a:latin typeface="Pangolin"/>
              <a:ea typeface="Pangolin"/>
              <a:cs typeface="Pangolin"/>
              <a:sym typeface="Pangolin"/>
            </a:endParaRPr>
          </a:p>
        </p:txBody>
      </p:sp>
      <p:sp>
        <p:nvSpPr>
          <p:cNvPr id="254" name="Shape 254"/>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a:p>
        </p:txBody>
      </p:sp>
      <p:pic>
        <p:nvPicPr>
          <p:cNvPr id="2" name="Picture 1">
            <a:extLst>
              <a:ext uri="{FF2B5EF4-FFF2-40B4-BE49-F238E27FC236}">
                <a16:creationId xmlns:a16="http://schemas.microsoft.com/office/drawing/2014/main" id="{EFDE93C5-A34A-4DC3-9F52-3B88EC964848}"/>
              </a:ext>
            </a:extLst>
          </p:cNvPr>
          <p:cNvPicPr>
            <a:picLocks noChangeAspect="1"/>
          </p:cNvPicPr>
          <p:nvPr/>
        </p:nvPicPr>
        <p:blipFill rotWithShape="1">
          <a:blip r:embed="rId3">
            <a:extLst>
              <a:ext uri="{28A0092B-C50C-407E-A947-70E740481C1C}">
                <a14:useLocalDpi xmlns:a14="http://schemas.microsoft.com/office/drawing/2010/main" val="0"/>
              </a:ext>
            </a:extLst>
          </a:blip>
          <a:srcRect r="40304"/>
          <a:stretch/>
        </p:blipFill>
        <p:spPr>
          <a:xfrm>
            <a:off x="4244575" y="1102846"/>
            <a:ext cx="3871605" cy="2476799"/>
          </a:xfrm>
          <a:prstGeom prst="rect">
            <a:avLst/>
          </a:prstGeom>
        </p:spPr>
      </p:pic>
      <p:sp>
        <p:nvSpPr>
          <p:cNvPr id="8" name="Shape 101">
            <a:extLst>
              <a:ext uri="{FF2B5EF4-FFF2-40B4-BE49-F238E27FC236}">
                <a16:creationId xmlns:a16="http://schemas.microsoft.com/office/drawing/2014/main" id="{4702BE38-CBE0-4B22-A25A-A4E47BF4402F}"/>
              </a:ext>
            </a:extLst>
          </p:cNvPr>
          <p:cNvSpPr txBox="1">
            <a:spLocks/>
          </p:cNvSpPr>
          <p:nvPr/>
        </p:nvSpPr>
        <p:spPr>
          <a:xfrm>
            <a:off x="761999" y="668949"/>
            <a:ext cx="4379589" cy="24267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1pPr>
            <a:lvl2pPr marR="0" lvl="1"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2pPr>
            <a:lvl3pPr marR="0" lvl="2"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3pPr>
            <a:lvl4pPr marR="0" lvl="3"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4pPr>
            <a:lvl5pPr marR="0" lvl="4"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5pPr>
            <a:lvl6pPr marR="0" lvl="5"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6pPr>
            <a:lvl7pPr marR="0" lvl="6"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7pPr>
            <a:lvl8pPr marR="0" lvl="7"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8pPr>
            <a:lvl9pPr marR="0" lvl="8"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9pPr>
          </a:lstStyle>
          <a:p>
            <a:r>
              <a:rPr lang="en-GB" sz="4700" dirty="0"/>
              <a:t>DEMOS!</a:t>
            </a:r>
          </a:p>
        </p:txBody>
      </p:sp>
    </p:spTree>
    <p:extLst>
      <p:ext uri="{BB962C8B-B14F-4D97-AF65-F5344CB8AC3E}">
        <p14:creationId xmlns:p14="http://schemas.microsoft.com/office/powerpoint/2010/main" val="684243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1" name="Shape 27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16</a:t>
            </a:fld>
            <a:endParaRPr/>
          </a:p>
        </p:txBody>
      </p:sp>
      <p:sp>
        <p:nvSpPr>
          <p:cNvPr id="7" name="Shape 144">
            <a:extLst>
              <a:ext uri="{FF2B5EF4-FFF2-40B4-BE49-F238E27FC236}">
                <a16:creationId xmlns:a16="http://schemas.microsoft.com/office/drawing/2014/main" id="{13F7FCB4-0EBE-4C72-8B1F-C1A720ABBD19}"/>
              </a:ext>
            </a:extLst>
          </p:cNvPr>
          <p:cNvSpPr txBox="1">
            <a:spLocks/>
          </p:cNvSpPr>
          <p:nvPr/>
        </p:nvSpPr>
        <p:spPr>
          <a:xfrm>
            <a:off x="866375" y="358385"/>
            <a:ext cx="56262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1pPr>
            <a:lvl2pPr marR="0" lvl="1"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2pPr>
            <a:lvl3pPr marR="0" lvl="2"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3pPr>
            <a:lvl4pPr marR="0" lvl="3"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4pPr>
            <a:lvl5pPr marR="0" lvl="4"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5pPr>
            <a:lvl6pPr marR="0" lvl="5"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6pPr>
            <a:lvl7pPr marR="0" lvl="6"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7pPr>
            <a:lvl8pPr marR="0" lvl="7"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8pPr>
            <a:lvl9pPr marR="0" lvl="8"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9pPr>
          </a:lstStyle>
          <a:p>
            <a:r>
              <a:rPr lang="en-GB" dirty="0"/>
              <a:t>ASSESSED COMPONENTS</a:t>
            </a:r>
          </a:p>
        </p:txBody>
      </p:sp>
      <p:pic>
        <p:nvPicPr>
          <p:cNvPr id="8" name="Picture 11">
            <a:extLst>
              <a:ext uri="{FF2B5EF4-FFF2-40B4-BE49-F238E27FC236}">
                <a16:creationId xmlns:a16="http://schemas.microsoft.com/office/drawing/2014/main" id="{2C21CBC5-8718-4FB3-951D-967C2409E3EC}"/>
              </a:ext>
            </a:extLst>
          </p:cNvPr>
          <p:cNvPicPr>
            <a:picLocks noChangeAspect="1" noChangeArrowheads="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auto">
          <a:xfrm>
            <a:off x="6929542" y="724298"/>
            <a:ext cx="1572141" cy="17424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a:tailEnd/>
              </a14:hiddenLine>
            </a:ext>
          </a:extLst>
        </p:spPr>
      </p:pic>
      <p:pic>
        <p:nvPicPr>
          <p:cNvPr id="3" name="Picture 2">
            <a:extLst>
              <a:ext uri="{FF2B5EF4-FFF2-40B4-BE49-F238E27FC236}">
                <a16:creationId xmlns:a16="http://schemas.microsoft.com/office/drawing/2014/main" id="{282F6BD6-596B-46F0-BB5D-28F075942A5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66375" y="1542961"/>
            <a:ext cx="6149873" cy="2057578"/>
          </a:xfrm>
          <a:prstGeom prst="rect">
            <a:avLst/>
          </a:prstGeom>
        </p:spPr>
      </p:pic>
      <p:sp>
        <p:nvSpPr>
          <p:cNvPr id="9" name="Rectangle 8">
            <a:extLst>
              <a:ext uri="{FF2B5EF4-FFF2-40B4-BE49-F238E27FC236}">
                <a16:creationId xmlns:a16="http://schemas.microsoft.com/office/drawing/2014/main" id="{44A9BDF9-E315-40A2-BD66-0CA5E5422061}"/>
              </a:ext>
            </a:extLst>
          </p:cNvPr>
          <p:cNvSpPr/>
          <p:nvPr/>
        </p:nvSpPr>
        <p:spPr>
          <a:xfrm>
            <a:off x="986399" y="3785504"/>
            <a:ext cx="7041601" cy="525785"/>
          </a:xfrm>
          <a:prstGeom prst="rect">
            <a:avLst/>
          </a:prstGeom>
        </p:spPr>
        <p:txBody>
          <a:bodyPr wrap="square">
            <a:spAutoFit/>
          </a:bodyPr>
          <a:lstStyle/>
          <a:p>
            <a:pPr marL="273044" lvl="1" indent="-171446" defTabSz="685800">
              <a:spcAft>
                <a:spcPts val="450"/>
              </a:spcAft>
              <a:buClr>
                <a:srgbClr val="4D4D4D"/>
              </a:buClr>
              <a:buSzPct val="125000"/>
              <a:buFont typeface="Lato Light" charset="0"/>
              <a:buChar char="•"/>
            </a:pPr>
            <a:r>
              <a:rPr lang="en-GB" sz="1200" kern="1200" dirty="0">
                <a:solidFill>
                  <a:schemeClr val="accent1"/>
                </a:solidFill>
                <a:latin typeface="Pangolin" panose="00000500000000000000" pitchFamily="2" charset="0"/>
                <a:ea typeface="Roboto Condensed Light" pitchFamily="2" charset="0"/>
                <a:cs typeface="+mn-cs"/>
              </a:rPr>
              <a:t>Assignment specification are on the Blackboard site in the assignments section</a:t>
            </a:r>
          </a:p>
          <a:p>
            <a:pPr marL="273044" lvl="1" indent="-171446" defTabSz="685800">
              <a:spcAft>
                <a:spcPts val="450"/>
              </a:spcAft>
              <a:buClr>
                <a:srgbClr val="4D4D4D"/>
              </a:buClr>
              <a:buSzPct val="125000"/>
              <a:buFont typeface="Lato Light" charset="0"/>
              <a:buChar char="•"/>
            </a:pPr>
            <a:r>
              <a:rPr lang="en-GB" sz="1200" kern="1200" dirty="0">
                <a:solidFill>
                  <a:schemeClr val="accent1"/>
                </a:solidFill>
                <a:latin typeface="Pangolin" panose="00000500000000000000" pitchFamily="2" charset="0"/>
                <a:ea typeface="Roboto Condensed bold" pitchFamily="2" charset="0"/>
                <a:cs typeface="+mn-cs"/>
              </a:rPr>
              <a:t>Note that at MSc level, percentage required to pass a module is 50%.</a:t>
            </a:r>
          </a:p>
        </p:txBody>
      </p:sp>
    </p:spTree>
    <p:extLst>
      <p:ext uri="{BB962C8B-B14F-4D97-AF65-F5344CB8AC3E}">
        <p14:creationId xmlns:p14="http://schemas.microsoft.com/office/powerpoint/2010/main" val="2385854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1" name="Shape 27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7F6000"/>
                </a:solidFill>
                <a:effectLst/>
                <a:uLnTx/>
                <a:uFillTx/>
                <a:latin typeface="Inconsolata"/>
                <a:sym typeface="Inconsolat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300" b="0" i="0" u="none" strike="noStrike" kern="0" cap="none" spc="0" normalizeH="0" baseline="0" noProof="0">
              <a:ln>
                <a:noFill/>
              </a:ln>
              <a:solidFill>
                <a:srgbClr val="7F6000"/>
              </a:solidFill>
              <a:effectLst/>
              <a:uLnTx/>
              <a:uFillTx/>
              <a:latin typeface="Inconsolata"/>
              <a:sym typeface="Inconsolata"/>
            </a:endParaRPr>
          </a:p>
        </p:txBody>
      </p:sp>
      <p:sp>
        <p:nvSpPr>
          <p:cNvPr id="270" name="Shape 270"/>
          <p:cNvSpPr txBox="1">
            <a:spLocks noGrp="1"/>
          </p:cNvSpPr>
          <p:nvPr>
            <p:ph type="body" idx="4294967295"/>
          </p:nvPr>
        </p:nvSpPr>
        <p:spPr>
          <a:xfrm>
            <a:off x="866375" y="1124857"/>
            <a:ext cx="5626100" cy="3432629"/>
          </a:xfrm>
          <a:prstGeom prst="rect">
            <a:avLst/>
          </a:prstGeom>
        </p:spPr>
        <p:txBody>
          <a:bodyPr spcFirstLastPara="1" wrap="square" lIns="91425" tIns="91425" rIns="91425" bIns="91425" anchor="t" anchorCtr="0">
            <a:normAutofit fontScale="77500" lnSpcReduction="20000"/>
          </a:bodyPr>
          <a:lstStyle/>
          <a:p>
            <a:pPr marL="0" lvl="0" indent="0">
              <a:buNone/>
            </a:pPr>
            <a:r>
              <a:rPr lang="en-GB" b="1" dirty="0"/>
              <a:t>Project Report:</a:t>
            </a:r>
          </a:p>
          <a:p>
            <a:pPr marL="0" lvl="0" indent="0">
              <a:buNone/>
            </a:pPr>
            <a:endParaRPr b="1" dirty="0"/>
          </a:p>
          <a:p>
            <a:pPr lvl="0" indent="-342900">
              <a:lnSpc>
                <a:spcPct val="115000"/>
              </a:lnSpc>
              <a:buSzPts val="1800"/>
            </a:pPr>
            <a:r>
              <a:rPr lang="en-GB" dirty="0"/>
              <a:t>Should take the shape of an academic or industry research paper</a:t>
            </a:r>
          </a:p>
          <a:p>
            <a:pPr lvl="0" indent="-342900">
              <a:lnSpc>
                <a:spcPct val="115000"/>
              </a:lnSpc>
              <a:buSzPts val="1800"/>
            </a:pPr>
            <a:r>
              <a:rPr lang="en-GB" dirty="0"/>
              <a:t>Should ideally target an academic or industry journal, or alternative publication vehicle, appropriate to the project that was undertaken</a:t>
            </a:r>
          </a:p>
          <a:p>
            <a:pPr lvl="0" indent="-342900">
              <a:lnSpc>
                <a:spcPct val="115000"/>
              </a:lnSpc>
              <a:buSzPts val="1800"/>
            </a:pPr>
            <a:r>
              <a:rPr lang="en-GB" dirty="0"/>
              <a:t>Should detail the context of the problem, summarise research undertaken, and discuss and reflect on areas of technical innovation achieved within the project.</a:t>
            </a:r>
          </a:p>
          <a:p>
            <a:pPr lvl="0" indent="-342900">
              <a:lnSpc>
                <a:spcPct val="115000"/>
              </a:lnSpc>
              <a:buSzPts val="1800"/>
            </a:pPr>
            <a:r>
              <a:rPr lang="en-GB" dirty="0"/>
              <a:t>Should be written in a form suitable for wider dissemination.</a:t>
            </a:r>
          </a:p>
          <a:p>
            <a:pPr lvl="0" indent="-342900">
              <a:lnSpc>
                <a:spcPct val="115000"/>
              </a:lnSpc>
              <a:buSzPts val="1800"/>
            </a:pPr>
            <a:endParaRPr lang="en-GB" dirty="0"/>
          </a:p>
          <a:p>
            <a:pPr lvl="0" indent="-342900">
              <a:lnSpc>
                <a:spcPct val="115000"/>
              </a:lnSpc>
              <a:buSzPts val="1800"/>
            </a:pPr>
            <a:r>
              <a:rPr lang="en-GB" dirty="0"/>
              <a:t>Exact format and target length should be advised from publication vehicle (and agreed through discussions with tutors). The report is not expected to exceed 5000 words.</a:t>
            </a:r>
          </a:p>
          <a:p>
            <a:pPr lvl="0" indent="-342900">
              <a:lnSpc>
                <a:spcPct val="115000"/>
              </a:lnSpc>
              <a:buSzPts val="1800"/>
            </a:pPr>
            <a:endParaRPr lang="en-GB" dirty="0"/>
          </a:p>
          <a:p>
            <a:pPr lvl="0" indent="-342900">
              <a:lnSpc>
                <a:spcPct val="115000"/>
              </a:lnSpc>
              <a:buSzPts val="1800"/>
            </a:pPr>
            <a:r>
              <a:rPr lang="en-GB" dirty="0"/>
              <a:t>Weight: 30%</a:t>
            </a:r>
            <a:endParaRPr dirty="0"/>
          </a:p>
        </p:txBody>
      </p:sp>
      <p:sp>
        <p:nvSpPr>
          <p:cNvPr id="7" name="Shape 144">
            <a:extLst>
              <a:ext uri="{FF2B5EF4-FFF2-40B4-BE49-F238E27FC236}">
                <a16:creationId xmlns:a16="http://schemas.microsoft.com/office/drawing/2014/main" id="{13F7FCB4-0EBE-4C72-8B1F-C1A720ABBD19}"/>
              </a:ext>
            </a:extLst>
          </p:cNvPr>
          <p:cNvSpPr txBox="1">
            <a:spLocks/>
          </p:cNvSpPr>
          <p:nvPr/>
        </p:nvSpPr>
        <p:spPr>
          <a:xfrm>
            <a:off x="866375" y="358385"/>
            <a:ext cx="56262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1pPr>
            <a:lvl2pPr marR="0" lvl="1"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2pPr>
            <a:lvl3pPr marR="0" lvl="2"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3pPr>
            <a:lvl4pPr marR="0" lvl="3"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4pPr>
            <a:lvl5pPr marR="0" lvl="4"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5pPr>
            <a:lvl6pPr marR="0" lvl="5"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6pPr>
            <a:lvl7pPr marR="0" lvl="6"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7pPr>
            <a:lvl8pPr marR="0" lvl="7"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8pPr>
            <a:lvl9pPr marR="0" lvl="8"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9pPr>
          </a:lstStyle>
          <a:p>
            <a:pPr marL="0" marR="0" lvl="0" indent="0" algn="l" defTabSz="914400" rtl="0" eaLnBrk="1" fontAlgn="auto" latinLnBrk="0" hangingPunct="1">
              <a:lnSpc>
                <a:spcPct val="100000"/>
              </a:lnSpc>
              <a:spcBef>
                <a:spcPts val="0"/>
              </a:spcBef>
              <a:spcAft>
                <a:spcPts val="0"/>
              </a:spcAft>
              <a:buClr>
                <a:srgbClr val="434343"/>
              </a:buClr>
              <a:buSzPts val="2800"/>
              <a:buFont typeface="Inconsolata"/>
              <a:buNone/>
              <a:tabLst/>
              <a:defRPr/>
            </a:pPr>
            <a:r>
              <a:rPr kumimoji="0" lang="en-GB" sz="2800" b="0" i="0" u="none" strike="noStrike" kern="0" cap="none" spc="0" normalizeH="0" baseline="0" noProof="0" dirty="0">
                <a:ln>
                  <a:noFill/>
                </a:ln>
                <a:solidFill>
                  <a:srgbClr val="434343"/>
                </a:solidFill>
                <a:effectLst/>
                <a:uLnTx/>
                <a:uFillTx/>
                <a:latin typeface="Inconsolata"/>
                <a:sym typeface="Inconsolata"/>
              </a:rPr>
              <a:t>ASSESSED COMPONENTS</a:t>
            </a:r>
          </a:p>
        </p:txBody>
      </p:sp>
      <p:pic>
        <p:nvPicPr>
          <p:cNvPr id="6" name="Picture 32">
            <a:extLst>
              <a:ext uri="{FF2B5EF4-FFF2-40B4-BE49-F238E27FC236}">
                <a16:creationId xmlns:a16="http://schemas.microsoft.com/office/drawing/2014/main" id="{D7C29106-6FA4-4227-BE7D-CF4B479F72C2}"/>
              </a:ext>
            </a:extLst>
          </p:cNvPr>
          <p:cNvPicPr>
            <a:picLocks noChangeAspect="1" noChangeArrowheads="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auto">
          <a:xfrm>
            <a:off x="7030629" y="787085"/>
            <a:ext cx="1438965" cy="1679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a:tailEnd/>
              </a14:hiddenLine>
            </a:ext>
          </a:extLst>
        </p:spPr>
      </p:pic>
    </p:spTree>
    <p:extLst>
      <p:ext uri="{BB962C8B-B14F-4D97-AF65-F5344CB8AC3E}">
        <p14:creationId xmlns:p14="http://schemas.microsoft.com/office/powerpoint/2010/main" val="2401040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1" name="Shape 27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7F6000"/>
                </a:solidFill>
                <a:effectLst/>
                <a:uLnTx/>
                <a:uFillTx/>
                <a:latin typeface="Inconsolata"/>
                <a:sym typeface="Inconsolat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300" b="0" i="0" u="none" strike="noStrike" kern="0" cap="none" spc="0" normalizeH="0" baseline="0" noProof="0">
              <a:ln>
                <a:noFill/>
              </a:ln>
              <a:solidFill>
                <a:srgbClr val="7F6000"/>
              </a:solidFill>
              <a:effectLst/>
              <a:uLnTx/>
              <a:uFillTx/>
              <a:latin typeface="Inconsolata"/>
              <a:sym typeface="Inconsolata"/>
            </a:endParaRPr>
          </a:p>
        </p:txBody>
      </p:sp>
      <p:sp>
        <p:nvSpPr>
          <p:cNvPr id="270" name="Shape 270"/>
          <p:cNvSpPr txBox="1">
            <a:spLocks noGrp="1"/>
          </p:cNvSpPr>
          <p:nvPr>
            <p:ph type="body" idx="4294967295"/>
          </p:nvPr>
        </p:nvSpPr>
        <p:spPr>
          <a:xfrm>
            <a:off x="866375" y="1124857"/>
            <a:ext cx="5626100" cy="3432629"/>
          </a:xfrm>
          <a:prstGeom prst="rect">
            <a:avLst/>
          </a:prstGeom>
        </p:spPr>
        <p:txBody>
          <a:bodyPr spcFirstLastPara="1" wrap="square" lIns="91425" tIns="91425" rIns="91425" bIns="91425" anchor="t" anchorCtr="0">
            <a:normAutofit lnSpcReduction="10000"/>
          </a:bodyPr>
          <a:lstStyle/>
          <a:p>
            <a:pPr marL="0" lvl="0" indent="0">
              <a:buNone/>
            </a:pPr>
            <a:r>
              <a:rPr lang="en-GB" b="1" dirty="0"/>
              <a:t>Prototype Program(s):</a:t>
            </a:r>
          </a:p>
          <a:p>
            <a:pPr marL="0" lvl="0" indent="0">
              <a:buNone/>
            </a:pPr>
            <a:endParaRPr b="1" dirty="0"/>
          </a:p>
          <a:p>
            <a:pPr lvl="0" indent="-342900">
              <a:lnSpc>
                <a:spcPct val="115000"/>
              </a:lnSpc>
              <a:buSzPts val="1800"/>
            </a:pPr>
            <a:r>
              <a:rPr lang="en-GB" dirty="0"/>
              <a:t>The software product(s) developed during the course of the project.</a:t>
            </a:r>
          </a:p>
          <a:p>
            <a:pPr lvl="0" indent="-342900">
              <a:lnSpc>
                <a:spcPct val="115000"/>
              </a:lnSpc>
              <a:buSzPts val="1800"/>
            </a:pPr>
            <a:r>
              <a:rPr lang="en-GB" dirty="0"/>
              <a:t>Should meet problem specification and stakeholder requirements.</a:t>
            </a:r>
          </a:p>
          <a:p>
            <a:pPr lvl="0" indent="-342900">
              <a:lnSpc>
                <a:spcPct val="115000"/>
              </a:lnSpc>
              <a:buSzPts val="1800"/>
            </a:pPr>
            <a:r>
              <a:rPr lang="en-GB" dirty="0"/>
              <a:t>Will be assessed in terms of design, quality, implementation, and ultimately, viability given the context.</a:t>
            </a:r>
          </a:p>
          <a:p>
            <a:pPr lvl="0" indent="-342900">
              <a:lnSpc>
                <a:spcPct val="115000"/>
              </a:lnSpc>
              <a:buSzPts val="1800"/>
            </a:pPr>
            <a:endParaRPr lang="en-GB" dirty="0"/>
          </a:p>
          <a:p>
            <a:pPr lvl="0" indent="-342900">
              <a:lnSpc>
                <a:spcPct val="115000"/>
              </a:lnSpc>
              <a:buSzPts val="1800"/>
            </a:pPr>
            <a:r>
              <a:rPr lang="en-GB" dirty="0"/>
              <a:t>Weight: 30%</a:t>
            </a:r>
            <a:endParaRPr dirty="0"/>
          </a:p>
        </p:txBody>
      </p:sp>
      <p:sp>
        <p:nvSpPr>
          <p:cNvPr id="7" name="Shape 144">
            <a:extLst>
              <a:ext uri="{FF2B5EF4-FFF2-40B4-BE49-F238E27FC236}">
                <a16:creationId xmlns:a16="http://schemas.microsoft.com/office/drawing/2014/main" id="{13F7FCB4-0EBE-4C72-8B1F-C1A720ABBD19}"/>
              </a:ext>
            </a:extLst>
          </p:cNvPr>
          <p:cNvSpPr txBox="1">
            <a:spLocks/>
          </p:cNvSpPr>
          <p:nvPr/>
        </p:nvSpPr>
        <p:spPr>
          <a:xfrm>
            <a:off x="866375" y="358385"/>
            <a:ext cx="56262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1pPr>
            <a:lvl2pPr marR="0" lvl="1"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2pPr>
            <a:lvl3pPr marR="0" lvl="2"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3pPr>
            <a:lvl4pPr marR="0" lvl="3"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4pPr>
            <a:lvl5pPr marR="0" lvl="4"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5pPr>
            <a:lvl6pPr marR="0" lvl="5"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6pPr>
            <a:lvl7pPr marR="0" lvl="6"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7pPr>
            <a:lvl8pPr marR="0" lvl="7"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8pPr>
            <a:lvl9pPr marR="0" lvl="8"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9pPr>
          </a:lstStyle>
          <a:p>
            <a:pPr marL="0" marR="0" lvl="0" indent="0" algn="l" defTabSz="914400" rtl="0" eaLnBrk="1" fontAlgn="auto" latinLnBrk="0" hangingPunct="1">
              <a:lnSpc>
                <a:spcPct val="100000"/>
              </a:lnSpc>
              <a:spcBef>
                <a:spcPts val="0"/>
              </a:spcBef>
              <a:spcAft>
                <a:spcPts val="0"/>
              </a:spcAft>
              <a:buClr>
                <a:srgbClr val="434343"/>
              </a:buClr>
              <a:buSzPts val="2800"/>
              <a:buFont typeface="Inconsolata"/>
              <a:buNone/>
              <a:tabLst/>
              <a:defRPr/>
            </a:pPr>
            <a:r>
              <a:rPr kumimoji="0" lang="en-GB" sz="2800" b="0" i="0" u="none" strike="noStrike" kern="0" cap="none" spc="0" normalizeH="0" baseline="0" noProof="0" dirty="0">
                <a:ln>
                  <a:noFill/>
                </a:ln>
                <a:solidFill>
                  <a:srgbClr val="434343"/>
                </a:solidFill>
                <a:effectLst/>
                <a:uLnTx/>
                <a:uFillTx/>
                <a:latin typeface="Inconsolata"/>
                <a:sym typeface="Inconsolata"/>
              </a:rPr>
              <a:t>ASSESSED COMPONENTS</a:t>
            </a:r>
          </a:p>
        </p:txBody>
      </p:sp>
      <p:pic>
        <p:nvPicPr>
          <p:cNvPr id="6" name="Picture 32">
            <a:extLst>
              <a:ext uri="{FF2B5EF4-FFF2-40B4-BE49-F238E27FC236}">
                <a16:creationId xmlns:a16="http://schemas.microsoft.com/office/drawing/2014/main" id="{D7C29106-6FA4-4227-BE7D-CF4B479F72C2}"/>
              </a:ext>
            </a:extLst>
          </p:cNvPr>
          <p:cNvPicPr>
            <a:picLocks noChangeAspect="1" noChangeArrowheads="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auto">
          <a:xfrm>
            <a:off x="7030629" y="787085"/>
            <a:ext cx="1438965" cy="1679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a:tailEnd/>
              </a14:hiddenLine>
            </a:ext>
          </a:extLst>
        </p:spPr>
      </p:pic>
    </p:spTree>
    <p:extLst>
      <p:ext uri="{BB962C8B-B14F-4D97-AF65-F5344CB8AC3E}">
        <p14:creationId xmlns:p14="http://schemas.microsoft.com/office/powerpoint/2010/main" val="3175134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1" name="Shape 27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7F6000"/>
                </a:solidFill>
                <a:effectLst/>
                <a:uLnTx/>
                <a:uFillTx/>
                <a:latin typeface="Inconsolata"/>
                <a:sym typeface="Inconsolat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300" b="0" i="0" u="none" strike="noStrike" kern="0" cap="none" spc="0" normalizeH="0" baseline="0" noProof="0">
              <a:ln>
                <a:noFill/>
              </a:ln>
              <a:solidFill>
                <a:srgbClr val="7F6000"/>
              </a:solidFill>
              <a:effectLst/>
              <a:uLnTx/>
              <a:uFillTx/>
              <a:latin typeface="Inconsolata"/>
              <a:sym typeface="Inconsolata"/>
            </a:endParaRPr>
          </a:p>
        </p:txBody>
      </p:sp>
      <p:sp>
        <p:nvSpPr>
          <p:cNvPr id="270" name="Shape 270"/>
          <p:cNvSpPr txBox="1">
            <a:spLocks noGrp="1"/>
          </p:cNvSpPr>
          <p:nvPr>
            <p:ph type="body" idx="4294967295"/>
          </p:nvPr>
        </p:nvSpPr>
        <p:spPr>
          <a:xfrm>
            <a:off x="866375" y="1124857"/>
            <a:ext cx="5626100" cy="3432629"/>
          </a:xfrm>
          <a:prstGeom prst="rect">
            <a:avLst/>
          </a:prstGeom>
        </p:spPr>
        <p:txBody>
          <a:bodyPr spcFirstLastPara="1" wrap="square" lIns="91425" tIns="91425" rIns="91425" bIns="91425" anchor="t" anchorCtr="0">
            <a:normAutofit fontScale="85000" lnSpcReduction="20000"/>
          </a:bodyPr>
          <a:lstStyle/>
          <a:p>
            <a:pPr marL="0" lvl="0" indent="0">
              <a:buNone/>
            </a:pPr>
            <a:r>
              <a:rPr lang="en-GB" b="1" dirty="0"/>
              <a:t>Documentation:</a:t>
            </a:r>
          </a:p>
          <a:p>
            <a:pPr marL="0" lvl="0" indent="0">
              <a:buNone/>
            </a:pPr>
            <a:endParaRPr b="1" dirty="0"/>
          </a:p>
          <a:p>
            <a:pPr lvl="0" indent="-342900">
              <a:lnSpc>
                <a:spcPct val="115000"/>
              </a:lnSpc>
              <a:buSzPts val="1800"/>
            </a:pPr>
            <a:r>
              <a:rPr lang="en-GB" dirty="0"/>
              <a:t>Should detail the unfolding of the project in terms of approach, design and methodology.</a:t>
            </a:r>
          </a:p>
          <a:p>
            <a:pPr lvl="0" indent="-342900">
              <a:lnSpc>
                <a:spcPct val="115000"/>
              </a:lnSpc>
              <a:buSzPts val="1800"/>
            </a:pPr>
            <a:r>
              <a:rPr lang="en-GB" dirty="0"/>
              <a:t>Should provide details of stakeholder engagement and decisions made based on this interaction.</a:t>
            </a:r>
          </a:p>
          <a:p>
            <a:pPr lvl="0" indent="-342900">
              <a:lnSpc>
                <a:spcPct val="115000"/>
              </a:lnSpc>
              <a:buSzPts val="1800"/>
            </a:pPr>
            <a:r>
              <a:rPr lang="en-GB" dirty="0"/>
              <a:t>Includes links to all video logs.</a:t>
            </a:r>
          </a:p>
          <a:p>
            <a:pPr lvl="1" indent="-342900">
              <a:lnSpc>
                <a:spcPct val="115000"/>
              </a:lnSpc>
              <a:buSzPts val="1800"/>
            </a:pPr>
            <a:r>
              <a:rPr lang="en-GB" dirty="0"/>
              <a:t>Video logs should be 60 – 90 seconds in length.</a:t>
            </a:r>
          </a:p>
          <a:p>
            <a:pPr lvl="0" indent="-342900">
              <a:lnSpc>
                <a:spcPct val="115000"/>
              </a:lnSpc>
              <a:buSzPts val="1800"/>
            </a:pPr>
            <a:r>
              <a:rPr lang="en-GB" dirty="0"/>
              <a:t>While the project report and the prototype program(s) are largely about product, and dissemination of product, this component will be assessed in terms of appropriateness and professionalism with regards to the project development process.</a:t>
            </a:r>
          </a:p>
          <a:p>
            <a:pPr lvl="0" indent="-342900">
              <a:lnSpc>
                <a:spcPct val="115000"/>
              </a:lnSpc>
              <a:buSzPts val="1800"/>
            </a:pPr>
            <a:endParaRPr lang="en-GB" dirty="0"/>
          </a:p>
          <a:p>
            <a:pPr lvl="0" indent="-342900">
              <a:lnSpc>
                <a:spcPct val="115000"/>
              </a:lnSpc>
              <a:buSzPts val="1800"/>
            </a:pPr>
            <a:r>
              <a:rPr lang="en-GB" dirty="0"/>
              <a:t>Weight: 25%</a:t>
            </a:r>
            <a:endParaRPr dirty="0"/>
          </a:p>
        </p:txBody>
      </p:sp>
      <p:sp>
        <p:nvSpPr>
          <p:cNvPr id="7" name="Shape 144">
            <a:extLst>
              <a:ext uri="{FF2B5EF4-FFF2-40B4-BE49-F238E27FC236}">
                <a16:creationId xmlns:a16="http://schemas.microsoft.com/office/drawing/2014/main" id="{13F7FCB4-0EBE-4C72-8B1F-C1A720ABBD19}"/>
              </a:ext>
            </a:extLst>
          </p:cNvPr>
          <p:cNvSpPr txBox="1">
            <a:spLocks/>
          </p:cNvSpPr>
          <p:nvPr/>
        </p:nvSpPr>
        <p:spPr>
          <a:xfrm>
            <a:off x="866375" y="358385"/>
            <a:ext cx="56262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1pPr>
            <a:lvl2pPr marR="0" lvl="1"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2pPr>
            <a:lvl3pPr marR="0" lvl="2"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3pPr>
            <a:lvl4pPr marR="0" lvl="3"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4pPr>
            <a:lvl5pPr marR="0" lvl="4"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5pPr>
            <a:lvl6pPr marR="0" lvl="5"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6pPr>
            <a:lvl7pPr marR="0" lvl="6"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7pPr>
            <a:lvl8pPr marR="0" lvl="7"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8pPr>
            <a:lvl9pPr marR="0" lvl="8"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9pPr>
          </a:lstStyle>
          <a:p>
            <a:pPr marL="0" marR="0" lvl="0" indent="0" algn="l" defTabSz="914400" rtl="0" eaLnBrk="1" fontAlgn="auto" latinLnBrk="0" hangingPunct="1">
              <a:lnSpc>
                <a:spcPct val="100000"/>
              </a:lnSpc>
              <a:spcBef>
                <a:spcPts val="0"/>
              </a:spcBef>
              <a:spcAft>
                <a:spcPts val="0"/>
              </a:spcAft>
              <a:buClr>
                <a:srgbClr val="434343"/>
              </a:buClr>
              <a:buSzPts val="2800"/>
              <a:buFont typeface="Inconsolata"/>
              <a:buNone/>
              <a:tabLst/>
              <a:defRPr/>
            </a:pPr>
            <a:r>
              <a:rPr kumimoji="0" lang="en-GB" sz="2800" b="0" i="0" u="none" strike="noStrike" kern="0" cap="none" spc="0" normalizeH="0" baseline="0" noProof="0" dirty="0">
                <a:ln>
                  <a:noFill/>
                </a:ln>
                <a:solidFill>
                  <a:srgbClr val="434343"/>
                </a:solidFill>
                <a:effectLst/>
                <a:uLnTx/>
                <a:uFillTx/>
                <a:latin typeface="Inconsolata"/>
                <a:sym typeface="Inconsolata"/>
              </a:rPr>
              <a:t>ASSESSED COMPONENTS</a:t>
            </a:r>
          </a:p>
        </p:txBody>
      </p:sp>
      <p:pic>
        <p:nvPicPr>
          <p:cNvPr id="6" name="Picture 32">
            <a:extLst>
              <a:ext uri="{FF2B5EF4-FFF2-40B4-BE49-F238E27FC236}">
                <a16:creationId xmlns:a16="http://schemas.microsoft.com/office/drawing/2014/main" id="{D7C29106-6FA4-4227-BE7D-CF4B479F72C2}"/>
              </a:ext>
            </a:extLst>
          </p:cNvPr>
          <p:cNvPicPr>
            <a:picLocks noChangeAspect="1" noChangeArrowheads="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auto">
          <a:xfrm>
            <a:off x="7030629" y="787085"/>
            <a:ext cx="1438965" cy="1679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a:tailEnd/>
              </a14:hiddenLine>
            </a:ext>
          </a:extLst>
        </p:spPr>
      </p:pic>
    </p:spTree>
    <p:extLst>
      <p:ext uri="{BB962C8B-B14F-4D97-AF65-F5344CB8AC3E}">
        <p14:creationId xmlns:p14="http://schemas.microsoft.com/office/powerpoint/2010/main" val="2745348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ctrTitle" idx="4294967295"/>
          </p:nvPr>
        </p:nvSpPr>
        <p:spPr>
          <a:xfrm>
            <a:off x="1070800" y="668950"/>
            <a:ext cx="35511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7200" dirty="0"/>
              <a:t>Block 03</a:t>
            </a:r>
            <a:endParaRPr sz="7200" dirty="0"/>
          </a:p>
        </p:txBody>
      </p:sp>
      <p:sp>
        <p:nvSpPr>
          <p:cNvPr id="102" name="Shape 102"/>
          <p:cNvSpPr txBox="1">
            <a:spLocks noGrp="1"/>
          </p:cNvSpPr>
          <p:nvPr>
            <p:ph type="subTitle" idx="4294967295"/>
          </p:nvPr>
        </p:nvSpPr>
        <p:spPr>
          <a:xfrm>
            <a:off x="772633" y="2792820"/>
            <a:ext cx="4316818" cy="2006008"/>
          </a:xfrm>
          <a:prstGeom prst="rect">
            <a:avLst/>
          </a:prstGeom>
        </p:spPr>
        <p:txBody>
          <a:bodyPr spcFirstLastPara="1" wrap="square" lIns="91425" tIns="91425" rIns="91425" bIns="91425" anchor="t" anchorCtr="0">
            <a:normAutofit fontScale="70000" lnSpcReduction="20000"/>
          </a:bodyPr>
          <a:lstStyle/>
          <a:p>
            <a:pPr marL="0" indent="0">
              <a:buNone/>
            </a:pPr>
            <a:r>
              <a:rPr lang="en-GB" dirty="0"/>
              <a:t>As Block 02:Weekly sessions to oversee / discuss prototype design, iterative implementation,   ongoing literature review, project management, documentation, stakeholder   interaction. </a:t>
            </a:r>
            <a:r>
              <a:rPr lang="en-GB" b="1" dirty="0"/>
              <a:t>But with an </a:t>
            </a:r>
            <a:r>
              <a:rPr lang="en-GB" dirty="0"/>
              <a:t>i</a:t>
            </a:r>
            <a:r>
              <a:rPr lang="en-GB" b="1" dirty="0"/>
              <a:t>ncreased focus on evaluation and reporting.</a:t>
            </a:r>
          </a:p>
          <a:p>
            <a:pPr marL="0" indent="0">
              <a:buNone/>
            </a:pPr>
            <a:endParaRPr lang="en-GB" dirty="0"/>
          </a:p>
          <a:p>
            <a:pPr marL="0" indent="0">
              <a:buNone/>
            </a:pPr>
            <a:r>
              <a:rPr lang="en-GB" dirty="0"/>
              <a:t>Overall focus shifting towards outcomes and reporting. The block culminates in a final presentation and review with stakeholders, completing the development work for this module.</a:t>
            </a:r>
          </a:p>
          <a:p>
            <a:pPr marL="0" indent="0">
              <a:buNone/>
            </a:pPr>
            <a:endParaRPr lang="en-GB" b="1" dirty="0"/>
          </a:p>
        </p:txBody>
      </p:sp>
      <p:sp>
        <p:nvSpPr>
          <p:cNvPr id="107" name="Shape 107"/>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7F6000"/>
                </a:solidFill>
                <a:effectLst/>
                <a:uLnTx/>
                <a:uFillTx/>
                <a:latin typeface="Inconsolata"/>
                <a:sym typeface="Inconsolat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300" b="0" i="0" u="none" strike="noStrike" kern="0" cap="none" spc="0" normalizeH="0" baseline="0" noProof="0">
              <a:ln>
                <a:noFill/>
              </a:ln>
              <a:solidFill>
                <a:srgbClr val="7F6000"/>
              </a:solidFill>
              <a:effectLst/>
              <a:uLnTx/>
              <a:uFillTx/>
              <a:latin typeface="Inconsolata"/>
              <a:sym typeface="Inconsolata"/>
            </a:endParaRPr>
          </a:p>
        </p:txBody>
      </p:sp>
      <p:pic>
        <p:nvPicPr>
          <p:cNvPr id="2050" name="Picture 2" descr="RC-lightbulb-transparent">
            <a:extLst>
              <a:ext uri="{FF2B5EF4-FFF2-40B4-BE49-F238E27FC236}">
                <a16:creationId xmlns:a16="http://schemas.microsoft.com/office/drawing/2014/main" id="{D1BC12A2-17FB-445C-9ED3-F3F9F2DAA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524125">
            <a:off x="5800765" y="1143000"/>
            <a:ext cx="18192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776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1" name="Shape 27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7F6000"/>
                </a:solidFill>
                <a:effectLst/>
                <a:uLnTx/>
                <a:uFillTx/>
                <a:latin typeface="Inconsolata"/>
                <a:sym typeface="Inconsolat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1300" b="0" i="0" u="none" strike="noStrike" kern="0" cap="none" spc="0" normalizeH="0" baseline="0" noProof="0">
              <a:ln>
                <a:noFill/>
              </a:ln>
              <a:solidFill>
                <a:srgbClr val="7F6000"/>
              </a:solidFill>
              <a:effectLst/>
              <a:uLnTx/>
              <a:uFillTx/>
              <a:latin typeface="Inconsolata"/>
              <a:sym typeface="Inconsolata"/>
            </a:endParaRPr>
          </a:p>
        </p:txBody>
      </p:sp>
      <p:sp>
        <p:nvSpPr>
          <p:cNvPr id="270" name="Shape 270"/>
          <p:cNvSpPr txBox="1">
            <a:spLocks noGrp="1"/>
          </p:cNvSpPr>
          <p:nvPr>
            <p:ph type="body" idx="4294967295"/>
          </p:nvPr>
        </p:nvSpPr>
        <p:spPr>
          <a:xfrm>
            <a:off x="866375" y="1124857"/>
            <a:ext cx="5626100" cy="3432629"/>
          </a:xfrm>
          <a:prstGeom prst="rect">
            <a:avLst/>
          </a:prstGeom>
        </p:spPr>
        <p:txBody>
          <a:bodyPr spcFirstLastPara="1" wrap="square" lIns="91425" tIns="91425" rIns="91425" bIns="91425" anchor="t" anchorCtr="0">
            <a:normAutofit fontScale="92500" lnSpcReduction="10000"/>
          </a:bodyPr>
          <a:lstStyle/>
          <a:p>
            <a:pPr marL="0" lvl="0" indent="0">
              <a:buNone/>
            </a:pPr>
            <a:r>
              <a:rPr lang="en-GB" b="1" dirty="0"/>
              <a:t>Viva Presentation:</a:t>
            </a:r>
          </a:p>
          <a:p>
            <a:pPr marL="0" lvl="0" indent="0">
              <a:buNone/>
            </a:pPr>
            <a:endParaRPr b="1" dirty="0"/>
          </a:p>
          <a:p>
            <a:pPr lvl="0" indent="-342900">
              <a:lnSpc>
                <a:spcPct val="115000"/>
              </a:lnSpc>
              <a:buSzPts val="1800"/>
            </a:pPr>
            <a:r>
              <a:rPr lang="en-GB" dirty="0"/>
              <a:t>Should give an overview of the project by summarising the process and outcomes.</a:t>
            </a:r>
          </a:p>
          <a:p>
            <a:pPr lvl="0" indent="-342900">
              <a:lnSpc>
                <a:spcPct val="115000"/>
              </a:lnSpc>
              <a:buSzPts val="1800"/>
            </a:pPr>
            <a:r>
              <a:rPr lang="en-GB" dirty="0"/>
              <a:t>Should be in a format suitable for presentation to a panel of project stakeholders and interested others.</a:t>
            </a:r>
          </a:p>
          <a:p>
            <a:pPr lvl="0" indent="-342900">
              <a:lnSpc>
                <a:spcPct val="115000"/>
              </a:lnSpc>
              <a:buSzPts val="1800"/>
            </a:pPr>
            <a:r>
              <a:rPr lang="en-GB" dirty="0"/>
              <a:t>A Q&amp;A session will follow immediately after, interrogating key project aspects to assess overall student learning and onward trajectory.</a:t>
            </a:r>
          </a:p>
          <a:p>
            <a:pPr lvl="0" indent="-342900">
              <a:lnSpc>
                <a:spcPct val="115000"/>
              </a:lnSpc>
              <a:buSzPts val="1800"/>
            </a:pPr>
            <a:r>
              <a:rPr lang="en-GB" dirty="0"/>
              <a:t>15 min (presentation) + 15 min (Q&amp;A)</a:t>
            </a:r>
          </a:p>
          <a:p>
            <a:pPr lvl="0" indent="-342900">
              <a:lnSpc>
                <a:spcPct val="115000"/>
              </a:lnSpc>
              <a:buSzPts val="1800"/>
            </a:pPr>
            <a:endParaRPr lang="en-GB" dirty="0"/>
          </a:p>
          <a:p>
            <a:pPr lvl="0" indent="-342900">
              <a:lnSpc>
                <a:spcPct val="115000"/>
              </a:lnSpc>
              <a:buSzPts val="1800"/>
            </a:pPr>
            <a:r>
              <a:rPr lang="en-GB" dirty="0"/>
              <a:t>Weight: 15%</a:t>
            </a:r>
            <a:endParaRPr dirty="0"/>
          </a:p>
        </p:txBody>
      </p:sp>
      <p:sp>
        <p:nvSpPr>
          <p:cNvPr id="7" name="Shape 144">
            <a:extLst>
              <a:ext uri="{FF2B5EF4-FFF2-40B4-BE49-F238E27FC236}">
                <a16:creationId xmlns:a16="http://schemas.microsoft.com/office/drawing/2014/main" id="{13F7FCB4-0EBE-4C72-8B1F-C1A720ABBD19}"/>
              </a:ext>
            </a:extLst>
          </p:cNvPr>
          <p:cNvSpPr txBox="1">
            <a:spLocks/>
          </p:cNvSpPr>
          <p:nvPr/>
        </p:nvSpPr>
        <p:spPr>
          <a:xfrm>
            <a:off x="866375" y="358385"/>
            <a:ext cx="56262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1pPr>
            <a:lvl2pPr marR="0" lvl="1"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2pPr>
            <a:lvl3pPr marR="0" lvl="2"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3pPr>
            <a:lvl4pPr marR="0" lvl="3"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4pPr>
            <a:lvl5pPr marR="0" lvl="4"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5pPr>
            <a:lvl6pPr marR="0" lvl="5"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6pPr>
            <a:lvl7pPr marR="0" lvl="6"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7pPr>
            <a:lvl8pPr marR="0" lvl="7"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8pPr>
            <a:lvl9pPr marR="0" lvl="8"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9pPr>
          </a:lstStyle>
          <a:p>
            <a:pPr marL="0" marR="0" lvl="0" indent="0" algn="l" defTabSz="914400" rtl="0" eaLnBrk="1" fontAlgn="auto" latinLnBrk="0" hangingPunct="1">
              <a:lnSpc>
                <a:spcPct val="100000"/>
              </a:lnSpc>
              <a:spcBef>
                <a:spcPts val="0"/>
              </a:spcBef>
              <a:spcAft>
                <a:spcPts val="0"/>
              </a:spcAft>
              <a:buClr>
                <a:srgbClr val="434343"/>
              </a:buClr>
              <a:buSzPts val="2800"/>
              <a:buFont typeface="Inconsolata"/>
              <a:buNone/>
              <a:tabLst/>
              <a:defRPr/>
            </a:pPr>
            <a:r>
              <a:rPr kumimoji="0" lang="en-GB" sz="2800" b="0" i="0" u="none" strike="noStrike" kern="0" cap="none" spc="0" normalizeH="0" baseline="0" noProof="0" dirty="0">
                <a:ln>
                  <a:noFill/>
                </a:ln>
                <a:solidFill>
                  <a:srgbClr val="434343"/>
                </a:solidFill>
                <a:effectLst/>
                <a:uLnTx/>
                <a:uFillTx/>
                <a:latin typeface="Inconsolata"/>
                <a:sym typeface="Inconsolata"/>
              </a:rPr>
              <a:t>ASSESSED COMPONENTS</a:t>
            </a:r>
          </a:p>
        </p:txBody>
      </p:sp>
      <p:pic>
        <p:nvPicPr>
          <p:cNvPr id="8" name="Picture 17">
            <a:extLst>
              <a:ext uri="{FF2B5EF4-FFF2-40B4-BE49-F238E27FC236}">
                <a16:creationId xmlns:a16="http://schemas.microsoft.com/office/drawing/2014/main" id="{63A74D4C-E9EB-4842-81C5-C0159E834DD1}"/>
              </a:ext>
            </a:extLst>
          </p:cNvPr>
          <p:cNvPicPr>
            <a:picLocks noChangeAspect="1" noChangeArrowheads="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auto">
          <a:xfrm>
            <a:off x="6748397" y="787085"/>
            <a:ext cx="1881228" cy="1784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a:tailEnd/>
              </a14:hiddenLine>
            </a:ext>
          </a:extLst>
        </p:spPr>
      </p:pic>
    </p:spTree>
    <p:extLst>
      <p:ext uri="{BB962C8B-B14F-4D97-AF65-F5344CB8AC3E}">
        <p14:creationId xmlns:p14="http://schemas.microsoft.com/office/powerpoint/2010/main" val="2666332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ctrTitle" idx="4294967295"/>
          </p:nvPr>
        </p:nvSpPr>
        <p:spPr>
          <a:xfrm>
            <a:off x="1070800" y="668950"/>
            <a:ext cx="35511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7200" dirty="0"/>
              <a:t>NEXT WEEK</a:t>
            </a:r>
            <a:endParaRPr sz="7200" dirty="0"/>
          </a:p>
        </p:txBody>
      </p:sp>
      <p:sp>
        <p:nvSpPr>
          <p:cNvPr id="102" name="Shape 102"/>
          <p:cNvSpPr txBox="1">
            <a:spLocks noGrp="1"/>
          </p:cNvSpPr>
          <p:nvPr>
            <p:ph type="subTitle" idx="4294967295"/>
          </p:nvPr>
        </p:nvSpPr>
        <p:spPr>
          <a:xfrm>
            <a:off x="1070800" y="2993642"/>
            <a:ext cx="3551100" cy="1115400"/>
          </a:xfrm>
          <a:prstGeom prst="rect">
            <a:avLst/>
          </a:prstGeom>
        </p:spPr>
        <p:txBody>
          <a:bodyPr spcFirstLastPara="1" wrap="square" lIns="91425" tIns="91425" rIns="91425" bIns="91425" anchor="t" anchorCtr="0">
            <a:noAutofit/>
          </a:bodyPr>
          <a:lstStyle/>
          <a:p>
            <a:pPr marL="285750" indent="-285750"/>
            <a:r>
              <a:rPr lang="en-GB" dirty="0"/>
              <a:t>Video / Demo</a:t>
            </a:r>
          </a:p>
          <a:p>
            <a:pPr marL="285750" indent="-285750"/>
            <a:r>
              <a:rPr lang="en-GB"/>
              <a:t>One-on-One </a:t>
            </a:r>
            <a:r>
              <a:rPr lang="en-GB" dirty="0"/>
              <a:t>Meetings</a:t>
            </a:r>
          </a:p>
        </p:txBody>
      </p:sp>
      <p:sp>
        <p:nvSpPr>
          <p:cNvPr id="107" name="Shape 107"/>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7F6000"/>
                </a:solidFill>
                <a:effectLst/>
                <a:uLnTx/>
                <a:uFillTx/>
                <a:latin typeface="Inconsolata"/>
                <a:sym typeface="Inconsolat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21</a:t>
            </a:fld>
            <a:endParaRPr kumimoji="0" sz="1300" b="0" i="0" u="none" strike="noStrike" kern="0" cap="none" spc="0" normalizeH="0" baseline="0" noProof="0">
              <a:ln>
                <a:noFill/>
              </a:ln>
              <a:solidFill>
                <a:srgbClr val="7F6000"/>
              </a:solidFill>
              <a:effectLst/>
              <a:uLnTx/>
              <a:uFillTx/>
              <a:latin typeface="Inconsolata"/>
              <a:sym typeface="Inconsolata"/>
            </a:endParaRPr>
          </a:p>
        </p:txBody>
      </p:sp>
      <p:pic>
        <p:nvPicPr>
          <p:cNvPr id="2050" name="Picture 2" descr="RC-lightbulb-transparent">
            <a:extLst>
              <a:ext uri="{FF2B5EF4-FFF2-40B4-BE49-F238E27FC236}">
                <a16:creationId xmlns:a16="http://schemas.microsoft.com/office/drawing/2014/main" id="{D1BC12A2-17FB-445C-9ED3-F3F9F2DAA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524125">
            <a:off x="5800765" y="1143000"/>
            <a:ext cx="18192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654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a:p>
        </p:txBody>
      </p:sp>
      <p:sp>
        <p:nvSpPr>
          <p:cNvPr id="263" name="Shape 263"/>
          <p:cNvSpPr txBox="1">
            <a:spLocks noGrp="1"/>
          </p:cNvSpPr>
          <p:nvPr>
            <p:ph type="body" idx="4294967295"/>
          </p:nvPr>
        </p:nvSpPr>
        <p:spPr>
          <a:xfrm>
            <a:off x="866375" y="1955748"/>
            <a:ext cx="3966600" cy="2106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600" dirty="0"/>
              <a:t>Any questions?</a:t>
            </a:r>
          </a:p>
          <a:p>
            <a:pPr marL="0" lvl="0" indent="0" rtl="0">
              <a:spcBef>
                <a:spcPts val="0"/>
              </a:spcBef>
              <a:spcAft>
                <a:spcPts val="0"/>
              </a:spcAft>
              <a:buNone/>
            </a:pPr>
            <a:endParaRPr lang="en" sz="2000" dirty="0"/>
          </a:p>
        </p:txBody>
      </p:sp>
      <p:sp>
        <p:nvSpPr>
          <p:cNvPr id="6" name="Shape 302">
            <a:extLst>
              <a:ext uri="{FF2B5EF4-FFF2-40B4-BE49-F238E27FC236}">
                <a16:creationId xmlns:a16="http://schemas.microsoft.com/office/drawing/2014/main" id="{A49397FA-2BF3-49E1-AA0F-A5A3862C5C0B}"/>
              </a:ext>
            </a:extLst>
          </p:cNvPr>
          <p:cNvSpPr/>
          <p:nvPr/>
        </p:nvSpPr>
        <p:spPr>
          <a:xfrm>
            <a:off x="5764216" y="1584055"/>
            <a:ext cx="2456506" cy="1833848"/>
          </a:xfrm>
          <a:custGeom>
            <a:avLst/>
            <a:gdLst/>
            <a:ahLst/>
            <a:cxnLst/>
            <a:rect l="0" t="0" r="0" b="0"/>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0B539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86543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ctrTitle" idx="4294967295"/>
          </p:nvPr>
        </p:nvSpPr>
        <p:spPr>
          <a:xfrm>
            <a:off x="1070800" y="668950"/>
            <a:ext cx="35511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7200" dirty="0"/>
              <a:t>THIS WEEK</a:t>
            </a:r>
            <a:endParaRPr sz="7200" dirty="0"/>
          </a:p>
        </p:txBody>
      </p:sp>
      <p:sp>
        <p:nvSpPr>
          <p:cNvPr id="102" name="Shape 102"/>
          <p:cNvSpPr txBox="1">
            <a:spLocks noGrp="1"/>
          </p:cNvSpPr>
          <p:nvPr>
            <p:ph type="subTitle" idx="4294967295"/>
          </p:nvPr>
        </p:nvSpPr>
        <p:spPr>
          <a:xfrm>
            <a:off x="1070800" y="2993642"/>
            <a:ext cx="3551100" cy="1115400"/>
          </a:xfrm>
          <a:prstGeom prst="rect">
            <a:avLst/>
          </a:prstGeom>
        </p:spPr>
        <p:txBody>
          <a:bodyPr spcFirstLastPara="1" wrap="square" lIns="91425" tIns="91425" rIns="91425" bIns="91425" anchor="t" anchorCtr="0">
            <a:noAutofit/>
          </a:bodyPr>
          <a:lstStyle/>
          <a:p>
            <a:pPr marL="285750" indent="-285750"/>
            <a:r>
              <a:rPr lang="en-GB" dirty="0"/>
              <a:t>PTES</a:t>
            </a:r>
          </a:p>
          <a:p>
            <a:pPr marL="285750" indent="-285750"/>
            <a:r>
              <a:rPr lang="en-GB" dirty="0"/>
              <a:t>Video / Demo</a:t>
            </a:r>
          </a:p>
          <a:p>
            <a:pPr marL="285750" indent="-285750"/>
            <a:r>
              <a:rPr lang="en-GB" dirty="0"/>
              <a:t>Reminder of the Dates + Deliverables</a:t>
            </a:r>
          </a:p>
          <a:p>
            <a:pPr marL="285750" indent="-285750"/>
            <a:r>
              <a:rPr lang="en-GB" dirty="0"/>
              <a:t>One-on-One Meetings</a:t>
            </a:r>
          </a:p>
        </p:txBody>
      </p:sp>
      <p:sp>
        <p:nvSpPr>
          <p:cNvPr id="107" name="Shape 107"/>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7F6000"/>
                </a:solidFill>
                <a:effectLst/>
                <a:uLnTx/>
                <a:uFillTx/>
                <a:latin typeface="Inconsolata"/>
                <a:sym typeface="Inconsolat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sz="1300" b="0" i="0" u="none" strike="noStrike" kern="0" cap="none" spc="0" normalizeH="0" baseline="0" noProof="0">
              <a:ln>
                <a:noFill/>
              </a:ln>
              <a:solidFill>
                <a:srgbClr val="7F6000"/>
              </a:solidFill>
              <a:effectLst/>
              <a:uLnTx/>
              <a:uFillTx/>
              <a:latin typeface="Inconsolata"/>
              <a:sym typeface="Inconsolata"/>
            </a:endParaRPr>
          </a:p>
        </p:txBody>
      </p:sp>
      <p:pic>
        <p:nvPicPr>
          <p:cNvPr id="2050" name="Picture 2" descr="RC-lightbulb-transparent">
            <a:extLst>
              <a:ext uri="{FF2B5EF4-FFF2-40B4-BE49-F238E27FC236}">
                <a16:creationId xmlns:a16="http://schemas.microsoft.com/office/drawing/2014/main" id="{D1BC12A2-17FB-445C-9ED3-F3F9F2DAA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524125">
            <a:off x="5800765" y="1143000"/>
            <a:ext cx="18192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99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ctrTitle" idx="4294967295"/>
          </p:nvPr>
        </p:nvSpPr>
        <p:spPr>
          <a:xfrm>
            <a:off x="1070800" y="668950"/>
            <a:ext cx="35511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7200" dirty="0"/>
              <a:t>PTES?</a:t>
            </a:r>
            <a:endParaRPr sz="7200" dirty="0"/>
          </a:p>
        </p:txBody>
      </p:sp>
      <p:sp>
        <p:nvSpPr>
          <p:cNvPr id="102" name="Shape 102"/>
          <p:cNvSpPr txBox="1">
            <a:spLocks noGrp="1"/>
          </p:cNvSpPr>
          <p:nvPr>
            <p:ph type="subTitle" idx="4294967295"/>
          </p:nvPr>
        </p:nvSpPr>
        <p:spPr>
          <a:xfrm>
            <a:off x="1070800" y="2993642"/>
            <a:ext cx="3551100" cy="1115400"/>
          </a:xfrm>
          <a:prstGeom prst="rect">
            <a:avLst/>
          </a:prstGeom>
        </p:spPr>
        <p:txBody>
          <a:bodyPr spcFirstLastPara="1" wrap="square" lIns="91425" tIns="91425" rIns="91425" bIns="91425" anchor="t" anchorCtr="0">
            <a:noAutofit/>
          </a:bodyPr>
          <a:lstStyle/>
          <a:p>
            <a:pPr marL="285750" indent="-285750"/>
            <a:r>
              <a:rPr lang="en-GB" dirty="0"/>
              <a:t>Postgraduate</a:t>
            </a:r>
          </a:p>
          <a:p>
            <a:pPr marL="285750" indent="-285750"/>
            <a:r>
              <a:rPr lang="en-GB" dirty="0"/>
              <a:t>Taught</a:t>
            </a:r>
          </a:p>
          <a:p>
            <a:pPr marL="285750" indent="-285750"/>
            <a:r>
              <a:rPr lang="en-GB" dirty="0"/>
              <a:t>Experience</a:t>
            </a:r>
          </a:p>
          <a:p>
            <a:pPr marL="285750" indent="-285750"/>
            <a:r>
              <a:rPr lang="en-GB" dirty="0"/>
              <a:t>Survey</a:t>
            </a:r>
          </a:p>
        </p:txBody>
      </p:sp>
      <p:sp>
        <p:nvSpPr>
          <p:cNvPr id="107" name="Shape 107"/>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7F6000"/>
                </a:solidFill>
                <a:effectLst/>
                <a:uLnTx/>
                <a:uFillTx/>
                <a:latin typeface="Inconsolata"/>
                <a:sym typeface="Inconsolat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300" b="0" i="0" u="none" strike="noStrike" kern="0" cap="none" spc="0" normalizeH="0" baseline="0" noProof="0">
              <a:ln>
                <a:noFill/>
              </a:ln>
              <a:solidFill>
                <a:srgbClr val="7F6000"/>
              </a:solidFill>
              <a:effectLst/>
              <a:uLnTx/>
              <a:uFillTx/>
              <a:latin typeface="Inconsolata"/>
              <a:sym typeface="Inconsolata"/>
            </a:endParaRPr>
          </a:p>
        </p:txBody>
      </p:sp>
      <p:pic>
        <p:nvPicPr>
          <p:cNvPr id="2050" name="Picture 2" descr="RC-lightbulb-transparent">
            <a:extLst>
              <a:ext uri="{FF2B5EF4-FFF2-40B4-BE49-F238E27FC236}">
                <a16:creationId xmlns:a16="http://schemas.microsoft.com/office/drawing/2014/main" id="{D1BC12A2-17FB-445C-9ED3-F3F9F2DAA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524125">
            <a:off x="5800765" y="1143000"/>
            <a:ext cx="18192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843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6CACC8-5BE3-408F-9879-9F348CB0D5F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sp>
        <p:nvSpPr>
          <p:cNvPr id="3" name="Rectangle 2">
            <a:extLst>
              <a:ext uri="{FF2B5EF4-FFF2-40B4-BE49-F238E27FC236}">
                <a16:creationId xmlns:a16="http://schemas.microsoft.com/office/drawing/2014/main" id="{8FF431DE-BDB3-4575-A8DE-7BB5A54D527B}"/>
              </a:ext>
            </a:extLst>
          </p:cNvPr>
          <p:cNvSpPr/>
          <p:nvPr/>
        </p:nvSpPr>
        <p:spPr>
          <a:xfrm>
            <a:off x="6588387" y="2263973"/>
            <a:ext cx="521297" cy="307777"/>
          </a:xfrm>
          <a:prstGeom prst="rect">
            <a:avLst/>
          </a:prstGeom>
        </p:spPr>
        <p:txBody>
          <a:bodyPr wrap="none">
            <a:spAutoFit/>
          </a:bodyPr>
          <a:lstStyle/>
          <a:p>
            <a:r>
              <a:rPr lang="en-GB" u="sng" dirty="0">
                <a:solidFill>
                  <a:srgbClr val="0000FF"/>
                </a:solidFill>
                <a:latin typeface="Calibri" panose="020F0502020204030204" pitchFamily="34" charset="0"/>
                <a:ea typeface="Calibri" panose="020F0502020204030204" pitchFamily="34" charset="0"/>
                <a:hlinkClick r:id="rId2"/>
              </a:rPr>
              <a:t>here</a:t>
            </a:r>
            <a:endParaRPr lang="en-GB" dirty="0"/>
          </a:p>
        </p:txBody>
      </p:sp>
      <p:sp>
        <p:nvSpPr>
          <p:cNvPr id="5" name="Shape 101">
            <a:extLst>
              <a:ext uri="{FF2B5EF4-FFF2-40B4-BE49-F238E27FC236}">
                <a16:creationId xmlns:a16="http://schemas.microsoft.com/office/drawing/2014/main" id="{9F7B4270-7F1F-46D0-8ABA-1137CBB843DE}"/>
              </a:ext>
            </a:extLst>
          </p:cNvPr>
          <p:cNvSpPr txBox="1">
            <a:spLocks/>
          </p:cNvSpPr>
          <p:nvPr/>
        </p:nvSpPr>
        <p:spPr>
          <a:xfrm>
            <a:off x="1070800" y="668950"/>
            <a:ext cx="355110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1pPr>
            <a:lvl2pPr marR="0" lvl="1"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2pPr>
            <a:lvl3pPr marR="0" lvl="2"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3pPr>
            <a:lvl4pPr marR="0" lvl="3"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4pPr>
            <a:lvl5pPr marR="0" lvl="4"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5pPr>
            <a:lvl6pPr marR="0" lvl="5"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6pPr>
            <a:lvl7pPr marR="0" lvl="6"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7pPr>
            <a:lvl8pPr marR="0" lvl="7"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8pPr>
            <a:lvl9pPr marR="0" lvl="8"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9pPr>
          </a:lstStyle>
          <a:p>
            <a:r>
              <a:rPr lang="en-GB" sz="7200"/>
              <a:t>Sorry!</a:t>
            </a:r>
            <a:endParaRPr lang="en-GB" sz="7200" dirty="0"/>
          </a:p>
        </p:txBody>
      </p:sp>
    </p:spTree>
    <p:extLst>
      <p:ext uri="{BB962C8B-B14F-4D97-AF65-F5344CB8AC3E}">
        <p14:creationId xmlns:p14="http://schemas.microsoft.com/office/powerpoint/2010/main" val="35154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3045" y="-1428"/>
            <a:ext cx="6869710" cy="514492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057161" y="1632742"/>
            <a:ext cx="4503797" cy="784830"/>
          </a:xfrm>
          <a:prstGeom prst="rect">
            <a:avLst/>
          </a:prstGeom>
          <a:noFill/>
        </p:spPr>
        <p:txBody>
          <a:bodyPr wrap="none" rtlCol="0">
            <a:spAutoFit/>
          </a:bodyPr>
          <a:lstStyle/>
          <a:p>
            <a:pPr defTabSz="685800">
              <a:buClrTx/>
            </a:pPr>
            <a:r>
              <a:rPr lang="en-GB" sz="4500" kern="1200" dirty="0">
                <a:solidFill>
                  <a:srgbClr val="ED1164"/>
                </a:solidFill>
                <a:latin typeface="Open Sans" panose="020B0606030504020204" pitchFamily="34" charset="0"/>
                <a:ea typeface="Open Sans" panose="020B0606030504020204" pitchFamily="34" charset="0"/>
                <a:cs typeface="Open Sans" panose="020B0606030504020204" pitchFamily="34" charset="0"/>
              </a:rPr>
              <a:t>HAVE </a:t>
            </a:r>
            <a:r>
              <a:rPr lang="en-GB" sz="4500" b="1" kern="1200" dirty="0">
                <a:solidFill>
                  <a:srgbClr val="ED1164"/>
                </a:solidFill>
                <a:latin typeface="Open Sans" panose="020B0606030504020204" pitchFamily="34" charset="0"/>
                <a:ea typeface="Open Sans" panose="020B0606030504020204" pitchFamily="34" charset="0"/>
                <a:cs typeface="Open Sans" panose="020B0606030504020204" pitchFamily="34" charset="0"/>
              </a:rPr>
              <a:t>YOUR SAY</a:t>
            </a:r>
          </a:p>
        </p:txBody>
      </p:sp>
      <p:sp>
        <p:nvSpPr>
          <p:cNvPr id="14" name="TextBox 13"/>
          <p:cNvSpPr txBox="1"/>
          <p:nvPr/>
        </p:nvSpPr>
        <p:spPr>
          <a:xfrm>
            <a:off x="3059832" y="2409733"/>
            <a:ext cx="4590510" cy="957955"/>
          </a:xfrm>
          <a:prstGeom prst="rect">
            <a:avLst/>
          </a:prstGeom>
          <a:noFill/>
        </p:spPr>
        <p:txBody>
          <a:bodyPr wrap="square" rtlCol="0">
            <a:spAutoFit/>
          </a:bodyPr>
          <a:lstStyle/>
          <a:p>
            <a:pPr defTabSz="685800">
              <a:buClrTx/>
            </a:pPr>
            <a:r>
              <a:rPr lang="en-GB" sz="1125"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The Postgraduate Taught Experience Survey (PTES) is your chance to have your say about your experiences at UWE Bristol. </a:t>
            </a:r>
          </a:p>
          <a:p>
            <a:pPr defTabSz="685800">
              <a:buClrTx/>
            </a:pPr>
            <a:endParaRPr lang="en-GB" sz="1125"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r>
              <a:rPr lang="en-GB" sz="1125"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Results are used to improve your programme and the University </a:t>
            </a:r>
          </a:p>
          <a:p>
            <a:pPr defTabSz="685800">
              <a:buClrTx/>
            </a:pPr>
            <a:r>
              <a:rPr lang="en-GB" sz="1125"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as a whole. </a:t>
            </a:r>
          </a:p>
        </p:txBody>
      </p:sp>
      <p:sp>
        <p:nvSpPr>
          <p:cNvPr id="15" name="TextBox 14"/>
          <p:cNvSpPr txBox="1"/>
          <p:nvPr/>
        </p:nvSpPr>
        <p:spPr>
          <a:xfrm>
            <a:off x="3057161" y="3714152"/>
            <a:ext cx="4590510" cy="230832"/>
          </a:xfrm>
          <a:prstGeom prst="rect">
            <a:avLst/>
          </a:prstGeom>
          <a:noFill/>
        </p:spPr>
        <p:txBody>
          <a:bodyPr wrap="square" rtlCol="0">
            <a:spAutoFit/>
          </a:bodyPr>
          <a:lstStyle/>
          <a:p>
            <a:pPr defTabSz="685800">
              <a:buClrTx/>
            </a:pPr>
            <a:r>
              <a:rPr lang="en-GB" sz="900" b="1"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Complete the survey today at: </a:t>
            </a:r>
            <a:r>
              <a:rPr lang="en-GB" sz="900" b="1" kern="1200" dirty="0">
                <a:solidFill>
                  <a:srgbClr val="ED1164"/>
                </a:solidFill>
                <a:latin typeface="Open Sans" panose="020B0606030504020204" pitchFamily="34" charset="0"/>
                <a:ea typeface="Open Sans" panose="020B0606030504020204" pitchFamily="34" charset="0"/>
                <a:cs typeface="Open Sans" panose="020B0606030504020204" pitchFamily="34" charset="0"/>
              </a:rPr>
              <a:t>https://uwe.onlinesurveys.ac.uk/ptes2018 </a:t>
            </a:r>
          </a:p>
        </p:txBody>
      </p:sp>
      <p:pic>
        <p:nvPicPr>
          <p:cNvPr id="8"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220072" y="4641446"/>
            <a:ext cx="810000" cy="405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355976" y="4577249"/>
            <a:ext cx="756174" cy="51566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58A9338-E067-4090-A5F5-D9EB56669C87}"/>
              </a:ext>
            </a:extLst>
          </p:cNvPr>
          <p:cNvSpPr/>
          <p:nvPr/>
        </p:nvSpPr>
        <p:spPr>
          <a:xfrm rot="799787">
            <a:off x="3243719" y="792985"/>
            <a:ext cx="595547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Last year’s slides</a:t>
            </a:r>
          </a:p>
        </p:txBody>
      </p:sp>
    </p:spTree>
    <p:extLst>
      <p:ext uri="{BB962C8B-B14F-4D97-AF65-F5344CB8AC3E}">
        <p14:creationId xmlns:p14="http://schemas.microsoft.com/office/powerpoint/2010/main" val="1556929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X:\HEA\HEA106 - Surveys Online Assets\PowerPoint\images\pp-footer-logo-P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749" y="4677984"/>
            <a:ext cx="2076605" cy="425169"/>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1143000" y="4623978"/>
            <a:ext cx="6858000" cy="0"/>
          </a:xfrm>
          <a:prstGeom prst="line">
            <a:avLst/>
          </a:prstGeom>
          <a:ln w="25400">
            <a:solidFill>
              <a:srgbClr val="4D4D4F"/>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27237" y="411511"/>
            <a:ext cx="5334922" cy="784830"/>
          </a:xfrm>
          <a:prstGeom prst="rect">
            <a:avLst/>
          </a:prstGeom>
          <a:noFill/>
        </p:spPr>
        <p:txBody>
          <a:bodyPr wrap="none" rtlCol="0">
            <a:spAutoFit/>
          </a:bodyPr>
          <a:lstStyle/>
          <a:p>
            <a:pPr defTabSz="685800">
              <a:buClrTx/>
            </a:pPr>
            <a:r>
              <a:rPr lang="en-GB" sz="4500" b="1" kern="1200" dirty="0">
                <a:solidFill>
                  <a:srgbClr val="ED1164"/>
                </a:solidFill>
                <a:latin typeface="Open Sans" panose="020B0606030504020204" pitchFamily="34" charset="0"/>
                <a:ea typeface="Open Sans" panose="020B0606030504020204" pitchFamily="34" charset="0"/>
                <a:cs typeface="Open Sans" panose="020B0606030504020204" pitchFamily="34" charset="0"/>
              </a:rPr>
              <a:t>WHAT</a:t>
            </a:r>
            <a:r>
              <a:rPr lang="en-GB" sz="4500" kern="1200" dirty="0">
                <a:solidFill>
                  <a:srgbClr val="ED1164"/>
                </a:solidFill>
                <a:latin typeface="Open Sans" panose="020B0606030504020204" pitchFamily="34" charset="0"/>
                <a:ea typeface="Open Sans" panose="020B0606030504020204" pitchFamily="34" charset="0"/>
                <a:cs typeface="Open Sans" panose="020B0606030504020204" pitchFamily="34" charset="0"/>
              </a:rPr>
              <a:t> IS THE PTES?</a:t>
            </a:r>
            <a:endParaRPr lang="en-GB" sz="4500" b="1" kern="1200" dirty="0">
              <a:solidFill>
                <a:srgbClr val="ED11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p:cNvSpPr txBox="1"/>
          <p:nvPr/>
        </p:nvSpPr>
        <p:spPr>
          <a:xfrm>
            <a:off x="2276745" y="1798462"/>
            <a:ext cx="4590510" cy="2169825"/>
          </a:xfrm>
          <a:prstGeom prst="rect">
            <a:avLst/>
          </a:prstGeom>
          <a:noFill/>
        </p:spPr>
        <p:txBody>
          <a:bodyPr wrap="square" rtlCol="0">
            <a:spAutoFit/>
          </a:bodyPr>
          <a:lstStyle/>
          <a:p>
            <a:pPr defTabSz="685800">
              <a:buClrTx/>
            </a:pPr>
            <a:r>
              <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A national survey conducted of </a:t>
            </a:r>
          </a:p>
          <a:p>
            <a:pPr defTabSz="685800">
              <a:buClrTx/>
            </a:pPr>
            <a:r>
              <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Postgraduate Taught Students</a:t>
            </a:r>
          </a:p>
          <a:p>
            <a:pPr defTabSz="685800">
              <a:buClrTx/>
            </a:pPr>
            <a:endPar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endPar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r>
              <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Results are used to see where we are performing well and where you think we could improve</a:t>
            </a:r>
          </a:p>
          <a:p>
            <a:pPr defTabSz="685800">
              <a:buClrTx/>
            </a:pPr>
            <a:endPar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endPar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r>
              <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Your individual response is anonymous</a:t>
            </a:r>
          </a:p>
        </p:txBody>
      </p:sp>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195736" y="4677984"/>
            <a:ext cx="810000" cy="405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385646" y="4677984"/>
            <a:ext cx="597605" cy="40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621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X:\HEA\HEA106 - Surveys Online Assets\PowerPoint\images\pp-footer-logo-P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749" y="4677984"/>
            <a:ext cx="2076605" cy="425169"/>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1143000" y="4623978"/>
            <a:ext cx="6858000" cy="0"/>
          </a:xfrm>
          <a:prstGeom prst="line">
            <a:avLst/>
          </a:prstGeom>
          <a:ln w="25400">
            <a:solidFill>
              <a:srgbClr val="4D4D4F"/>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489618" y="411511"/>
            <a:ext cx="6072240" cy="784830"/>
          </a:xfrm>
          <a:prstGeom prst="rect">
            <a:avLst/>
          </a:prstGeom>
          <a:noFill/>
        </p:spPr>
        <p:txBody>
          <a:bodyPr wrap="none" rtlCol="0">
            <a:spAutoFit/>
          </a:bodyPr>
          <a:lstStyle/>
          <a:p>
            <a:pPr defTabSz="685800">
              <a:buClrTx/>
            </a:pPr>
            <a:r>
              <a:rPr lang="en-GB" sz="4500" b="1" kern="1200" dirty="0">
                <a:solidFill>
                  <a:srgbClr val="ED1164"/>
                </a:solidFill>
                <a:latin typeface="Open Sans" panose="020B0606030504020204" pitchFamily="34" charset="0"/>
                <a:ea typeface="Open Sans" panose="020B0606030504020204" pitchFamily="34" charset="0"/>
                <a:cs typeface="Open Sans" panose="020B0606030504020204" pitchFamily="34" charset="0"/>
              </a:rPr>
              <a:t>HOW </a:t>
            </a:r>
            <a:r>
              <a:rPr lang="en-GB" sz="4500" kern="1200" dirty="0">
                <a:solidFill>
                  <a:srgbClr val="ED1164"/>
                </a:solidFill>
                <a:latin typeface="Open Sans" panose="020B0606030504020204" pitchFamily="34" charset="0"/>
                <a:ea typeface="Open Sans" panose="020B0606030504020204" pitchFamily="34" charset="0"/>
                <a:cs typeface="Open Sans" panose="020B0606030504020204" pitchFamily="34" charset="0"/>
              </a:rPr>
              <a:t>DO I TAKE PART?</a:t>
            </a:r>
            <a:endParaRPr lang="en-GB" sz="4500" b="1" kern="1200" dirty="0">
              <a:solidFill>
                <a:srgbClr val="ED116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p:cNvSpPr txBox="1"/>
          <p:nvPr/>
        </p:nvSpPr>
        <p:spPr>
          <a:xfrm>
            <a:off x="2141730" y="1291050"/>
            <a:ext cx="4806534" cy="3208571"/>
          </a:xfrm>
          <a:prstGeom prst="rect">
            <a:avLst/>
          </a:prstGeom>
          <a:noFill/>
        </p:spPr>
        <p:txBody>
          <a:bodyPr wrap="square" rtlCol="0">
            <a:spAutoFit/>
          </a:bodyPr>
          <a:lstStyle/>
          <a:p>
            <a:pPr algn="ctr" defTabSz="685800">
              <a:buClrTx/>
            </a:pPr>
            <a:r>
              <a:rPr lang="en-GB" sz="2700" b="1" kern="1200" dirty="0">
                <a:solidFill>
                  <a:srgbClr val="F79646"/>
                </a:solidFill>
                <a:latin typeface="Open Sans" panose="020B0606030504020204" pitchFamily="34" charset="0"/>
                <a:ea typeface="Open Sans" panose="020B0606030504020204" pitchFamily="34" charset="0"/>
                <a:cs typeface="Open Sans" panose="020B0606030504020204" pitchFamily="34" charset="0"/>
              </a:rPr>
              <a:t>It’s all ONLINE!  </a:t>
            </a:r>
          </a:p>
          <a:p>
            <a:pPr defTabSz="685800">
              <a:buClrTx/>
            </a:pPr>
            <a:endParaRPr lang="en-GB" sz="1125"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endParaRPr lang="en-GB" sz="1125"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algn="ctr" defTabSz="685800">
              <a:buClrTx/>
            </a:pPr>
            <a:r>
              <a:rPr lang="en-GB" sz="1200" kern="1200" dirty="0">
                <a:solidFill>
                  <a:srgbClr val="ED1164"/>
                </a:solidFill>
                <a:latin typeface="Open Sans" panose="020B0606030504020204" pitchFamily="34" charset="0"/>
                <a:ea typeface="Open Sans" panose="020B0606030504020204" pitchFamily="34" charset="0"/>
                <a:cs typeface="Open Sans" panose="020B0606030504020204" pitchFamily="34" charset="0"/>
                <a:hlinkClick r:id="rId3"/>
              </a:rPr>
              <a:t>go.uwe.ac.uk/surveys</a:t>
            </a:r>
            <a:r>
              <a:rPr lang="en-GB" sz="12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 </a:t>
            </a:r>
          </a:p>
          <a:p>
            <a:pPr defTabSz="685800">
              <a:buClrTx/>
            </a:pPr>
            <a:endParaRPr lang="en-GB" sz="12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r>
              <a:rPr lang="en-GB" sz="12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Click on the Postgraduate Taught Experience Survey (PTES)</a:t>
            </a:r>
          </a:p>
          <a:p>
            <a:pPr defTabSz="685800">
              <a:buClrTx/>
            </a:pPr>
            <a:endParaRPr lang="en-GB" sz="12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r>
              <a:rPr lang="en-GB" sz="12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Just login using your UWE Bristol </a:t>
            </a:r>
            <a:r>
              <a:rPr lang="en-GB" sz="1200" b="1"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username</a:t>
            </a:r>
            <a:r>
              <a:rPr lang="en-GB" sz="12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 (e.g. a2-student) </a:t>
            </a:r>
          </a:p>
          <a:p>
            <a:pPr defTabSz="685800">
              <a:buClrTx/>
            </a:pPr>
            <a:endParaRPr lang="en-GB" sz="12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r>
              <a:rPr lang="en-GB" sz="12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and the password will be your </a:t>
            </a:r>
            <a:r>
              <a:rPr lang="en-GB" sz="1200" b="1"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student number </a:t>
            </a:r>
            <a:r>
              <a:rPr lang="en-GB" sz="12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(e.g. 01234567) </a:t>
            </a:r>
          </a:p>
          <a:p>
            <a:pPr defTabSz="685800">
              <a:buClrTx/>
            </a:pPr>
            <a:endParaRPr lang="en-GB" sz="12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r>
              <a:rPr lang="en-GB" sz="12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and </a:t>
            </a:r>
            <a:r>
              <a:rPr lang="en-GB" sz="1200" b="1"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not your usual password</a:t>
            </a:r>
            <a:endParaRPr lang="en-GB" sz="12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endParaRPr lang="en-GB" sz="1125"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endParaRPr lang="en-GB" sz="1125"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endParaRPr lang="en-GB" sz="1125"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endParaRPr lang="en-GB" sz="1125"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195736" y="4677984"/>
            <a:ext cx="810000" cy="405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385646" y="4677984"/>
            <a:ext cx="597605" cy="40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56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X:\HEA\HEA106 - Surveys Online Assets\PowerPoint\images\pp-footer-logo-P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749" y="4677984"/>
            <a:ext cx="2076605" cy="425169"/>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1143000" y="4623978"/>
            <a:ext cx="6858000" cy="0"/>
          </a:xfrm>
          <a:prstGeom prst="line">
            <a:avLst/>
          </a:prstGeom>
          <a:ln w="25400">
            <a:solidFill>
              <a:srgbClr val="4D4D4F"/>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81765" y="411511"/>
            <a:ext cx="5349350" cy="784830"/>
          </a:xfrm>
          <a:prstGeom prst="rect">
            <a:avLst/>
          </a:prstGeom>
          <a:noFill/>
        </p:spPr>
        <p:txBody>
          <a:bodyPr wrap="none" rtlCol="0">
            <a:spAutoFit/>
          </a:bodyPr>
          <a:lstStyle/>
          <a:p>
            <a:pPr defTabSz="685800">
              <a:buClrTx/>
            </a:pPr>
            <a:r>
              <a:rPr lang="en-GB" sz="4500" b="1" kern="1200" dirty="0">
                <a:solidFill>
                  <a:srgbClr val="ED1164"/>
                </a:solidFill>
                <a:latin typeface="Open Sans" panose="020B0606030504020204" pitchFamily="34" charset="0"/>
                <a:ea typeface="Open Sans" panose="020B0606030504020204" pitchFamily="34" charset="0"/>
                <a:cs typeface="Open Sans" panose="020B0606030504020204" pitchFamily="34" charset="0"/>
              </a:rPr>
              <a:t>WHAT </a:t>
            </a:r>
            <a:r>
              <a:rPr lang="en-GB" sz="4500" kern="1200" dirty="0">
                <a:solidFill>
                  <a:srgbClr val="ED1164"/>
                </a:solidFill>
                <a:latin typeface="Open Sans" panose="020B0606030504020204" pitchFamily="34" charset="0"/>
                <a:ea typeface="Open Sans" panose="020B0606030504020204" pitchFamily="34" charset="0"/>
                <a:cs typeface="Open Sans" panose="020B0606030504020204" pitchFamily="34" charset="0"/>
              </a:rPr>
              <a:t>WILL IT ASK?</a:t>
            </a:r>
          </a:p>
        </p:txBody>
      </p:sp>
      <p:sp>
        <p:nvSpPr>
          <p:cNvPr id="10" name="TextBox 9"/>
          <p:cNvSpPr txBox="1"/>
          <p:nvPr/>
        </p:nvSpPr>
        <p:spPr>
          <a:xfrm>
            <a:off x="2276745" y="1798463"/>
            <a:ext cx="4590510" cy="1938992"/>
          </a:xfrm>
          <a:prstGeom prst="rect">
            <a:avLst/>
          </a:prstGeom>
          <a:noFill/>
        </p:spPr>
        <p:txBody>
          <a:bodyPr wrap="square" rtlCol="0">
            <a:spAutoFit/>
          </a:bodyPr>
          <a:lstStyle/>
          <a:p>
            <a:pPr defTabSz="685800">
              <a:buClrTx/>
            </a:pPr>
            <a:r>
              <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It will ask about many different aspects of your student experience from teaching to assessment, engagement, skills development and projects</a:t>
            </a:r>
          </a:p>
          <a:p>
            <a:pPr defTabSz="685800">
              <a:buClrTx/>
            </a:pPr>
            <a:endPar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endPar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endParaRPr>
          </a:p>
          <a:p>
            <a:pPr defTabSz="685800">
              <a:buClrTx/>
            </a:pPr>
            <a:r>
              <a:rPr lang="en-GB" sz="1500" kern="1200" dirty="0">
                <a:solidFill>
                  <a:srgbClr val="4D4D4F"/>
                </a:solidFill>
                <a:latin typeface="Open Sans" panose="020B0606030504020204" pitchFamily="34" charset="0"/>
                <a:ea typeface="Open Sans" panose="020B0606030504020204" pitchFamily="34" charset="0"/>
                <a:cs typeface="Open Sans" panose="020B0606030504020204" pitchFamily="34" charset="0"/>
              </a:rPr>
              <a:t>It gives you an opportunity to tell us in your own words what you like about your course, and what we need to improve to make your time better</a:t>
            </a:r>
          </a:p>
        </p:txBody>
      </p:sp>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195736" y="4677984"/>
            <a:ext cx="810000" cy="405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385646" y="4677984"/>
            <a:ext cx="597605" cy="40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327735"/>
      </p:ext>
    </p:extLst>
  </p:cSld>
  <p:clrMapOvr>
    <a:masterClrMapping/>
  </p:clrMapOvr>
</p:sld>
</file>

<file path=ppt/theme/theme1.xml><?xml version="1.0" encoding="utf-8"?>
<a:theme xmlns:a="http://schemas.openxmlformats.org/drawingml/2006/main" name="Jaqu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939</Words>
  <Application>Microsoft Office PowerPoint</Application>
  <PresentationFormat>On-screen Show (16:9)</PresentationFormat>
  <Paragraphs>166</Paragraphs>
  <Slides>22</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Roboto Condensed Light</vt:lpstr>
      <vt:lpstr>Calibri</vt:lpstr>
      <vt:lpstr>Open Sans</vt:lpstr>
      <vt:lpstr>Lato Light</vt:lpstr>
      <vt:lpstr>Pangolin</vt:lpstr>
      <vt:lpstr>Inconsolata</vt:lpstr>
      <vt:lpstr>Roboto Condensed bold</vt:lpstr>
      <vt:lpstr>Jaques template</vt:lpstr>
      <vt:lpstr>2_Office Theme</vt:lpstr>
      <vt:lpstr>Games Research &amp; Development Block 03 – Week 01</vt:lpstr>
      <vt:lpstr>Block 03</vt:lpstr>
      <vt:lpstr>THIS WEEK</vt:lpstr>
      <vt:lpstr>PTES?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Video Logs</vt:lpstr>
      <vt:lpstr>PowerPoint Presentation</vt:lpstr>
      <vt:lpstr>PowerPoint Presentation</vt:lpstr>
      <vt:lpstr>PowerPoint Presentation</vt:lpstr>
      <vt:lpstr>PowerPoint Presentation</vt:lpstr>
      <vt:lpstr>PowerPoint Presentation</vt:lpstr>
      <vt:lpstr>PowerPoint Presentation</vt:lpstr>
      <vt:lpstr>NEXT WEEK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 Research &amp; Development Block Intro – Task 01 – Week 02</dc:title>
  <cp:lastModifiedBy>Simon Scarle</cp:lastModifiedBy>
  <cp:revision>74</cp:revision>
  <dcterms:modified xsi:type="dcterms:W3CDTF">2019-02-15T12:13:35Z</dcterms:modified>
</cp:coreProperties>
</file>