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4"/>
  </p:sldMasterIdLst>
  <p:notesMasterIdLst>
    <p:notesMasterId r:id="rId19"/>
  </p:notesMasterIdLst>
  <p:sldIdLst>
    <p:sldId id="256" r:id="rId5"/>
    <p:sldId id="274" r:id="rId6"/>
    <p:sldId id="275" r:id="rId7"/>
    <p:sldId id="277" r:id="rId8"/>
    <p:sldId id="278" r:id="rId9"/>
    <p:sldId id="279" r:id="rId10"/>
    <p:sldId id="280" r:id="rId11"/>
    <p:sldId id="281" r:id="rId12"/>
    <p:sldId id="286" r:id="rId13"/>
    <p:sldId id="282" r:id="rId14"/>
    <p:sldId id="284" r:id="rId15"/>
    <p:sldId id="283" r:id="rId16"/>
    <p:sldId id="285" r:id="rId17"/>
    <p:sldId id="276"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7FEB62-5BD8-2223-88E6-19D876B8EBD4}" v="7" dt="2024-12-14T20:35:11.371"/>
  </p1510:revLst>
</p1510:revInfo>
</file>

<file path=ppt/tableStyles.xml><?xml version="1.0" encoding="utf-8"?>
<a:tblStyleLst xmlns:a="http://schemas.openxmlformats.org/drawingml/2006/main" def="{1FE44F72-D7B3-41EB-977B-2E401710A9A8}">
  <a:tblStyle styleId="{1FE44F72-D7B3-41EB-977B-2E401710A9A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899" autoAdjust="0"/>
  </p:normalViewPr>
  <p:slideViewPr>
    <p:cSldViewPr snapToGrid="0">
      <p:cViewPr varScale="1">
        <p:scale>
          <a:sx n="86" d="100"/>
          <a:sy n="86" d="100"/>
        </p:scale>
        <p:origin x="13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ed Graham" userId="S::grahamjared@cityuniversity.edu::0da6e703-8353-4e2d-b008-f53921743628" providerId="AD" clId="Web-{A57FEB62-5BD8-2223-88E6-19D876B8EBD4}"/>
    <pc:docChg chg="modSld">
      <pc:chgData name="Jared Graham" userId="S::grahamjared@cityuniversity.edu::0da6e703-8353-4e2d-b008-f53921743628" providerId="AD" clId="Web-{A57FEB62-5BD8-2223-88E6-19D876B8EBD4}" dt="2024-12-14T20:35:11.371" v="5" actId="1076"/>
      <pc:docMkLst>
        <pc:docMk/>
      </pc:docMkLst>
      <pc:sldChg chg="addSp modSp">
        <pc:chgData name="Jared Graham" userId="S::grahamjared@cityuniversity.edu::0da6e703-8353-4e2d-b008-f53921743628" providerId="AD" clId="Web-{A57FEB62-5BD8-2223-88E6-19D876B8EBD4}" dt="2024-12-14T20:35:11.371" v="5" actId="1076"/>
        <pc:sldMkLst>
          <pc:docMk/>
          <pc:sldMk cId="0" sldId="256"/>
        </pc:sldMkLst>
        <pc:picChg chg="add mod">
          <ac:chgData name="Jared Graham" userId="S::grahamjared@cityuniversity.edu::0da6e703-8353-4e2d-b008-f53921743628" providerId="AD" clId="Web-{A57FEB62-5BD8-2223-88E6-19D876B8EBD4}" dt="2024-12-14T20:35:11.371" v="5" actId="1076"/>
          <ac:picMkLst>
            <pc:docMk/>
            <pc:sldMk cId="0" sldId="256"/>
            <ac:picMk id="3" creationId="{4A4216F7-061F-3527-1836-E986EE1E2005}"/>
          </ac:picMkLst>
        </pc:picChg>
      </pc:sldChg>
    </pc:docChg>
  </pc:docChgLst>
  <pc:docChgLst>
    <pc:chgData name="Kim Nguyen" userId="f1d78e5f-a453-48e1-8d24-789f55401968" providerId="ADAL" clId="{37F2BAE6-96E9-8245-89F1-FB521746823D}"/>
    <pc:docChg chg="undo custSel modMainMaster">
      <pc:chgData name="Kim Nguyen" userId="f1d78e5f-a453-48e1-8d24-789f55401968" providerId="ADAL" clId="{37F2BAE6-96E9-8245-89F1-FB521746823D}" dt="2020-06-03T22:10:57.628" v="56"/>
      <pc:docMkLst>
        <pc:docMk/>
      </pc:docMkLst>
      <pc:sldMasterChg chg="addSp modSp modSldLayout">
        <pc:chgData name="Kim Nguyen" userId="f1d78e5f-a453-48e1-8d24-789f55401968" providerId="ADAL" clId="{37F2BAE6-96E9-8245-89F1-FB521746823D}" dt="2020-06-03T22:10:57.628" v="56"/>
        <pc:sldMasterMkLst>
          <pc:docMk/>
          <pc:sldMasterMk cId="0" sldId="2147483657"/>
        </pc:sldMasterMkLst>
        <pc:sldLayoutChg chg="addSp delSp modSp">
          <pc:chgData name="Kim Nguyen" userId="f1d78e5f-a453-48e1-8d24-789f55401968" providerId="ADAL" clId="{37F2BAE6-96E9-8245-89F1-FB521746823D}" dt="2020-06-03T22:09:41.244" v="50" actId="1076"/>
          <pc:sldLayoutMkLst>
            <pc:docMk/>
            <pc:sldMasterMk cId="0" sldId="2147483657"/>
            <pc:sldLayoutMk cId="0" sldId="2147483648"/>
          </pc:sldLayoutMkLst>
        </pc:sldLayoutChg>
        <pc:sldLayoutChg chg="addSp delSp modSp">
          <pc:chgData name="Kim Nguyen" userId="f1d78e5f-a453-48e1-8d24-789f55401968" providerId="ADAL" clId="{37F2BAE6-96E9-8245-89F1-FB521746823D}" dt="2020-06-03T22:10:17.744" v="55" actId="1076"/>
          <pc:sldLayoutMkLst>
            <pc:docMk/>
            <pc:sldMasterMk cId="0" sldId="2147483657"/>
            <pc:sldLayoutMk cId="3086644524"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rtl="0" fontAlgn="base">
              <a:lnSpc>
                <a:spcPts val="1457"/>
              </a:lnSpc>
              <a:spcAft>
                <a:spcPts val="1200"/>
              </a:spcAft>
            </a:pPr>
            <a:r>
              <a:rPr lang="en-US" sz="1800" b="0" i="0" dirty="0">
                <a:solidFill>
                  <a:srgbClr val="000000"/>
                </a:solidFill>
                <a:effectLst/>
                <a:latin typeface="Times New Roman" panose="02020603050405020304" pitchFamily="18" charset="0"/>
              </a:rPr>
              <a:t>This project focuses on creating a predictive model using Python to forecast potential occurrences of major earthquakes, specifically those with magnitudes of 9.0 or higher. We will analyze historical earthquake data to identify patterns that can indicate future high-magnitude events. The goal is to leverage machine learning techniques and data visualization tools to provide actionable insights for improving earthquake preparedness and risk assessments in vulnerable areas. </a:t>
            </a:r>
            <a:endParaRPr lang="en-US" b="0" i="0" dirty="0">
              <a:solidFill>
                <a:srgbClr val="000000"/>
              </a:solidFill>
              <a:effectLst/>
              <a:latin typeface="Segoe UI" panose="020B0502040204020203" pitchFamily="34" charset="0"/>
            </a:endParaRPr>
          </a:p>
          <a:p>
            <a:pPr algn="just" rtl="0" fontAlgn="base">
              <a:lnSpc>
                <a:spcPts val="1133"/>
              </a:lnSpc>
            </a:pPr>
            <a:r>
              <a:rPr lang="en-US" sz="1800" b="0" i="0" dirty="0">
                <a:solidFill>
                  <a:srgbClr val="000000"/>
                </a:solidFill>
                <a:effectLst/>
                <a:latin typeface="Verdana" panose="020B0604030504040204" pitchFamily="34" charset="0"/>
              </a:rPr>
              <a:t> </a:t>
            </a:r>
            <a:endParaRPr lang="en-US" b="0" i="0" dirty="0">
              <a:solidFill>
                <a:srgbClr val="000000"/>
              </a:solidFill>
              <a:effectLst/>
              <a:latin typeface="Segoe UI" panose="020B0502040204020203" pitchFamily="34" charset="0"/>
            </a:endParaRPr>
          </a:p>
          <a:p>
            <a:pPr algn="just" rtl="0" fontAlgn="base">
              <a:lnSpc>
                <a:spcPts val="1133"/>
              </a:lnSpc>
            </a:pPr>
            <a:r>
              <a:rPr lang="en-US" sz="1800" b="1" i="0" dirty="0">
                <a:solidFill>
                  <a:srgbClr val="000000"/>
                </a:solidFill>
                <a:effectLst/>
                <a:latin typeface="Verdana" panose="020B0604030504040204" pitchFamily="34" charset="0"/>
              </a:rPr>
              <a:t>Keywords:</a:t>
            </a:r>
            <a:r>
              <a:rPr lang="en-US" sz="1800" b="0" i="0" dirty="0">
                <a:solidFill>
                  <a:srgbClr val="000000"/>
                </a:solidFill>
                <a:effectLst/>
                <a:latin typeface="Verdana" panose="020B0604030504040204" pitchFamily="34" charset="0"/>
              </a:rPr>
              <a:t> Data visualization, Python, OpenCV, Image Processing, Natural Disaster, Earthquake Detection, Pandas, Matplotlib, and Data Analysis. </a:t>
            </a:r>
            <a:endParaRPr lang="en-US" b="0" i="0" dirty="0">
              <a:solidFill>
                <a:srgbClr val="000000"/>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354518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sz="1800" b="1" i="0" dirty="0">
                <a:solidFill>
                  <a:srgbClr val="000000"/>
                </a:solidFill>
                <a:effectLst/>
                <a:latin typeface="Times New Roman" panose="02020603050405020304" pitchFamily="18" charset="0"/>
              </a:rPr>
              <a:t>Background. </a:t>
            </a:r>
            <a:r>
              <a:rPr lang="en-US" sz="1800" b="0" i="0" dirty="0">
                <a:solidFill>
                  <a:srgbClr val="000000"/>
                </a:solidFill>
                <a:effectLst/>
                <a:latin typeface="Times New Roman" panose="02020603050405020304" pitchFamily="18" charset="0"/>
              </a:rPr>
              <a:t>Earthquakes are one of the most devastating natural disasters, capable of causing widespread destruction and loss of life. Understanding the underlying causes of earthquakes and their patterns is crucial for mitigating risks and improving preparedness. This project delves into historical earthquake data, leveraging data science tools to uncover meaningful trends. By focusing on seismic events of magnitude 9.0 and higher, we aim to identify predictive factors that could signal the likelihood of such events in the future. The study’s primary goal is to empower emergency responders and city planners with data-driven insights to reduce the impact of potential disasters. </a:t>
            </a:r>
            <a:endParaRPr lang="en-US" dirty="0"/>
          </a:p>
        </p:txBody>
      </p:sp>
    </p:spTree>
    <p:extLst>
      <p:ext uri="{BB962C8B-B14F-4D97-AF65-F5344CB8AC3E}">
        <p14:creationId xmlns:p14="http://schemas.microsoft.com/office/powerpoint/2010/main" val="2447114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The dataset used in this project was sourced from Kaggle, containing records of earthquakes dating back to 2150 B.C. Key attributes include event magnitudes, locations, depths, and associated damage estimates. Data preprocessing involved cleaning missing values, standardizing formats, and augmenting the dataset with additional columns for related disasters and economic impacts. The curated dataset forms the </a:t>
            </a:r>
            <a:r>
              <a:rPr lang="en-US" b="0" i="0" dirty="0">
                <a:solidFill>
                  <a:srgbClr val="000000"/>
                </a:solidFill>
                <a:effectLst/>
                <a:latin typeface="WordVisi_MSFontService"/>
              </a:rPr>
              <a:t>foundation for analysis and predictive modeling.</a:t>
            </a:r>
            <a:endParaRPr lang="en-US" dirty="0"/>
          </a:p>
        </p:txBody>
      </p:sp>
    </p:spTree>
    <p:extLst>
      <p:ext uri="{BB962C8B-B14F-4D97-AF65-F5344CB8AC3E}">
        <p14:creationId xmlns:p14="http://schemas.microsoft.com/office/powerpoint/2010/main" val="112812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82600" indent="-342900">
              <a:buAutoNum type="arabicPeriod"/>
            </a:pPr>
            <a:r>
              <a:rPr lang="en-US" sz="1800" b="1" i="0" dirty="0">
                <a:solidFill>
                  <a:srgbClr val="000000"/>
                </a:solidFill>
                <a:effectLst/>
                <a:latin typeface="Times New Roman" panose="02020603050405020304" pitchFamily="18" charset="0"/>
              </a:rPr>
              <a:t>Data Collection and Cleaning:</a:t>
            </a:r>
            <a:r>
              <a:rPr lang="en-US" sz="1800" b="0" i="0" dirty="0">
                <a:solidFill>
                  <a:srgbClr val="000000"/>
                </a:solidFill>
                <a:effectLst/>
                <a:latin typeface="Times New Roman" panose="02020603050405020304" pitchFamily="18" charset="0"/>
              </a:rPr>
              <a:t> Raw data was collected from Kaggle and cleaned to address inconsistencies, missing values, and irrelevant entries. Augmentation included creating derived features, such as time intervals between events and cumulative damage estimates. </a:t>
            </a:r>
          </a:p>
          <a:p>
            <a:pPr marL="368300" indent="-228600">
              <a:buAutoNum type="arabicPeriod"/>
            </a:pPr>
            <a:endParaRPr lang="en-US" sz="1800" b="0" i="0" dirty="0">
              <a:solidFill>
                <a:srgbClr val="000000"/>
              </a:solidFill>
              <a:effectLst/>
              <a:latin typeface="Times New Roman" panose="02020603050405020304" pitchFamily="18" charset="0"/>
            </a:endParaRPr>
          </a:p>
          <a:p>
            <a:pPr marL="368300" indent="-228600">
              <a:buAutoNum type="arabicPeriod"/>
            </a:pPr>
            <a:r>
              <a:rPr lang="en-US" sz="1800" b="1" i="0" dirty="0">
                <a:solidFill>
                  <a:srgbClr val="000000"/>
                </a:solidFill>
                <a:effectLst/>
                <a:latin typeface="Times New Roman" panose="02020603050405020304" pitchFamily="18" charset="0"/>
              </a:rPr>
              <a:t>Exploratory Data Analysis (EDA):</a:t>
            </a:r>
            <a:r>
              <a:rPr lang="en-US" sz="1800" b="0" i="0" dirty="0">
                <a:solidFill>
                  <a:srgbClr val="000000"/>
                </a:solidFill>
                <a:effectLst/>
                <a:latin typeface="Times New Roman" panose="02020603050405020304" pitchFamily="18" charset="0"/>
              </a:rPr>
              <a:t> Visualization techniques, such as time-series plots and heatmaps, were used to identify patterns in seismic activity across regions and time periods. </a:t>
            </a:r>
          </a:p>
          <a:p>
            <a:pPr marL="368300" indent="-228600">
              <a:buAutoNum type="arabicPeriod"/>
            </a:pPr>
            <a:endParaRPr lang="en-US" sz="1800" b="0" i="0" dirty="0">
              <a:solidFill>
                <a:srgbClr val="000000"/>
              </a:solidFill>
              <a:effectLst/>
              <a:latin typeface="Times New Roman" panose="02020603050405020304" pitchFamily="18" charset="0"/>
            </a:endParaRPr>
          </a:p>
          <a:p>
            <a:pPr marL="368300" indent="-228600">
              <a:buAutoNum type="arabicPeriod"/>
            </a:pPr>
            <a:r>
              <a:rPr lang="en-US" sz="1800" b="1" i="0" dirty="0">
                <a:solidFill>
                  <a:srgbClr val="000000"/>
                </a:solidFill>
                <a:effectLst/>
                <a:latin typeface="Times New Roman" panose="02020603050405020304" pitchFamily="18" charset="0"/>
              </a:rPr>
              <a:t>Predictive Modeling:</a:t>
            </a:r>
            <a:r>
              <a:rPr lang="en-US" sz="1800" b="0" i="0" dirty="0">
                <a:solidFill>
                  <a:srgbClr val="000000"/>
                </a:solidFill>
                <a:effectLst/>
                <a:latin typeface="Times New Roman" panose="02020603050405020304" pitchFamily="18" charset="0"/>
              </a:rPr>
              <a:t> Machine learning algorithms from scikit-learn were used to develop a model predicting the likelihood of a high-magnitude earthquake. Various models were tested to select the most accurate one. </a:t>
            </a:r>
          </a:p>
          <a:p>
            <a:pPr marL="368300" indent="-228600">
              <a:buAutoNum type="arabicPeriod"/>
            </a:pPr>
            <a:endParaRPr lang="en-US" sz="1800" b="0" i="0" dirty="0">
              <a:solidFill>
                <a:srgbClr val="000000"/>
              </a:solidFill>
              <a:effectLst/>
              <a:latin typeface="Times New Roman" panose="02020603050405020304" pitchFamily="18" charset="0"/>
            </a:endParaRPr>
          </a:p>
          <a:p>
            <a:pPr marL="368300" indent="-228600">
              <a:buAutoNum type="arabicPeriod"/>
            </a:pPr>
            <a:r>
              <a:rPr lang="en-US" sz="1800" b="1" i="0" dirty="0">
                <a:solidFill>
                  <a:srgbClr val="000000"/>
                </a:solidFill>
                <a:effectLst/>
                <a:latin typeface="Times New Roman" panose="02020603050405020304" pitchFamily="18" charset="0"/>
              </a:rPr>
              <a:t>Validation and Testing:</a:t>
            </a:r>
            <a:r>
              <a:rPr lang="en-US" sz="1800" b="0" i="0" dirty="0">
                <a:solidFill>
                  <a:srgbClr val="000000"/>
                </a:solidFill>
                <a:effectLst/>
                <a:latin typeface="Times New Roman" panose="02020603050405020304" pitchFamily="18" charset="0"/>
              </a:rPr>
              <a:t> The model was evaluated using cross-validation and metrics like accuracy, precision, and recall to ensure reliability. </a:t>
            </a:r>
          </a:p>
          <a:p>
            <a:pPr marL="368300" indent="-228600">
              <a:buAutoNum type="arabicPeriod"/>
            </a:pPr>
            <a:endParaRPr lang="en-US" sz="1800" b="0" i="0" dirty="0">
              <a:solidFill>
                <a:srgbClr val="000000"/>
              </a:solidFill>
              <a:effectLst/>
              <a:latin typeface="Times New Roman" panose="02020603050405020304" pitchFamily="18" charset="0"/>
            </a:endParaRPr>
          </a:p>
          <a:p>
            <a:pPr marL="368300" indent="-228600">
              <a:buAutoNum type="arabicPeriod"/>
            </a:pPr>
            <a:r>
              <a:rPr lang="en-US" sz="1800" b="1" i="0" dirty="0">
                <a:solidFill>
                  <a:srgbClr val="000000"/>
                </a:solidFill>
                <a:effectLst/>
                <a:latin typeface="Times New Roman" panose="02020603050405020304" pitchFamily="18" charset="0"/>
              </a:rPr>
              <a:t>Visualization and Interpretation: </a:t>
            </a:r>
            <a:r>
              <a:rPr lang="en-US" sz="1800" b="0" i="0" dirty="0">
                <a:solidFill>
                  <a:srgbClr val="000000"/>
                </a:solidFill>
                <a:effectLst/>
                <a:latin typeface="Times New Roman" panose="02020603050405020304" pitchFamily="18" charset="0"/>
              </a:rPr>
              <a:t>Graphs and maps created with Matplotlib helped visualize risk zones and highlight trends. </a:t>
            </a:r>
            <a:endParaRPr lang="en-US" dirty="0"/>
          </a:p>
        </p:txBody>
      </p:sp>
    </p:spTree>
    <p:extLst>
      <p:ext uri="{BB962C8B-B14F-4D97-AF65-F5344CB8AC3E}">
        <p14:creationId xmlns:p14="http://schemas.microsoft.com/office/powerpoint/2010/main" val="3963773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Distribution of earthquakes and their magnitudes</a:t>
            </a:r>
          </a:p>
          <a:p>
            <a:r>
              <a:rPr lang="en-US" dirty="0"/>
              <a:t>Geospatial Distribution of earthquakes that are consistent with tectonic theory</a:t>
            </a:r>
          </a:p>
        </p:txBody>
      </p:sp>
    </p:spTree>
    <p:extLst>
      <p:ext uri="{BB962C8B-B14F-4D97-AF65-F5344CB8AC3E}">
        <p14:creationId xmlns:p14="http://schemas.microsoft.com/office/powerpoint/2010/main" val="1539295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dirty="0">
                <a:solidFill>
                  <a:srgbClr val="000000"/>
                </a:solidFill>
                <a:effectLst/>
                <a:latin typeface="Times New Roman" panose="02020603050405020304" pitchFamily="18" charset="0"/>
              </a:rPr>
              <a:t>The study successfully highlights key factors contributing to the occurrence of major earthquakes. The predictive model provides a tool for identifying high-risk regions and periods, which can inform disaster preparedness initiatives. Although the model cannot predict exact times or locations, it offers valuable insights for mitigating risks and improving resource allocation. Future work may explore integrating additional geophysical datasets and testing advanced deep-learning models for enhanced accuracy. </a:t>
            </a:r>
            <a:endParaRPr lang="en-US" dirty="0"/>
          </a:p>
        </p:txBody>
      </p:sp>
    </p:spTree>
    <p:extLst>
      <p:ext uri="{BB962C8B-B14F-4D97-AF65-F5344CB8AC3E}">
        <p14:creationId xmlns:p14="http://schemas.microsoft.com/office/powerpoint/2010/main" val="432670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12FDA-2471-5D76-9ECB-9341B378A6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96FBAB-9D7E-37BB-F39A-71C65A362B2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7E99AA4-7771-8E76-3B15-8FE554284F05}"/>
              </a:ext>
            </a:extLst>
          </p:cNvPr>
          <p:cNvSpPr>
            <a:spLocks noGrp="1"/>
          </p:cNvSpPr>
          <p:nvPr>
            <p:ph type="body" idx="1"/>
          </p:nvPr>
        </p:nvSpPr>
        <p:spPr/>
        <p:txBody>
          <a:bodyPr/>
          <a:lstStyle/>
          <a:p>
            <a:r>
              <a:rPr lang="en-US" sz="1800" b="0" i="0" dirty="0">
                <a:solidFill>
                  <a:srgbClr val="000000"/>
                </a:solidFill>
                <a:effectLst/>
                <a:latin typeface="Times New Roman" panose="02020603050405020304" pitchFamily="18" charset="0"/>
              </a:rPr>
              <a:t>The study successfully highlights key factors contributing to the occurrence of major earthquakes. The predictive model provides a tool for identifying high-risk regions and periods, which can inform disaster preparedness initiatives. Although the model cannot predict exact times or locations, it offers valuable insights for mitigating risks and improving resource allocation. Future work may explore integrating additional geophysical datasets and testing advanced deep-learning models for enhanced accuracy. </a:t>
            </a:r>
            <a:endParaRPr lang="en-US" dirty="0"/>
          </a:p>
        </p:txBody>
      </p:sp>
    </p:spTree>
    <p:extLst>
      <p:ext uri="{BB962C8B-B14F-4D97-AF65-F5344CB8AC3E}">
        <p14:creationId xmlns:p14="http://schemas.microsoft.com/office/powerpoint/2010/main" val="7365587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182385" y="0"/>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pic>
        <p:nvPicPr>
          <p:cNvPr id="3" name="Picture 2">
            <a:extLst>
              <a:ext uri="{FF2B5EF4-FFF2-40B4-BE49-F238E27FC236}">
                <a16:creationId xmlns:a16="http://schemas.microsoft.com/office/drawing/2014/main" id="{134F7D0F-FE46-C945-87EB-0FD3D356521A}"/>
              </a:ext>
            </a:extLst>
          </p:cNvPr>
          <p:cNvPicPr>
            <a:picLocks noChangeAspect="1"/>
          </p:cNvPicPr>
          <p:nvPr userDrawn="1"/>
        </p:nvPicPr>
        <p:blipFill>
          <a:blip r:embed="rId2"/>
          <a:stretch>
            <a:fillRect/>
          </a:stretch>
        </p:blipFill>
        <p:spPr>
          <a:xfrm>
            <a:off x="0" y="4243277"/>
            <a:ext cx="914400" cy="914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895461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sz="3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sz="28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Picture 21">
            <a:extLst>
              <a:ext uri="{FF2B5EF4-FFF2-40B4-BE49-F238E27FC236}">
                <a16:creationId xmlns:a16="http://schemas.microsoft.com/office/drawing/2014/main" id="{C8F7DB91-7595-E64B-B07D-A30575B2CB4C}"/>
              </a:ext>
            </a:extLst>
          </p:cNvPr>
          <p:cNvPicPr>
            <a:picLocks noChangeAspect="1"/>
          </p:cNvPicPr>
          <p:nvPr userDrawn="1"/>
        </p:nvPicPr>
        <p:blipFill>
          <a:blip r:embed="rId2"/>
          <a:stretch>
            <a:fillRect/>
          </a:stretch>
        </p:blipFill>
        <p:spPr>
          <a:xfrm>
            <a:off x="0" y="4253392"/>
            <a:ext cx="914400" cy="914400"/>
          </a:xfrm>
          <a:prstGeom prst="rect">
            <a:avLst/>
          </a:prstGeom>
        </p:spPr>
      </p:pic>
    </p:spTree>
    <p:extLst>
      <p:ext uri="{BB962C8B-B14F-4D97-AF65-F5344CB8AC3E}">
        <p14:creationId xmlns:p14="http://schemas.microsoft.com/office/powerpoint/2010/main" val="3086644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pic>
        <p:nvPicPr>
          <p:cNvPr id="5" name="Picture 4">
            <a:extLst>
              <a:ext uri="{FF2B5EF4-FFF2-40B4-BE49-F238E27FC236}">
                <a16:creationId xmlns:a16="http://schemas.microsoft.com/office/drawing/2014/main" id="{B9B48145-9848-2F4E-A51E-1AF5F3EC5EAD}"/>
              </a:ext>
            </a:extLst>
          </p:cNvPr>
          <p:cNvPicPr>
            <a:picLocks noChangeAspect="1"/>
          </p:cNvPicPr>
          <p:nvPr userDrawn="1"/>
        </p:nvPicPr>
        <p:blipFill>
          <a:blip r:embed="rId5"/>
          <a:stretch>
            <a:fillRect/>
          </a:stretch>
        </p:blipFill>
        <p:spPr>
          <a:xfrm>
            <a:off x="0" y="4243277"/>
            <a:ext cx="914400" cy="91440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Lst>
  <p:transition>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usgs.gov/faqs/can-megaquakes-really-happen" TargetMode="External"/><Relationship Id="rId2" Type="http://schemas.openxmlformats.org/officeDocument/2006/relationships/hyperlink" Target="https://www.mtu.edu/geo/community/seismology/learn/earthquake-magnitude"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www.smithsonianmag.com/history/the-great-japan-earthquake-of-1923-1764539"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55576" y="1177119"/>
            <a:ext cx="7193492" cy="1443251"/>
          </a:xfrm>
          <a:prstGeom prst="rect">
            <a:avLst/>
          </a:prstGeom>
        </p:spPr>
        <p:txBody>
          <a:bodyPr spcFirstLastPara="1" wrap="square" lIns="91425" tIns="91425" rIns="91425" bIns="91425" anchor="ctr" anchorCtr="0">
            <a:noAutofit/>
          </a:bodyPr>
          <a:lstStyle/>
          <a:p>
            <a:r>
              <a:rPr lang="en-US" sz="3600" dirty="0"/>
              <a:t>Predicting Major Earthquakes with Historical Data Analysis in Python</a:t>
            </a:r>
          </a:p>
        </p:txBody>
      </p:sp>
      <p:sp>
        <p:nvSpPr>
          <p:cNvPr id="4" name="AutoShape 8" descr="Image result for city university of seattle logo we are all about the finis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Image result for city university of seattl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4241800"/>
            <a:ext cx="901700" cy="901700"/>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214;p13"/>
          <p:cNvSpPr txBox="1">
            <a:spLocks/>
          </p:cNvSpPr>
          <p:nvPr/>
        </p:nvSpPr>
        <p:spPr>
          <a:xfrm>
            <a:off x="12422" y="2406435"/>
            <a:ext cx="6404993" cy="15362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lgn="ctr">
              <a:buNone/>
            </a:pPr>
            <a:r>
              <a:rPr lang="en-US" sz="1600" dirty="0">
                <a:solidFill>
                  <a:schemeClr val="bg1"/>
                </a:solidFill>
              </a:rPr>
              <a:t>Amber Giza, Jared Graham, Irene Gwyneth Smith</a:t>
            </a:r>
            <a:endParaRPr lang="en-US" dirty="0">
              <a:solidFill>
                <a:schemeClr val="bg1"/>
              </a:solidFill>
            </a:endParaRPr>
          </a:p>
          <a:p>
            <a:pPr marL="76200" indent="0" algn="ctr">
              <a:buNone/>
            </a:pPr>
            <a:r>
              <a:rPr lang="en-US" sz="1600" b="1" u="sng" dirty="0">
                <a:solidFill>
                  <a:schemeClr val="bg1"/>
                </a:solidFill>
              </a:rPr>
              <a:t>TEAM C</a:t>
            </a:r>
            <a:br>
              <a:rPr lang="en-US" sz="1600" dirty="0">
                <a:solidFill>
                  <a:schemeClr val="bg1"/>
                </a:solidFill>
              </a:rPr>
            </a:br>
            <a:r>
              <a:rPr lang="en-US" sz="1600" dirty="0">
                <a:solidFill>
                  <a:schemeClr val="bg1"/>
                </a:solidFill>
              </a:rPr>
              <a:t>MSDS (Master’s of Data Science)</a:t>
            </a:r>
            <a:endParaRPr lang="en-US" dirty="0">
              <a:solidFill>
                <a:schemeClr val="bg1"/>
              </a:solidFill>
            </a:endParaRPr>
          </a:p>
          <a:p>
            <a:pPr marL="76200" indent="0" algn="ctr">
              <a:buNone/>
            </a:pPr>
            <a:r>
              <a:rPr lang="en-US" sz="1500" dirty="0">
                <a:solidFill>
                  <a:schemeClr val="bg1"/>
                </a:solidFill>
              </a:rPr>
              <a:t>School of Technology &amp; Computing (STC)</a:t>
            </a:r>
          </a:p>
        </p:txBody>
      </p:sp>
      <p:pic>
        <p:nvPicPr>
          <p:cNvPr id="2" name="Picture 1"/>
          <p:cNvPicPr>
            <a:picLocks noChangeAspect="1"/>
          </p:cNvPicPr>
          <p:nvPr/>
        </p:nvPicPr>
        <p:blipFill>
          <a:blip r:embed="rId4"/>
          <a:stretch>
            <a:fillRect/>
          </a:stretch>
        </p:blipFill>
        <p:spPr>
          <a:xfrm>
            <a:off x="7800975" y="1194368"/>
            <a:ext cx="914400" cy="914400"/>
          </a:xfrm>
          <a:prstGeom prst="rect">
            <a:avLst/>
          </a:prstGeom>
          <a:ln>
            <a:solidFill>
              <a:schemeClr val="accent1"/>
            </a:solidFill>
          </a:ln>
        </p:spPr>
      </p:pic>
      <p:pic>
        <p:nvPicPr>
          <p:cNvPr id="15" name="Picture 14"/>
          <p:cNvPicPr>
            <a:picLocks noChangeAspect="1"/>
          </p:cNvPicPr>
          <p:nvPr/>
        </p:nvPicPr>
        <p:blipFill>
          <a:blip r:embed="rId4"/>
          <a:stretch>
            <a:fillRect/>
          </a:stretch>
        </p:blipFill>
        <p:spPr>
          <a:xfrm>
            <a:off x="7800975" y="2229494"/>
            <a:ext cx="914400" cy="914400"/>
          </a:xfrm>
          <a:prstGeom prst="rect">
            <a:avLst/>
          </a:prstGeom>
          <a:ln>
            <a:solidFill>
              <a:schemeClr val="accent1"/>
            </a:solidFill>
          </a:ln>
        </p:spPr>
      </p:pic>
      <p:pic>
        <p:nvPicPr>
          <p:cNvPr id="3" name="Picture 2" descr="A person wearing glasses and a red shirt&#10;&#10;Description automatically generated">
            <a:extLst>
              <a:ext uri="{FF2B5EF4-FFF2-40B4-BE49-F238E27FC236}">
                <a16:creationId xmlns:a16="http://schemas.microsoft.com/office/drawing/2014/main" id="{4A4216F7-061F-3527-1836-E986EE1E2005}"/>
              </a:ext>
            </a:extLst>
          </p:cNvPr>
          <p:cNvPicPr>
            <a:picLocks noChangeAspect="1"/>
          </p:cNvPicPr>
          <p:nvPr/>
        </p:nvPicPr>
        <p:blipFill>
          <a:blip r:embed="rId5"/>
          <a:stretch>
            <a:fillRect/>
          </a:stretch>
        </p:blipFill>
        <p:spPr>
          <a:xfrm>
            <a:off x="7805643" y="2228501"/>
            <a:ext cx="922253" cy="922253"/>
          </a:xfrm>
          <a:prstGeom prst="rect">
            <a:avLst/>
          </a:prstGeom>
        </p:spPr>
      </p:pic>
      <p:pic>
        <p:nvPicPr>
          <p:cNvPr id="5" name="image1.jpeg">
            <a:extLst>
              <a:ext uri="{FF2B5EF4-FFF2-40B4-BE49-F238E27FC236}">
                <a16:creationId xmlns:a16="http://schemas.microsoft.com/office/drawing/2014/main" id="{3F01C137-19D7-19F0-C48A-31466BF4E5E4}"/>
              </a:ext>
            </a:extLst>
          </p:cNvPr>
          <p:cNvPicPr>
            <a:picLocks noChangeAspect="1"/>
          </p:cNvPicPr>
          <p:nvPr/>
        </p:nvPicPr>
        <p:blipFill rotWithShape="1">
          <a:blip r:embed="rId6" cstate="print"/>
          <a:srcRect b="4484"/>
          <a:stretch/>
        </p:blipFill>
        <p:spPr bwMode="auto">
          <a:xfrm>
            <a:off x="7906503" y="1149068"/>
            <a:ext cx="756108" cy="9571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7" name="Picture 6" descr="A person taking a selfie&#10;&#10;Description automatically generated">
            <a:extLst>
              <a:ext uri="{FF2B5EF4-FFF2-40B4-BE49-F238E27FC236}">
                <a16:creationId xmlns:a16="http://schemas.microsoft.com/office/drawing/2014/main" id="{94299F61-2338-5832-828E-FC4995A10076}"/>
              </a:ext>
            </a:extLst>
          </p:cNvPr>
          <p:cNvPicPr>
            <a:picLocks noChangeAspect="1"/>
          </p:cNvPicPr>
          <p:nvPr/>
        </p:nvPicPr>
        <p:blipFill>
          <a:blip r:embed="rId7"/>
          <a:stretch>
            <a:fillRect/>
          </a:stretch>
        </p:blipFill>
        <p:spPr>
          <a:xfrm>
            <a:off x="7805643" y="3247372"/>
            <a:ext cx="922253" cy="92225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F4E7-1CBE-AAC5-0B44-9B669F9FAC5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C7DFB97D-BEEE-AC50-D543-BF1AA80D4B20}"/>
              </a:ext>
            </a:extLst>
          </p:cNvPr>
          <p:cNvSpPr>
            <a:spLocks noGrp="1"/>
          </p:cNvSpPr>
          <p:nvPr>
            <p:ph type="body" idx="1"/>
          </p:nvPr>
        </p:nvSpPr>
        <p:spPr>
          <a:xfrm>
            <a:off x="814274" y="1327350"/>
            <a:ext cx="8107047" cy="3145500"/>
          </a:xfrm>
        </p:spPr>
        <p:txBody>
          <a:bodyPr/>
          <a:lstStyle/>
          <a:p>
            <a:r>
              <a:rPr lang="en-US" dirty="0"/>
              <a:t>Insights for risk zones but no exact prediction capability.</a:t>
            </a:r>
          </a:p>
          <a:p>
            <a:endParaRPr lang="en-US" dirty="0"/>
          </a:p>
          <a:p>
            <a:r>
              <a:rPr lang="en-US" dirty="0"/>
              <a:t>Empower emergency preparedness with data-driven approaches.</a:t>
            </a:r>
          </a:p>
          <a:p>
            <a:pPr marL="76200" indent="0">
              <a:buNone/>
            </a:pPr>
            <a:endParaRPr lang="en-US" dirty="0"/>
          </a:p>
        </p:txBody>
      </p:sp>
      <p:sp>
        <p:nvSpPr>
          <p:cNvPr id="4" name="Slide Number Placeholder 3">
            <a:extLst>
              <a:ext uri="{FF2B5EF4-FFF2-40B4-BE49-F238E27FC236}">
                <a16:creationId xmlns:a16="http://schemas.microsoft.com/office/drawing/2014/main" id="{6743AB36-E568-32BD-CF50-3CD18F9D34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423520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60994-BEAA-F7A5-81F9-A99B38260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CC699F-526B-DAC5-DB01-77F9CE70B944}"/>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CD555EEC-D8A5-C1B4-12C1-716A05EE961F}"/>
              </a:ext>
            </a:extLst>
          </p:cNvPr>
          <p:cNvSpPr>
            <a:spLocks noGrp="1"/>
          </p:cNvSpPr>
          <p:nvPr>
            <p:ph type="body" idx="1"/>
          </p:nvPr>
        </p:nvSpPr>
        <p:spPr/>
        <p:txBody>
          <a:bodyPr/>
          <a:lstStyle/>
          <a:p>
            <a:r>
              <a:rPr lang="en-US" dirty="0"/>
              <a:t>Enhance datasets with tectonic plate movement data.</a:t>
            </a:r>
          </a:p>
          <a:p>
            <a:endParaRPr lang="en-US" dirty="0"/>
          </a:p>
          <a:p>
            <a:r>
              <a:rPr lang="en-US" dirty="0"/>
              <a:t>Integrate advanced machine learning algorithms for higher accuracy.</a:t>
            </a:r>
          </a:p>
        </p:txBody>
      </p:sp>
      <p:sp>
        <p:nvSpPr>
          <p:cNvPr id="4" name="Slide Number Placeholder 3">
            <a:extLst>
              <a:ext uri="{FF2B5EF4-FFF2-40B4-BE49-F238E27FC236}">
                <a16:creationId xmlns:a16="http://schemas.microsoft.com/office/drawing/2014/main" id="{9AB28889-16F3-A240-315E-854344B951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07422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CD58-78B3-18AF-C14F-947F2E099DAF}"/>
              </a:ext>
            </a:extLst>
          </p:cNvPr>
          <p:cNvSpPr>
            <a:spLocks noGrp="1"/>
          </p:cNvSpPr>
          <p:nvPr>
            <p:ph type="title"/>
          </p:nvPr>
        </p:nvSpPr>
        <p:spPr/>
        <p:txBody>
          <a:bodyPr/>
          <a:lstStyle/>
          <a:p>
            <a:r>
              <a:rPr lang="en-US" dirty="0"/>
              <a:t>Key References</a:t>
            </a:r>
          </a:p>
        </p:txBody>
      </p:sp>
      <p:sp>
        <p:nvSpPr>
          <p:cNvPr id="4" name="Slide Number Placeholder 3">
            <a:extLst>
              <a:ext uri="{FF2B5EF4-FFF2-40B4-BE49-F238E27FC236}">
                <a16:creationId xmlns:a16="http://schemas.microsoft.com/office/drawing/2014/main" id="{40B841EB-3581-E463-32B9-FF47884FC0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Rectangle 1">
            <a:extLst>
              <a:ext uri="{FF2B5EF4-FFF2-40B4-BE49-F238E27FC236}">
                <a16:creationId xmlns:a16="http://schemas.microsoft.com/office/drawing/2014/main" id="{1751C4DF-A22F-733B-2884-AD3458696BF5}"/>
              </a:ext>
            </a:extLst>
          </p:cNvPr>
          <p:cNvSpPr>
            <a:spLocks noGrp="1" noChangeArrowheads="1"/>
          </p:cNvSpPr>
          <p:nvPr>
            <p:ph type="body" idx="1"/>
          </p:nvPr>
        </p:nvSpPr>
        <p:spPr bwMode="auto">
          <a:xfrm>
            <a:off x="814275" y="1158775"/>
            <a:ext cx="7194598" cy="34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latinLnBrk="0" hangingPunct="0">
              <a:tabLst/>
            </a:pPr>
            <a:r>
              <a:rPr lang="en-US" altLang="en-US" dirty="0"/>
              <a:t>Michigan Technological University</a:t>
            </a:r>
            <a:br>
              <a:rPr lang="en-US" altLang="en-US" dirty="0"/>
            </a:br>
            <a:r>
              <a:rPr lang="en-US" altLang="en-US" dirty="0"/>
              <a:t>"How Do We Measure Earthquake Magnitude?" </a:t>
            </a:r>
          </a:p>
          <a:p>
            <a:pPr marL="76200" lvl="0" indent="0" defTabSz="914400" eaLnBrk="0" fontAlgn="base" latinLnBrk="0" hangingPunct="0">
              <a:buNone/>
              <a:tabLst/>
            </a:pPr>
            <a:r>
              <a:rPr lang="en-US" altLang="en-US" dirty="0"/>
              <a:t>     Retrieved from </a:t>
            </a:r>
            <a:r>
              <a:rPr lang="en-US" altLang="en-US" dirty="0">
                <a:hlinkClick r:id="rId2">
                  <a:extLst>
                    <a:ext uri="{A12FA001-AC4F-418D-AE19-62706E023703}">
                      <ahyp:hlinkClr xmlns:ahyp="http://schemas.microsoft.com/office/drawing/2018/hyperlinkcolor" val="tx"/>
                    </a:ext>
                  </a:extLst>
                </a:hlinkClick>
              </a:rPr>
              <a:t>mtu.edu</a:t>
            </a:r>
            <a:endParaRPr lang="en-US" altLang="en-US" dirty="0"/>
          </a:p>
          <a:p>
            <a:pPr lvl="0" defTabSz="914400" eaLnBrk="0" fontAlgn="base" latinLnBrk="0" hangingPunct="0">
              <a:tabLst/>
            </a:pPr>
            <a:endParaRPr lang="en-US" altLang="en-US" dirty="0"/>
          </a:p>
          <a:p>
            <a:pPr lvl="0" defTabSz="914400" eaLnBrk="0" fontAlgn="base" latinLnBrk="0" hangingPunct="0">
              <a:tabLst/>
            </a:pPr>
            <a:r>
              <a:rPr lang="en-US" altLang="en-US" dirty="0"/>
              <a:t>US Geological Survey (USGS)</a:t>
            </a:r>
            <a:br>
              <a:rPr lang="en-US" altLang="en-US" dirty="0"/>
            </a:br>
            <a:r>
              <a:rPr lang="en-US" altLang="en-US" dirty="0"/>
              <a:t>"Can '</a:t>
            </a:r>
            <a:r>
              <a:rPr lang="en-US" altLang="en-US" dirty="0" err="1"/>
              <a:t>MegaQuakes</a:t>
            </a:r>
            <a:r>
              <a:rPr lang="en-US" altLang="en-US" dirty="0"/>
              <a:t>' Really Happen?" </a:t>
            </a:r>
          </a:p>
          <a:p>
            <a:pPr marL="76200" lvl="0" indent="0" defTabSz="914400" eaLnBrk="0" fontAlgn="base" latinLnBrk="0" hangingPunct="0">
              <a:buNone/>
              <a:tabLst/>
            </a:pPr>
            <a:r>
              <a:rPr lang="en-US" altLang="en-US" dirty="0"/>
              <a:t>      Retrieved from </a:t>
            </a:r>
            <a:r>
              <a:rPr lang="en-US" altLang="en-US" dirty="0">
                <a:hlinkClick r:id="rId3">
                  <a:extLst>
                    <a:ext uri="{A12FA001-AC4F-418D-AE19-62706E023703}">
                      <ahyp:hlinkClr xmlns:ahyp="http://schemas.microsoft.com/office/drawing/2018/hyperlinkcolor" val="tx"/>
                    </a:ext>
                  </a:extLst>
                </a:hlinkClick>
              </a:rPr>
              <a:t>usgs.gov</a:t>
            </a:r>
            <a:endParaRPr lang="en-US" altLang="en-US" dirty="0"/>
          </a:p>
        </p:txBody>
      </p:sp>
    </p:spTree>
    <p:extLst>
      <p:ext uri="{BB962C8B-B14F-4D97-AF65-F5344CB8AC3E}">
        <p14:creationId xmlns:p14="http://schemas.microsoft.com/office/powerpoint/2010/main" val="51884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169CA-BC66-3F7B-8021-3F02AB5848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BE1C62-657A-6BBE-68F7-47FFB0FDEAFB}"/>
              </a:ext>
            </a:extLst>
          </p:cNvPr>
          <p:cNvSpPr>
            <a:spLocks noGrp="1"/>
          </p:cNvSpPr>
          <p:nvPr>
            <p:ph type="title"/>
          </p:nvPr>
        </p:nvSpPr>
        <p:spPr/>
        <p:txBody>
          <a:bodyPr/>
          <a:lstStyle/>
          <a:p>
            <a:r>
              <a:rPr lang="en-US" dirty="0"/>
              <a:t>Key References</a:t>
            </a:r>
          </a:p>
        </p:txBody>
      </p:sp>
      <p:sp>
        <p:nvSpPr>
          <p:cNvPr id="4" name="Slide Number Placeholder 3">
            <a:extLst>
              <a:ext uri="{FF2B5EF4-FFF2-40B4-BE49-F238E27FC236}">
                <a16:creationId xmlns:a16="http://schemas.microsoft.com/office/drawing/2014/main" id="{B7E9AB20-0E64-D4EE-3146-74819F88BC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Rectangle 1">
            <a:extLst>
              <a:ext uri="{FF2B5EF4-FFF2-40B4-BE49-F238E27FC236}">
                <a16:creationId xmlns:a16="http://schemas.microsoft.com/office/drawing/2014/main" id="{0E07EEB9-B83C-5AAF-ACE1-B288ACBFDD8F}"/>
              </a:ext>
            </a:extLst>
          </p:cNvPr>
          <p:cNvSpPr>
            <a:spLocks noGrp="1" noChangeArrowheads="1"/>
          </p:cNvSpPr>
          <p:nvPr>
            <p:ph type="body" idx="1"/>
          </p:nvPr>
        </p:nvSpPr>
        <p:spPr bwMode="auto">
          <a:xfrm>
            <a:off x="736453" y="1458835"/>
            <a:ext cx="8191666"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latinLnBrk="0" hangingPunct="0">
              <a:tabLst/>
            </a:pPr>
            <a:r>
              <a:rPr lang="en-US" altLang="en-US" sz="2400" dirty="0"/>
              <a:t>Hammer, J. (2011)</a:t>
            </a:r>
            <a:br>
              <a:rPr lang="en-US" altLang="en-US" sz="2400" dirty="0"/>
            </a:br>
            <a:r>
              <a:rPr lang="en-US" altLang="en-US" sz="2400" dirty="0"/>
              <a:t>"The Great Japan Earthquake of 1923." Smithsonian Magazine. </a:t>
            </a:r>
          </a:p>
          <a:p>
            <a:pPr marL="76200" lvl="0" indent="0" defTabSz="914400" eaLnBrk="0" fontAlgn="base" latinLnBrk="0" hangingPunct="0">
              <a:buNone/>
              <a:tabLst/>
            </a:pPr>
            <a:r>
              <a:rPr lang="en-US" altLang="en-US" sz="2400" dirty="0"/>
              <a:t>        Retrieved from </a:t>
            </a:r>
            <a:r>
              <a:rPr lang="en-US" altLang="en-US" sz="2400" dirty="0">
                <a:hlinkClick r:id="rId2">
                  <a:extLst>
                    <a:ext uri="{A12FA001-AC4F-418D-AE19-62706E023703}">
                      <ahyp:hlinkClr xmlns:ahyp="http://schemas.microsoft.com/office/drawing/2018/hyperlinkcolor" val="tx"/>
                    </a:ext>
                  </a:extLst>
                </a:hlinkClick>
              </a:rPr>
              <a:t>smithsonianmag.com</a:t>
            </a:r>
            <a:endParaRPr lang="en-US" altLang="en-US" sz="2400" dirty="0"/>
          </a:p>
          <a:p>
            <a:pPr lvl="0" defTabSz="914400" eaLnBrk="0" fontAlgn="base" latinLnBrk="0" hangingPunct="0">
              <a:tabLst/>
            </a:pPr>
            <a:endParaRPr lang="en-US" altLang="en-US" sz="2400" dirty="0"/>
          </a:p>
          <a:p>
            <a:pPr lvl="0" defTabSz="914400" eaLnBrk="0" fontAlgn="base" latinLnBrk="0" hangingPunct="0">
              <a:tabLst/>
            </a:pPr>
            <a:r>
              <a:rPr lang="en-US" altLang="en-US" sz="2400" dirty="0"/>
              <a:t>Kaggle Dataset</a:t>
            </a:r>
            <a:br>
              <a:rPr lang="en-US" altLang="en-US" sz="2400" dirty="0"/>
            </a:br>
            <a:r>
              <a:rPr lang="en-US" altLang="en-US" sz="2400" dirty="0"/>
              <a:t>Historical Earthquake Data. Retrieved from </a:t>
            </a:r>
            <a:r>
              <a:rPr lang="en-US" altLang="en-US" sz="2400" dirty="0">
                <a:hlinkClick r:id="rId3">
                  <a:extLst>
                    <a:ext uri="{A12FA001-AC4F-418D-AE19-62706E023703}">
                      <ahyp:hlinkClr xmlns:ahyp="http://schemas.microsoft.com/office/drawing/2018/hyperlinkcolor" val="tx"/>
                    </a:ext>
                  </a:extLst>
                </a:hlinkClick>
              </a:rPr>
              <a:t>Kaggle</a:t>
            </a:r>
            <a:endParaRPr lang="en-US" altLang="en-US" sz="2400" dirty="0"/>
          </a:p>
        </p:txBody>
      </p:sp>
    </p:spTree>
    <p:extLst>
      <p:ext uri="{BB962C8B-B14F-4D97-AF65-F5344CB8AC3E}">
        <p14:creationId xmlns:p14="http://schemas.microsoft.com/office/powerpoint/2010/main" val="228325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Q&amp;A</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5" name="Picture 4"/>
          <p:cNvPicPr>
            <a:picLocks noChangeAspect="1"/>
          </p:cNvPicPr>
          <p:nvPr/>
        </p:nvPicPr>
        <p:blipFill>
          <a:blip r:embed="rId2"/>
          <a:stretch>
            <a:fillRect/>
          </a:stretch>
        </p:blipFill>
        <p:spPr>
          <a:xfrm>
            <a:off x="814275" y="1862668"/>
            <a:ext cx="4402663" cy="1761065"/>
          </a:xfrm>
          <a:prstGeom prst="rect">
            <a:avLst/>
          </a:prstGeom>
        </p:spPr>
      </p:pic>
      <p:pic>
        <p:nvPicPr>
          <p:cNvPr id="6" name="Picture 5"/>
          <p:cNvPicPr>
            <a:picLocks noChangeAspect="1"/>
          </p:cNvPicPr>
          <p:nvPr/>
        </p:nvPicPr>
        <p:blipFill>
          <a:blip r:embed="rId3"/>
          <a:stretch>
            <a:fillRect/>
          </a:stretch>
        </p:blipFill>
        <p:spPr>
          <a:xfrm>
            <a:off x="5912731" y="1862668"/>
            <a:ext cx="1944335" cy="1944335"/>
          </a:xfrm>
          <a:prstGeom prst="rect">
            <a:avLst/>
          </a:prstGeom>
        </p:spPr>
      </p:pic>
    </p:spTree>
    <p:extLst>
      <p:ext uri="{BB962C8B-B14F-4D97-AF65-F5344CB8AC3E}">
        <p14:creationId xmlns:p14="http://schemas.microsoft.com/office/powerpoint/2010/main" val="286328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Text Placeholder 2"/>
          <p:cNvSpPr>
            <a:spLocks noGrp="1"/>
          </p:cNvSpPr>
          <p:nvPr>
            <p:ph type="body" idx="1"/>
          </p:nvPr>
        </p:nvSpPr>
        <p:spPr>
          <a:xfrm>
            <a:off x="814275" y="1327350"/>
            <a:ext cx="3836747" cy="3145500"/>
          </a:xfrm>
        </p:spPr>
        <p:txBody>
          <a:bodyPr/>
          <a:lstStyle/>
          <a:p>
            <a:r>
              <a:rPr lang="en-US" dirty="0"/>
              <a:t>Abstract and Introduction</a:t>
            </a:r>
          </a:p>
          <a:p>
            <a:r>
              <a:rPr lang="en-US" dirty="0"/>
              <a:t>Background</a:t>
            </a:r>
          </a:p>
          <a:p>
            <a:r>
              <a:rPr lang="en-US" dirty="0"/>
              <a:t>Literature Review</a:t>
            </a:r>
          </a:p>
          <a:p>
            <a:r>
              <a:rPr lang="en-US" dirty="0"/>
              <a:t>Data and Approaches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Text Placeholder 2"/>
          <p:cNvSpPr txBox="1">
            <a:spLocks/>
          </p:cNvSpPr>
          <p:nvPr/>
        </p:nvSpPr>
        <p:spPr>
          <a:xfrm>
            <a:off x="4651022" y="1327350"/>
            <a:ext cx="3836747" cy="31455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8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r>
              <a:rPr lang="en-US" dirty="0"/>
              <a:t>Methodology</a:t>
            </a:r>
          </a:p>
          <a:p>
            <a:r>
              <a:rPr lang="en-US" dirty="0"/>
              <a:t>Conclusion</a:t>
            </a:r>
          </a:p>
          <a:p>
            <a:r>
              <a:rPr lang="en-US" dirty="0"/>
              <a:t>Future Work</a:t>
            </a:r>
          </a:p>
          <a:p>
            <a:r>
              <a:rPr lang="en-US" dirty="0"/>
              <a:t>Key Reference</a:t>
            </a:r>
          </a:p>
          <a:p>
            <a:r>
              <a:rPr lang="en-US" dirty="0"/>
              <a:t>Q&amp;A</a:t>
            </a:r>
          </a:p>
        </p:txBody>
      </p:sp>
    </p:spTree>
    <p:extLst>
      <p:ext uri="{BB962C8B-B14F-4D97-AF65-F5344CB8AC3E}">
        <p14:creationId xmlns:p14="http://schemas.microsoft.com/office/powerpoint/2010/main" val="242564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and Introduction</a:t>
            </a:r>
          </a:p>
        </p:txBody>
      </p:sp>
      <p:sp>
        <p:nvSpPr>
          <p:cNvPr id="3" name="Text Placeholder 2"/>
          <p:cNvSpPr>
            <a:spLocks noGrp="1"/>
          </p:cNvSpPr>
          <p:nvPr>
            <p:ph type="body" idx="1"/>
          </p:nvPr>
        </p:nvSpPr>
        <p:spPr/>
        <p:txBody>
          <a:bodyPr/>
          <a:lstStyle/>
          <a:p>
            <a:r>
              <a:rPr lang="en-US" dirty="0"/>
              <a:t>Creating a predictive model to forecast potential occurrences of major earthquakes</a:t>
            </a:r>
          </a:p>
          <a:p>
            <a:r>
              <a:rPr lang="en-US" dirty="0"/>
              <a:t>Leverage machine learning and data visualization tools</a:t>
            </a:r>
          </a:p>
          <a:p>
            <a:r>
              <a:rPr lang="en-US" dirty="0"/>
              <a:t>Utilize risk assessment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44337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0CEC-87F6-F8D6-8F69-A638177F02D1}"/>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BDAB9B35-B29B-515D-35FF-3ACA6AFCC1D6}"/>
              </a:ext>
            </a:extLst>
          </p:cNvPr>
          <p:cNvSpPr>
            <a:spLocks noGrp="1"/>
          </p:cNvSpPr>
          <p:nvPr>
            <p:ph type="body" idx="1"/>
          </p:nvPr>
        </p:nvSpPr>
        <p:spPr/>
        <p:txBody>
          <a:bodyPr/>
          <a:lstStyle/>
          <a:p>
            <a:r>
              <a:rPr lang="en-US" dirty="0"/>
              <a:t>Earthquakes’ destructive power of having a magnitude of 9.0 or higher</a:t>
            </a:r>
          </a:p>
          <a:p>
            <a:r>
              <a:rPr lang="en-US" dirty="0"/>
              <a:t>Understand the underlying causes of earthquakes</a:t>
            </a:r>
          </a:p>
          <a:p>
            <a:r>
              <a:rPr lang="en-US" dirty="0"/>
              <a:t>Help mitigate a plan for a potential disaster</a:t>
            </a:r>
          </a:p>
        </p:txBody>
      </p:sp>
      <p:sp>
        <p:nvSpPr>
          <p:cNvPr id="4" name="Slide Number Placeholder 3">
            <a:extLst>
              <a:ext uri="{FF2B5EF4-FFF2-40B4-BE49-F238E27FC236}">
                <a16:creationId xmlns:a16="http://schemas.microsoft.com/office/drawing/2014/main" id="{7DD77C31-341F-0163-339A-6DF68B1EB6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407218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17A4-9E52-7E25-7AE0-FAF6CC7AC1C2}"/>
              </a:ext>
            </a:extLst>
          </p:cNvPr>
          <p:cNvSpPr>
            <a:spLocks noGrp="1"/>
          </p:cNvSpPr>
          <p:nvPr>
            <p:ph type="title"/>
          </p:nvPr>
        </p:nvSpPr>
        <p:spPr/>
        <p:txBody>
          <a:bodyPr/>
          <a:lstStyle/>
          <a:p>
            <a:r>
              <a:rPr lang="en-US" dirty="0"/>
              <a:t>Literature Review</a:t>
            </a:r>
          </a:p>
        </p:txBody>
      </p:sp>
      <p:sp>
        <p:nvSpPr>
          <p:cNvPr id="4" name="Slide Number Placeholder 3">
            <a:extLst>
              <a:ext uri="{FF2B5EF4-FFF2-40B4-BE49-F238E27FC236}">
                <a16:creationId xmlns:a16="http://schemas.microsoft.com/office/drawing/2014/main" id="{D4171052-DE1F-2AB2-2117-E3BB0ADB63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5" name="Rectangle 1">
            <a:extLst>
              <a:ext uri="{FF2B5EF4-FFF2-40B4-BE49-F238E27FC236}">
                <a16:creationId xmlns:a16="http://schemas.microsoft.com/office/drawing/2014/main" id="{0E39E6A7-FB53-4F6F-C538-8892D383DEFE}"/>
              </a:ext>
            </a:extLst>
          </p:cNvPr>
          <p:cNvSpPr>
            <a:spLocks noGrp="1" noChangeArrowheads="1"/>
          </p:cNvSpPr>
          <p:nvPr>
            <p:ph type="body" idx="1"/>
          </p:nvPr>
        </p:nvSpPr>
        <p:spPr bwMode="auto">
          <a:xfrm>
            <a:off x="562864" y="1002089"/>
            <a:ext cx="705513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latinLnBrk="0" hangingPunct="0">
              <a:tabLst/>
            </a:pPr>
            <a:endParaRPr lang="en-US" altLang="en-US" dirty="0"/>
          </a:p>
          <a:p>
            <a:pPr lvl="0" defTabSz="914400" eaLnBrk="0" fontAlgn="base" latinLnBrk="0" hangingPunct="0">
              <a:tabLst/>
            </a:pPr>
            <a:r>
              <a:rPr lang="en-US" altLang="en-US" dirty="0"/>
              <a:t>Tectonic plate movements and seismic risks.</a:t>
            </a:r>
          </a:p>
          <a:p>
            <a:pPr lvl="0" defTabSz="914400" eaLnBrk="0" fontAlgn="base" latinLnBrk="0" hangingPunct="0">
              <a:tabLst/>
            </a:pPr>
            <a:endParaRPr lang="en-US" altLang="en-US" dirty="0"/>
          </a:p>
          <a:p>
            <a:pPr lvl="0" defTabSz="914400" eaLnBrk="0" fontAlgn="base" latinLnBrk="0" hangingPunct="0">
              <a:tabLst/>
            </a:pPr>
            <a:r>
              <a:rPr lang="en-US" altLang="en-US" dirty="0"/>
              <a:t>Machine learning for seismic event prediction.</a:t>
            </a:r>
          </a:p>
          <a:p>
            <a:pPr lvl="0" defTabSz="914400" eaLnBrk="0" fontAlgn="base" latinLnBrk="0" hangingPunct="0">
              <a:tabLst/>
            </a:pPr>
            <a:endParaRPr lang="en-US" altLang="en-US" dirty="0"/>
          </a:p>
          <a:p>
            <a:pPr lvl="0" defTabSz="914400" eaLnBrk="0" fontAlgn="base" latinLnBrk="0" hangingPunct="0">
              <a:tabLst/>
            </a:pPr>
            <a:r>
              <a:rPr lang="en-US" altLang="en-US" dirty="0"/>
              <a:t>Early warning systems' success stories. </a:t>
            </a:r>
          </a:p>
        </p:txBody>
      </p:sp>
    </p:spTree>
    <p:extLst>
      <p:ext uri="{BB962C8B-B14F-4D97-AF65-F5344CB8AC3E}">
        <p14:creationId xmlns:p14="http://schemas.microsoft.com/office/powerpoint/2010/main" val="2688370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4432-DDA6-8BA8-D4C2-BEBBA11F82C9}"/>
              </a:ext>
            </a:extLst>
          </p:cNvPr>
          <p:cNvSpPr>
            <a:spLocks noGrp="1"/>
          </p:cNvSpPr>
          <p:nvPr>
            <p:ph type="title"/>
          </p:nvPr>
        </p:nvSpPr>
        <p:spPr/>
        <p:txBody>
          <a:bodyPr/>
          <a:lstStyle/>
          <a:p>
            <a:r>
              <a:rPr lang="en-US" dirty="0"/>
              <a:t>Data and Approaches</a:t>
            </a:r>
          </a:p>
        </p:txBody>
      </p:sp>
      <p:sp>
        <p:nvSpPr>
          <p:cNvPr id="3" name="Text Placeholder 2">
            <a:extLst>
              <a:ext uri="{FF2B5EF4-FFF2-40B4-BE49-F238E27FC236}">
                <a16:creationId xmlns:a16="http://schemas.microsoft.com/office/drawing/2014/main" id="{91D50F83-42DA-0746-E647-74BE8F0667BF}"/>
              </a:ext>
            </a:extLst>
          </p:cNvPr>
          <p:cNvSpPr>
            <a:spLocks noGrp="1"/>
          </p:cNvSpPr>
          <p:nvPr>
            <p:ph type="body" idx="1"/>
          </p:nvPr>
        </p:nvSpPr>
        <p:spPr/>
        <p:txBody>
          <a:bodyPr/>
          <a:lstStyle/>
          <a:p>
            <a:r>
              <a:rPr lang="en-US" dirty="0"/>
              <a:t>Dataset from Kaggle that includes:</a:t>
            </a:r>
          </a:p>
          <a:p>
            <a:pPr lvl="1"/>
            <a:r>
              <a:rPr lang="en-US" dirty="0"/>
              <a:t>Magnitudes</a:t>
            </a:r>
          </a:p>
          <a:p>
            <a:pPr lvl="1"/>
            <a:r>
              <a:rPr lang="en-US" dirty="0"/>
              <a:t>Locations</a:t>
            </a:r>
          </a:p>
          <a:p>
            <a:pPr lvl="1"/>
            <a:r>
              <a:rPr lang="en-US" dirty="0"/>
              <a:t>Depths</a:t>
            </a:r>
          </a:p>
          <a:p>
            <a:pPr lvl="1"/>
            <a:r>
              <a:rPr lang="en-US" dirty="0"/>
              <a:t>Damage Estimates</a:t>
            </a:r>
          </a:p>
          <a:p>
            <a:pPr lvl="1"/>
            <a:r>
              <a:rPr lang="en-US" dirty="0"/>
              <a:t>Time (as Pandas Datetime Object)</a:t>
            </a:r>
          </a:p>
        </p:txBody>
      </p:sp>
      <p:sp>
        <p:nvSpPr>
          <p:cNvPr id="4" name="Slide Number Placeholder 3">
            <a:extLst>
              <a:ext uri="{FF2B5EF4-FFF2-40B4-BE49-F238E27FC236}">
                <a16:creationId xmlns:a16="http://schemas.microsoft.com/office/drawing/2014/main" id="{A2FD6825-DB10-C985-4598-76378E998E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77429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916D-4CD9-0C5E-7134-38412A30AF83}"/>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B6771364-7926-5B4F-ED5B-1364B633C1ED}"/>
              </a:ext>
            </a:extLst>
          </p:cNvPr>
          <p:cNvSpPr>
            <a:spLocks noGrp="1"/>
          </p:cNvSpPr>
          <p:nvPr>
            <p:ph type="body" idx="1"/>
          </p:nvPr>
        </p:nvSpPr>
        <p:spPr/>
        <p:txBody>
          <a:bodyPr/>
          <a:lstStyle/>
          <a:p>
            <a:r>
              <a:rPr lang="en-US" dirty="0"/>
              <a:t>Data Collection and Cleaning</a:t>
            </a:r>
          </a:p>
          <a:p>
            <a:r>
              <a:rPr lang="en-US" dirty="0"/>
              <a:t>EDA (Exploratory Data Analysis)</a:t>
            </a:r>
          </a:p>
          <a:p>
            <a:r>
              <a:rPr lang="en-US" dirty="0"/>
              <a:t>Predictive Modeling</a:t>
            </a:r>
          </a:p>
          <a:p>
            <a:r>
              <a:rPr lang="en-US" dirty="0"/>
              <a:t>Validation and Testing</a:t>
            </a:r>
          </a:p>
          <a:p>
            <a:r>
              <a:rPr lang="en-US" dirty="0"/>
              <a:t>Visualization and Interpretation</a:t>
            </a:r>
          </a:p>
        </p:txBody>
      </p:sp>
      <p:sp>
        <p:nvSpPr>
          <p:cNvPr id="4" name="Slide Number Placeholder 3">
            <a:extLst>
              <a:ext uri="{FF2B5EF4-FFF2-40B4-BE49-F238E27FC236}">
                <a16:creationId xmlns:a16="http://schemas.microsoft.com/office/drawing/2014/main" id="{4EBFB04C-0BDE-CCBA-F1EE-D4360C2522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426195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F4E6-10AB-FE7D-3677-56D8226DF946}"/>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4BC05E40-1350-F045-5BE9-F85F5E78DDAC}"/>
              </a:ext>
            </a:extLst>
          </p:cNvPr>
          <p:cNvSpPr>
            <a:spLocks noGrp="1"/>
          </p:cNvSpPr>
          <p:nvPr>
            <p:ph type="body" idx="1"/>
          </p:nvPr>
        </p:nvSpPr>
        <p:spPr/>
        <p:txBody>
          <a:bodyPr/>
          <a:lstStyle/>
          <a:p>
            <a:pPr marL="76200" indent="0">
              <a:buNone/>
            </a:pPr>
            <a:r>
              <a:rPr lang="en-US" dirty="0"/>
              <a:t> </a:t>
            </a:r>
          </a:p>
        </p:txBody>
      </p:sp>
      <p:sp>
        <p:nvSpPr>
          <p:cNvPr id="4" name="Slide Number Placeholder 3">
            <a:extLst>
              <a:ext uri="{FF2B5EF4-FFF2-40B4-BE49-F238E27FC236}">
                <a16:creationId xmlns:a16="http://schemas.microsoft.com/office/drawing/2014/main" id="{4215268B-65B6-12DF-285C-1D06163341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7" name="Rectangle 1">
            <a:extLst>
              <a:ext uri="{FF2B5EF4-FFF2-40B4-BE49-F238E27FC236}">
                <a16:creationId xmlns:a16="http://schemas.microsoft.com/office/drawing/2014/main" id="{0074F7CA-91C2-7DFD-2783-DFA583A7CE55}"/>
              </a:ext>
            </a:extLst>
          </p:cNvPr>
          <p:cNvSpPr txBox="1">
            <a:spLocks noChangeArrowheads="1"/>
          </p:cNvSpPr>
          <p:nvPr/>
        </p:nvSpPr>
        <p:spPr bwMode="auto">
          <a:xfrm>
            <a:off x="254905" y="1461099"/>
            <a:ext cx="817082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8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r>
              <a:rPr lang="en-US" dirty="0"/>
              <a:t>Temporal, magnitude, and geospatial trends analyzed.</a:t>
            </a:r>
          </a:p>
          <a:p>
            <a:pPr marL="76200" indent="0">
              <a:buNone/>
            </a:pPr>
            <a:endParaRPr lang="en-US" dirty="0"/>
          </a:p>
          <a:p>
            <a:r>
              <a:rPr lang="en-US" dirty="0"/>
              <a:t>High-magnitude events linked to tectonic boundaries</a:t>
            </a:r>
          </a:p>
          <a:p>
            <a:pPr marL="76200" indent="0">
              <a:buNone/>
            </a:pPr>
            <a:r>
              <a:rPr lang="en-US" dirty="0"/>
              <a:t>     and depth.</a:t>
            </a:r>
          </a:p>
        </p:txBody>
      </p:sp>
    </p:spTree>
    <p:extLst>
      <p:ext uri="{BB962C8B-B14F-4D97-AF65-F5344CB8AC3E}">
        <p14:creationId xmlns:p14="http://schemas.microsoft.com/office/powerpoint/2010/main" val="318623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3CB3-535F-BB0A-AB7F-62CA4BE83A32}"/>
              </a:ext>
            </a:extLst>
          </p:cNvPr>
          <p:cNvSpPr>
            <a:spLocks noGrp="1"/>
          </p:cNvSpPr>
          <p:nvPr>
            <p:ph type="title"/>
          </p:nvPr>
        </p:nvSpPr>
        <p:spPr/>
        <p:txBody>
          <a:bodyPr/>
          <a:lstStyle/>
          <a:p>
            <a:r>
              <a:rPr lang="en-US" dirty="0"/>
              <a:t>Graphs</a:t>
            </a:r>
          </a:p>
        </p:txBody>
      </p:sp>
      <p:sp>
        <p:nvSpPr>
          <p:cNvPr id="4" name="Slide Number Placeholder 3">
            <a:extLst>
              <a:ext uri="{FF2B5EF4-FFF2-40B4-BE49-F238E27FC236}">
                <a16:creationId xmlns:a16="http://schemas.microsoft.com/office/drawing/2014/main" id="{7CDA7405-C99F-422B-D8D9-7ABA82657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1026" name="Picture 2" descr="A graph with orange lines and black text&#10;&#10;Description automatically generated">
            <a:extLst>
              <a:ext uri="{FF2B5EF4-FFF2-40B4-BE49-F238E27FC236}">
                <a16:creationId xmlns:a16="http://schemas.microsoft.com/office/drawing/2014/main" id="{68C05323-F817-28B6-F353-ECAE86641D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165" y="1363950"/>
            <a:ext cx="3759835" cy="24155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diagram of a distribution of earthquakes&#10;&#10;Description automatically generated">
            <a:extLst>
              <a:ext uri="{FF2B5EF4-FFF2-40B4-BE49-F238E27FC236}">
                <a16:creationId xmlns:a16="http://schemas.microsoft.com/office/drawing/2014/main" id="{74D8BBDE-9877-1ACC-9C0D-DE1032F41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676" y="1363950"/>
            <a:ext cx="3608452" cy="3132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038794"/>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886C122AD63B24D853C56E4EC2C91F2" ma:contentTypeVersion="11" ma:contentTypeDescription="Create a new document." ma:contentTypeScope="" ma:versionID="10d4ce408ee342a99fff0a138a43dce6">
  <xsd:schema xmlns:xsd="http://www.w3.org/2001/XMLSchema" xmlns:xs="http://www.w3.org/2001/XMLSchema" xmlns:p="http://schemas.microsoft.com/office/2006/metadata/properties" xmlns:ns2="1387dddb-f6b1-4ff0-9e31-aa7961dc3d0c" xmlns:ns3="351f6dba-3a4f-4fbb-a6da-c8fd9ff1b06a" targetNamespace="http://schemas.microsoft.com/office/2006/metadata/properties" ma:root="true" ma:fieldsID="93d20df4502b92ae897ed5060aa15c51" ns2:_="" ns3:_="">
    <xsd:import namespace="1387dddb-f6b1-4ff0-9e31-aa7961dc3d0c"/>
    <xsd:import namespace="351f6dba-3a4f-4fbb-a6da-c8fd9ff1b06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87dddb-f6b1-4ff0-9e31-aa7961dc3d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46a43e1-4e15-4448-a533-0b9301fa17f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51f6dba-3a4f-4fbb-a6da-c8fd9ff1b06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163624d-9764-41df-a57e-9b3f37ddde18}" ma:internalName="TaxCatchAll" ma:showField="CatchAllData" ma:web="351f6dba-3a4f-4fbb-a6da-c8fd9ff1b0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387dddb-f6b1-4ff0-9e31-aa7961dc3d0c">
      <Terms xmlns="http://schemas.microsoft.com/office/infopath/2007/PartnerControls"/>
    </lcf76f155ced4ddcb4097134ff3c332f>
    <TaxCatchAll xmlns="351f6dba-3a4f-4fbb-a6da-c8fd9ff1b06a" xsi:nil="true"/>
  </documentManagement>
</p:properties>
</file>

<file path=customXml/itemProps1.xml><?xml version="1.0" encoding="utf-8"?>
<ds:datastoreItem xmlns:ds="http://schemas.openxmlformats.org/officeDocument/2006/customXml" ds:itemID="{0CF301B7-1829-4280-A6C8-0E545DDFE5E2}">
  <ds:schemaRefs>
    <ds:schemaRef ds:uri="http://schemas.microsoft.com/sharepoint/v3/contenttype/forms"/>
  </ds:schemaRefs>
</ds:datastoreItem>
</file>

<file path=customXml/itemProps2.xml><?xml version="1.0" encoding="utf-8"?>
<ds:datastoreItem xmlns:ds="http://schemas.openxmlformats.org/officeDocument/2006/customXml" ds:itemID="{803122FF-F044-42A3-BCBA-078A8A560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87dddb-f6b1-4ff0-9e31-aa7961dc3d0c"/>
    <ds:schemaRef ds:uri="351f6dba-3a4f-4fbb-a6da-c8fd9ff1b0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71D00E-EA87-4497-B256-6A72F1D86FC6}">
  <ds:schemaRefs>
    <ds:schemaRef ds:uri="http://schemas.microsoft.com/office/2006/metadata/properties"/>
    <ds:schemaRef ds:uri="http://schemas.microsoft.com/office/infopath/2007/PartnerControls"/>
    <ds:schemaRef ds:uri="1387dddb-f6b1-4ff0-9e31-aa7961dc3d0c"/>
    <ds:schemaRef ds:uri="351f6dba-3a4f-4fbb-a6da-c8fd9ff1b06a"/>
  </ds:schemaRefs>
</ds:datastoreItem>
</file>

<file path=docProps/app.xml><?xml version="1.0" encoding="utf-8"?>
<Properties xmlns="http://schemas.openxmlformats.org/officeDocument/2006/extended-properties" xmlns:vt="http://schemas.openxmlformats.org/officeDocument/2006/docPropsVTypes">
  <Template>Facet</Template>
  <TotalTime>49</TotalTime>
  <Words>908</Words>
  <Application>Microsoft Office PowerPoint</Application>
  <PresentationFormat>On-screen Show (16:9)</PresentationFormat>
  <Paragraphs>100</Paragraphs>
  <Slides>14</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Arvo</vt:lpstr>
      <vt:lpstr>Roboto Condensed</vt:lpstr>
      <vt:lpstr>Roboto Condensed Light</vt:lpstr>
      <vt:lpstr>Segoe UI</vt:lpstr>
      <vt:lpstr>Times New Roman</vt:lpstr>
      <vt:lpstr>Verdana</vt:lpstr>
      <vt:lpstr>WordVisi_MSFontService</vt:lpstr>
      <vt:lpstr>Salerio template</vt:lpstr>
      <vt:lpstr>Predicting Major Earthquakes with Historical Data Analysis in Python</vt:lpstr>
      <vt:lpstr>Agenda</vt:lpstr>
      <vt:lpstr>Abstract and Introduction</vt:lpstr>
      <vt:lpstr>Background</vt:lpstr>
      <vt:lpstr>Literature Review</vt:lpstr>
      <vt:lpstr>Data and Approaches</vt:lpstr>
      <vt:lpstr>Methodology</vt:lpstr>
      <vt:lpstr>Results</vt:lpstr>
      <vt:lpstr>Graphs</vt:lpstr>
      <vt:lpstr>Conclusion</vt:lpstr>
      <vt:lpstr>Future Work</vt:lpstr>
      <vt:lpstr>Key References</vt:lpstr>
      <vt:lpstr>Key References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Karthik Dinakaran</dc:creator>
  <cp:lastModifiedBy>Amber Giza</cp:lastModifiedBy>
  <cp:revision>19</cp:revision>
  <dcterms:modified xsi:type="dcterms:W3CDTF">2024-12-16T00:18:01Z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0x0101009886C122AD63B24D853C56E4EC2C91F2</vt:lpwstr>
  </property>
  <property fmtid="{D5CDD505-2E9C-101B-9397-08002B2CF9AE}" pid="3" name="MediaServiceImageTags">
    <vt:lpwstr/>
  </property>
</Properties>
</file>