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Comfortaa Medium"/>
      <p:regular r:id="rId20"/>
      <p:bold r:id="rId21"/>
    </p:embeddedFont>
    <p:embeddedFont>
      <p:font typeface="Comforta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Medium-regular.fntdata"/><Relationship Id="rId11" Type="http://schemas.openxmlformats.org/officeDocument/2006/relationships/slide" Target="slides/slide6.xml"/><Relationship Id="rId22" Type="http://schemas.openxmlformats.org/officeDocument/2006/relationships/font" Target="fonts/Comfortaa-regular.fntdata"/><Relationship Id="rId10" Type="http://schemas.openxmlformats.org/officeDocument/2006/relationships/slide" Target="slides/slide5.xml"/><Relationship Id="rId21" Type="http://schemas.openxmlformats.org/officeDocument/2006/relationships/font" Target="fonts/ComfortaaMedium-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9f8a97024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9f8a97024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9f8a9702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9f8a9702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9f8a9702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9f8a9702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9f8a9702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9f8a9702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9f8a9702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9f8a9702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a21c3e8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a21c3e8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ad536ba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ad536ba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a21c3e81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a21c3e8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9f8a97024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9f8a97024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403125"/>
            <a:ext cx="8520600" cy="1504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Medhelp</a:t>
            </a:r>
            <a:endParaRPr/>
          </a:p>
        </p:txBody>
      </p:sp>
      <p:sp>
        <p:nvSpPr>
          <p:cNvPr id="86" name="Google Shape;86;p13"/>
          <p:cNvSpPr txBox="1"/>
          <p:nvPr>
            <p:ph idx="1" type="subTitle"/>
          </p:nvPr>
        </p:nvSpPr>
        <p:spPr>
          <a:xfrm>
            <a:off x="311700" y="3745075"/>
            <a:ext cx="8520600" cy="7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Bridging Patients and Doctors</a:t>
            </a:r>
            <a:endParaRPr/>
          </a:p>
        </p:txBody>
      </p:sp>
      <p:sp>
        <p:nvSpPr>
          <p:cNvPr id="87" name="Google Shape;87;p13"/>
          <p:cNvSpPr txBox="1"/>
          <p:nvPr/>
        </p:nvSpPr>
        <p:spPr>
          <a:xfrm>
            <a:off x="6135225" y="1787725"/>
            <a:ext cx="2554200" cy="1504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Times New Roman"/>
                <a:ea typeface="Times New Roman"/>
                <a:cs typeface="Times New Roman"/>
                <a:sym typeface="Times New Roman"/>
              </a:rPr>
              <a:t>Team Members:-</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2"/>
                </a:solidFill>
                <a:latin typeface="Times New Roman"/>
                <a:ea typeface="Times New Roman"/>
                <a:cs typeface="Times New Roman"/>
                <a:sym typeface="Times New Roman"/>
              </a:rPr>
              <a:t>Astitwa Tanmay</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2"/>
                </a:solidFill>
                <a:latin typeface="Times New Roman"/>
                <a:ea typeface="Times New Roman"/>
                <a:cs typeface="Times New Roman"/>
                <a:sym typeface="Times New Roman"/>
              </a:rPr>
              <a:t>Animesh Sapra</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2"/>
                </a:solidFill>
                <a:latin typeface="Times New Roman"/>
                <a:ea typeface="Times New Roman"/>
                <a:cs typeface="Times New Roman"/>
                <a:sym typeface="Times New Roman"/>
              </a:rPr>
              <a:t>Aayush Pandey</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dk2"/>
                </a:solidFill>
                <a:latin typeface="Times New Roman"/>
                <a:ea typeface="Times New Roman"/>
                <a:cs typeface="Times New Roman"/>
                <a:sym typeface="Times New Roman"/>
              </a:rPr>
              <a:t>Atharva Agarwal</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Scope</a:t>
            </a:r>
            <a:endParaRPr/>
          </a:p>
        </p:txBody>
      </p:sp>
      <p:sp>
        <p:nvSpPr>
          <p:cNvPr id="141" name="Google Shape;141;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000000"/>
                </a:solidFill>
                <a:latin typeface="Comfortaa"/>
                <a:ea typeface="Comfortaa"/>
                <a:cs typeface="Comfortaa"/>
                <a:sym typeface="Comfortaa"/>
              </a:rPr>
              <a:t>Telemedicine Integration:</a:t>
            </a:r>
            <a:r>
              <a:rPr lang="en-GB" sz="1300">
                <a:solidFill>
                  <a:srgbClr val="000000"/>
                </a:solidFill>
                <a:latin typeface="Comfortaa Medium"/>
                <a:ea typeface="Comfortaa Medium"/>
                <a:cs typeface="Comfortaa Medium"/>
                <a:sym typeface="Comfortaa Medium"/>
              </a:rPr>
              <a:t> Enable video consultations between patients and doctors for remote care.</a:t>
            </a:r>
            <a:endParaRPr sz="13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rPr b="1" lang="en-GB" sz="1300">
                <a:solidFill>
                  <a:srgbClr val="000000"/>
                </a:solidFill>
                <a:latin typeface="Comfortaa"/>
                <a:ea typeface="Comfortaa"/>
                <a:cs typeface="Comfortaa"/>
                <a:sym typeface="Comfortaa"/>
              </a:rPr>
              <a:t>AI-Powered Symptom Checker:</a:t>
            </a:r>
            <a:r>
              <a:rPr lang="en-GB" sz="1300">
                <a:solidFill>
                  <a:srgbClr val="000000"/>
                </a:solidFill>
                <a:latin typeface="Comfortaa Medium"/>
                <a:ea typeface="Comfortaa Medium"/>
                <a:cs typeface="Comfortaa Medium"/>
                <a:sym typeface="Comfortaa Medium"/>
              </a:rPr>
              <a:t> Develop an AI model to analyze symptoms and recommend potential doctors or treatments.</a:t>
            </a:r>
            <a:endParaRPr sz="13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rPr b="1" lang="en-GB" sz="1300">
                <a:solidFill>
                  <a:srgbClr val="000000"/>
                </a:solidFill>
                <a:latin typeface="Comfortaa"/>
                <a:ea typeface="Comfortaa"/>
                <a:cs typeface="Comfortaa"/>
                <a:sym typeface="Comfortaa"/>
              </a:rPr>
              <a:t>Doctor Ratings &amp; Reviews:</a:t>
            </a:r>
            <a:r>
              <a:rPr lang="en-GB" sz="1300">
                <a:solidFill>
                  <a:srgbClr val="000000"/>
                </a:solidFill>
                <a:latin typeface="Comfortaa Medium"/>
                <a:ea typeface="Comfortaa Medium"/>
                <a:cs typeface="Comfortaa Medium"/>
                <a:sym typeface="Comfortaa Medium"/>
              </a:rPr>
              <a:t> Add a feature for patients to rate and review doctors to improve trust and transparency.</a:t>
            </a:r>
            <a:endParaRPr sz="13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rPr b="1" lang="en-GB" sz="1300">
                <a:solidFill>
                  <a:srgbClr val="000000"/>
                </a:solidFill>
                <a:latin typeface="Comfortaa"/>
                <a:ea typeface="Comfortaa"/>
                <a:cs typeface="Comfortaa"/>
                <a:sym typeface="Comfortaa"/>
              </a:rPr>
              <a:t>Analytics Dashboard for Doctors:</a:t>
            </a:r>
            <a:r>
              <a:rPr lang="en-GB" sz="1300">
                <a:solidFill>
                  <a:srgbClr val="000000"/>
                </a:solidFill>
                <a:latin typeface="Comfortaa Medium"/>
                <a:ea typeface="Comfortaa Medium"/>
                <a:cs typeface="Comfortaa Medium"/>
                <a:sym typeface="Comfortaa Medium"/>
              </a:rPr>
              <a:t> Provide insights into patient demographics, treatment trends, and appointment history.</a:t>
            </a:r>
            <a:endParaRPr sz="13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rPr b="1" lang="en-GB" sz="1300">
                <a:solidFill>
                  <a:srgbClr val="000000"/>
                </a:solidFill>
                <a:latin typeface="Comfortaa"/>
                <a:ea typeface="Comfortaa"/>
                <a:cs typeface="Comfortaa"/>
                <a:sym typeface="Comfortaa"/>
              </a:rPr>
              <a:t>Insurance Integration:</a:t>
            </a:r>
            <a:r>
              <a:rPr lang="en-GB" sz="1300">
                <a:solidFill>
                  <a:srgbClr val="000000"/>
                </a:solidFill>
                <a:latin typeface="Comfortaa Medium"/>
                <a:ea typeface="Comfortaa Medium"/>
                <a:cs typeface="Comfortaa Medium"/>
                <a:sym typeface="Comfortaa Medium"/>
              </a:rPr>
              <a:t> Allow patients to check coverage, submit claims, and track reimbursements.</a:t>
            </a:r>
            <a:endParaRPr sz="13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rPr b="1" lang="en-GB" sz="1300">
                <a:solidFill>
                  <a:srgbClr val="000000"/>
                </a:solidFill>
                <a:latin typeface="Comfortaa"/>
                <a:ea typeface="Comfortaa"/>
                <a:cs typeface="Comfortaa"/>
                <a:sym typeface="Comfortaa"/>
              </a:rPr>
              <a:t>Mobile App Development</a:t>
            </a:r>
            <a:r>
              <a:rPr lang="en-GB" sz="1300">
                <a:solidFill>
                  <a:srgbClr val="000000"/>
                </a:solidFill>
                <a:latin typeface="Comfortaa Medium"/>
                <a:ea typeface="Comfortaa Medium"/>
                <a:cs typeface="Comfortaa Medium"/>
                <a:sym typeface="Comfortaa Medium"/>
              </a:rPr>
              <a:t>: Expand to mobile platforms for on-the-go access to the platform.</a:t>
            </a:r>
            <a:endParaRPr sz="1300">
              <a:solidFill>
                <a:srgbClr val="000000"/>
              </a:solidFill>
              <a:latin typeface="Comfortaa Medium"/>
              <a:ea typeface="Comfortaa Medium"/>
              <a:cs typeface="Comfortaa Medium"/>
              <a:sym typeface="Comfortaa Medium"/>
            </a:endParaRPr>
          </a:p>
          <a:p>
            <a:pPr indent="0" lvl="0" marL="0" rtl="0" algn="l">
              <a:spcBef>
                <a:spcPts val="1200"/>
              </a:spcBef>
              <a:spcAft>
                <a:spcPts val="1200"/>
              </a:spcAft>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3" name="Google Shape;93;p14"/>
          <p:cNvSpPr txBox="1"/>
          <p:nvPr>
            <p:ph idx="1" type="body"/>
          </p:nvPr>
        </p:nvSpPr>
        <p:spPr>
          <a:xfrm>
            <a:off x="311700" y="1228675"/>
            <a:ext cx="8520600" cy="167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Comfortaa Medium"/>
                <a:ea typeface="Comfortaa Medium"/>
                <a:cs typeface="Comfortaa Medium"/>
                <a:sym typeface="Comfortaa Medium"/>
              </a:rPr>
              <a:t>Patients often struggle to find the right doctor, manage their medical history, and book appointments seamlessly. Similarly, doctors face challenges in accessing patient information and managing inquiries efficiently, leading to delays in treatment and poor communication.</a:t>
            </a:r>
            <a:endParaRPr>
              <a:latin typeface="Comfortaa Medium"/>
              <a:ea typeface="Comfortaa Medium"/>
              <a:cs typeface="Comfortaa Medium"/>
              <a:sym typeface="Comfortaa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Our Solution</a:t>
            </a:r>
            <a:endParaRPr/>
          </a:p>
        </p:txBody>
      </p:sp>
      <p:sp>
        <p:nvSpPr>
          <p:cNvPr id="99" name="Google Shape;99;p15"/>
          <p:cNvSpPr txBox="1"/>
          <p:nvPr>
            <p:ph idx="1" type="body"/>
          </p:nvPr>
        </p:nvSpPr>
        <p:spPr>
          <a:xfrm>
            <a:off x="311700" y="993900"/>
            <a:ext cx="8716200" cy="40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n-GB" sz="1385">
                <a:latin typeface="Comfortaa Medium"/>
                <a:ea typeface="Comfortaa Medium"/>
                <a:cs typeface="Comfortaa Medium"/>
                <a:sym typeface="Comfortaa Medium"/>
              </a:rPr>
              <a:t>A complete platform for managing healthcare that makes it easier for patients and physicians to communicate while guaranteeing smooth access to medical care.</a:t>
            </a:r>
            <a:endParaRPr sz="1385">
              <a:latin typeface="Comfortaa Medium"/>
              <a:ea typeface="Comfortaa Medium"/>
              <a:cs typeface="Comfortaa Medium"/>
              <a:sym typeface="Comfortaa Medium"/>
            </a:endParaRPr>
          </a:p>
          <a:p>
            <a:pPr indent="0" lvl="0" marL="0" rtl="0" algn="l">
              <a:spcBef>
                <a:spcPts val="1200"/>
              </a:spcBef>
              <a:spcAft>
                <a:spcPts val="0"/>
              </a:spcAft>
              <a:buSzPts val="358"/>
              <a:buNone/>
            </a:pPr>
            <a:r>
              <a:rPr lang="en-GB" sz="1385">
                <a:latin typeface="Comfortaa Medium"/>
                <a:ea typeface="Comfortaa Medium"/>
                <a:cs typeface="Comfortaa Medium"/>
                <a:sym typeface="Comfortaa Medium"/>
              </a:rPr>
              <a:t>Important Features:-</a:t>
            </a:r>
            <a:endParaRPr sz="1385">
              <a:latin typeface="Comfortaa Medium"/>
              <a:ea typeface="Comfortaa Medium"/>
              <a:cs typeface="Comfortaa Medium"/>
              <a:sym typeface="Comfortaa Medium"/>
            </a:endParaRPr>
          </a:p>
          <a:p>
            <a:pPr indent="0" lvl="0" marL="0" rtl="0" algn="l">
              <a:spcBef>
                <a:spcPts val="1200"/>
              </a:spcBef>
              <a:spcAft>
                <a:spcPts val="0"/>
              </a:spcAft>
              <a:buSzPts val="358"/>
              <a:buNone/>
            </a:pPr>
            <a:r>
              <a:rPr lang="en-GB" sz="1385">
                <a:latin typeface="Comfortaa Medium"/>
                <a:ea typeface="Comfortaa Medium"/>
                <a:cs typeface="Comfortaa Medium"/>
                <a:sym typeface="Comfortaa Medium"/>
              </a:rPr>
              <a:t>1. Doctor Discovery for Patients:</a:t>
            </a:r>
            <a:endParaRPr sz="1385">
              <a:latin typeface="Comfortaa Medium"/>
              <a:ea typeface="Comfortaa Medium"/>
              <a:cs typeface="Comfortaa Medium"/>
              <a:sym typeface="Comfortaa Medium"/>
            </a:endParaRPr>
          </a:p>
          <a:p>
            <a:pPr indent="0" lvl="0" marL="0" rtl="0" algn="l">
              <a:spcBef>
                <a:spcPts val="1200"/>
              </a:spcBef>
              <a:spcAft>
                <a:spcPts val="0"/>
              </a:spcAft>
              <a:buSzPts val="358"/>
              <a:buNone/>
            </a:pPr>
            <a:r>
              <a:rPr lang="en-GB" sz="1385">
                <a:latin typeface="Comfortaa Medium"/>
                <a:ea typeface="Comfortaa Medium"/>
                <a:cs typeface="Comfortaa Medium"/>
                <a:sym typeface="Comfortaa Medium"/>
              </a:rPr>
              <a:t>  </a:t>
            </a:r>
            <a:r>
              <a:rPr lang="en-GB" sz="1385">
                <a:latin typeface="Comfortaa Medium"/>
                <a:ea typeface="Comfortaa Medium"/>
                <a:cs typeface="Comfortaa Medium"/>
                <a:sym typeface="Comfortaa Medium"/>
              </a:rPr>
              <a:t>Look for physicians by availability, specialty, location, and reviews.</a:t>
            </a:r>
            <a:endParaRPr sz="1385">
              <a:latin typeface="Comfortaa Medium"/>
              <a:ea typeface="Comfortaa Medium"/>
              <a:cs typeface="Comfortaa Medium"/>
              <a:sym typeface="Comfortaa Medium"/>
            </a:endParaRPr>
          </a:p>
          <a:p>
            <a:pPr indent="0" lvl="0" marL="0" rtl="0" algn="l">
              <a:spcBef>
                <a:spcPts val="1200"/>
              </a:spcBef>
              <a:spcAft>
                <a:spcPts val="0"/>
              </a:spcAft>
              <a:buSzPts val="358"/>
              <a:buNone/>
            </a:pPr>
            <a:r>
              <a:rPr lang="en-GB" sz="1385">
                <a:latin typeface="Comfortaa Medium"/>
                <a:ea typeface="Comfortaa Medium"/>
                <a:cs typeface="Comfortaa Medium"/>
                <a:sym typeface="Comfortaa Medium"/>
              </a:rPr>
              <a:t>  AI-driven suggestions according to preferences or symptoms.</a:t>
            </a:r>
            <a:endParaRPr sz="1385">
              <a:latin typeface="Comfortaa Medium"/>
              <a:ea typeface="Comfortaa Medium"/>
              <a:cs typeface="Comfortaa Medium"/>
              <a:sym typeface="Comfortaa Medium"/>
            </a:endParaRPr>
          </a:p>
          <a:p>
            <a:pPr indent="0" lvl="0" marL="0" rtl="0" algn="l">
              <a:spcBef>
                <a:spcPts val="1200"/>
              </a:spcBef>
              <a:spcAft>
                <a:spcPts val="0"/>
              </a:spcAft>
              <a:buSzPts val="358"/>
              <a:buNone/>
            </a:pPr>
            <a:r>
              <a:rPr lang="en-GB" sz="1385">
                <a:latin typeface="Comfortaa Medium"/>
                <a:ea typeface="Comfortaa Medium"/>
                <a:cs typeface="Comfortaa Medium"/>
                <a:sym typeface="Comfortaa Medium"/>
              </a:rPr>
              <a:t>2. Scheduling Reservation:</a:t>
            </a:r>
            <a:endParaRPr sz="1385">
              <a:latin typeface="Comfortaa Medium"/>
              <a:ea typeface="Comfortaa Medium"/>
              <a:cs typeface="Comfortaa Medium"/>
              <a:sym typeface="Comfortaa Medium"/>
            </a:endParaRPr>
          </a:p>
          <a:p>
            <a:pPr indent="0" lvl="0" marL="0" rtl="0" algn="l">
              <a:spcBef>
                <a:spcPts val="1200"/>
              </a:spcBef>
              <a:spcAft>
                <a:spcPts val="0"/>
              </a:spcAft>
              <a:buSzPts val="358"/>
              <a:buNone/>
            </a:pPr>
            <a:r>
              <a:rPr lang="en-GB" sz="1385">
                <a:latin typeface="Comfortaa Medium"/>
                <a:ea typeface="Comfortaa Medium"/>
                <a:cs typeface="Comfortaa Medium"/>
                <a:sym typeface="Comfortaa Medium"/>
              </a:rPr>
              <a:t>  </a:t>
            </a:r>
            <a:r>
              <a:rPr lang="en-GB" sz="1385">
                <a:latin typeface="Comfortaa Medium"/>
                <a:ea typeface="Comfortaa Medium"/>
                <a:cs typeface="Comfortaa Medium"/>
                <a:sym typeface="Comfortaa Medium"/>
              </a:rPr>
              <a:t>Scheduling in real time with prompt reminders and confirmation.</a:t>
            </a:r>
            <a:endParaRPr sz="1385">
              <a:latin typeface="Comfortaa Medium"/>
              <a:ea typeface="Comfortaa Medium"/>
              <a:cs typeface="Comfortaa Medium"/>
              <a:sym typeface="Comfortaa Medium"/>
            </a:endParaRPr>
          </a:p>
          <a:p>
            <a:pPr indent="0" lvl="0" marL="0" rtl="0" algn="l">
              <a:spcBef>
                <a:spcPts val="1200"/>
              </a:spcBef>
              <a:spcAft>
                <a:spcPts val="0"/>
              </a:spcAft>
              <a:buSzPts val="358"/>
              <a:buNone/>
            </a:pPr>
            <a:r>
              <a:rPr lang="en-GB" sz="1385">
                <a:latin typeface="Comfortaa Medium"/>
                <a:ea typeface="Comfortaa Medium"/>
                <a:cs typeface="Comfortaa Medium"/>
                <a:sym typeface="Comfortaa Medium"/>
              </a:rPr>
              <a:t>3.Management of Medical Records:</a:t>
            </a:r>
            <a:endParaRPr sz="1385">
              <a:latin typeface="Comfortaa Medium"/>
              <a:ea typeface="Comfortaa Medium"/>
              <a:cs typeface="Comfortaa Medium"/>
              <a:sym typeface="Comfortaa Medium"/>
            </a:endParaRPr>
          </a:p>
          <a:p>
            <a:pPr indent="0" lvl="0" marL="0" rtl="0" algn="l">
              <a:spcBef>
                <a:spcPts val="1200"/>
              </a:spcBef>
              <a:spcAft>
                <a:spcPts val="0"/>
              </a:spcAft>
              <a:buSzPts val="358"/>
              <a:buNone/>
            </a:pPr>
            <a:r>
              <a:rPr lang="en-GB" sz="1385">
                <a:latin typeface="Comfortaa Medium"/>
                <a:ea typeface="Comfortaa Medium"/>
                <a:cs typeface="Comfortaa Medium"/>
                <a:sym typeface="Comfortaa Medium"/>
              </a:rPr>
              <a:t>  </a:t>
            </a:r>
            <a:r>
              <a:rPr lang="en-GB" sz="1385">
                <a:latin typeface="Comfortaa Medium"/>
                <a:ea typeface="Comfortaa Medium"/>
                <a:cs typeface="Comfortaa Medium"/>
                <a:sym typeface="Comfortaa Medium"/>
              </a:rPr>
              <a:t>Upload and safely store medical records, such as reports and prescriptions.</a:t>
            </a:r>
            <a:endParaRPr sz="1385">
              <a:latin typeface="Comfortaa Medium"/>
              <a:ea typeface="Comfortaa Medium"/>
              <a:cs typeface="Comfortaa Medium"/>
              <a:sym typeface="Comfortaa Medium"/>
            </a:endParaRPr>
          </a:p>
          <a:p>
            <a:pPr indent="0" lvl="0" marL="0" rtl="0" algn="l">
              <a:spcBef>
                <a:spcPts val="1200"/>
              </a:spcBef>
              <a:spcAft>
                <a:spcPts val="1200"/>
              </a:spcAft>
              <a:buSzPts val="358"/>
              <a:buNone/>
            </a:pPr>
            <a:r>
              <a:rPr lang="en-GB" sz="1385">
                <a:latin typeface="Comfortaa Medium"/>
                <a:ea typeface="Comfortaa Medium"/>
                <a:cs typeface="Comfortaa Medium"/>
                <a:sym typeface="Comfortaa Medium"/>
              </a:rPr>
              <a:t>  Sharing with physicians during consultations is simple.</a:t>
            </a:r>
            <a:endParaRPr sz="1585">
              <a:latin typeface="Comfortaa Medium"/>
              <a:ea typeface="Comfortaa Medium"/>
              <a:cs typeface="Comfortaa Medium"/>
              <a:sym typeface="Comfortaa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1404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We Plan to Achieve in 24 Hours</a:t>
            </a:r>
            <a:endParaRPr/>
          </a:p>
        </p:txBody>
      </p:sp>
      <p:sp>
        <p:nvSpPr>
          <p:cNvPr id="105" name="Google Shape;105;p16"/>
          <p:cNvSpPr txBox="1"/>
          <p:nvPr>
            <p:ph idx="1" type="body"/>
          </p:nvPr>
        </p:nvSpPr>
        <p:spPr>
          <a:xfrm>
            <a:off x="311700" y="725550"/>
            <a:ext cx="8613900" cy="407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450">
                <a:latin typeface="Comfortaa Medium"/>
                <a:ea typeface="Comfortaa Medium"/>
                <a:cs typeface="Comfortaa Medium"/>
                <a:sym typeface="Comfortaa Medium"/>
              </a:rPr>
              <a:t>Our goal is to build a working prototype of a healthcare management platform focusing on core functionalities. Here's the breakdown of what we aim to deliver:</a:t>
            </a:r>
            <a:endParaRPr sz="1450">
              <a:latin typeface="Comfortaa Medium"/>
              <a:ea typeface="Comfortaa Medium"/>
              <a:cs typeface="Comfortaa Medium"/>
              <a:sym typeface="Comfortaa Medium"/>
            </a:endParaRPr>
          </a:p>
          <a:p>
            <a:pPr indent="-311150" lvl="0" marL="457200" rtl="0" algn="l">
              <a:spcBef>
                <a:spcPts val="1200"/>
              </a:spcBef>
              <a:spcAft>
                <a:spcPts val="0"/>
              </a:spcAft>
              <a:buClr>
                <a:srgbClr val="000000"/>
              </a:buClr>
              <a:buSzPts val="1300"/>
              <a:buFont typeface="Arial"/>
              <a:buChar char="●"/>
            </a:pPr>
            <a:r>
              <a:rPr b="1" lang="en-GB" sz="1300">
                <a:solidFill>
                  <a:srgbClr val="000000"/>
                </a:solidFill>
                <a:latin typeface="Comfortaa"/>
                <a:ea typeface="Comfortaa"/>
                <a:cs typeface="Comfortaa"/>
                <a:sym typeface="Comfortaa"/>
              </a:rPr>
              <a:t>Doctor Discovery:</a:t>
            </a:r>
            <a:r>
              <a:rPr lang="en-GB" sz="1300">
                <a:solidFill>
                  <a:srgbClr val="000000"/>
                </a:solidFill>
                <a:latin typeface="Comfortaa Medium"/>
                <a:ea typeface="Comfortaa Medium"/>
                <a:cs typeface="Comfortaa Medium"/>
                <a:sym typeface="Comfortaa Medium"/>
              </a:rPr>
              <a:t> Building a search feature to find doctors by specialty, location, and availability with basic filtering options.</a:t>
            </a:r>
            <a:endParaRPr sz="1300">
              <a:solidFill>
                <a:srgbClr val="000000"/>
              </a:solidFill>
              <a:latin typeface="Comfortaa Medium"/>
              <a:ea typeface="Comfortaa Medium"/>
              <a:cs typeface="Comfortaa Medium"/>
              <a:sym typeface="Comfortaa Medium"/>
            </a:endParaRPr>
          </a:p>
          <a:p>
            <a:pPr indent="-311150" lvl="0" marL="457200" rtl="0" algn="l">
              <a:spcBef>
                <a:spcPts val="0"/>
              </a:spcBef>
              <a:spcAft>
                <a:spcPts val="0"/>
              </a:spcAft>
              <a:buClr>
                <a:srgbClr val="000000"/>
              </a:buClr>
              <a:buSzPts val="1300"/>
              <a:buFont typeface="Arial"/>
              <a:buChar char="●"/>
            </a:pPr>
            <a:r>
              <a:rPr b="1" lang="en-GB" sz="1300">
                <a:solidFill>
                  <a:srgbClr val="000000"/>
                </a:solidFill>
                <a:latin typeface="Comfortaa"/>
                <a:ea typeface="Comfortaa"/>
                <a:cs typeface="Comfortaa"/>
                <a:sym typeface="Comfortaa"/>
              </a:rPr>
              <a:t>Appointment Scheduling:</a:t>
            </a:r>
            <a:r>
              <a:rPr lang="en-GB" sz="1300">
                <a:solidFill>
                  <a:srgbClr val="000000"/>
                </a:solidFill>
                <a:latin typeface="Comfortaa Medium"/>
                <a:ea typeface="Comfortaa Medium"/>
                <a:cs typeface="Comfortaa Medium"/>
                <a:sym typeface="Comfortaa Medium"/>
              </a:rPr>
              <a:t> Creating a booking system with real-time slot selection and instant confirmation.</a:t>
            </a:r>
            <a:endParaRPr sz="1300">
              <a:solidFill>
                <a:srgbClr val="000000"/>
              </a:solidFill>
              <a:latin typeface="Comfortaa Medium"/>
              <a:ea typeface="Comfortaa Medium"/>
              <a:cs typeface="Comfortaa Medium"/>
              <a:sym typeface="Comfortaa Medium"/>
            </a:endParaRPr>
          </a:p>
          <a:p>
            <a:pPr indent="-311150" lvl="0" marL="457200" rtl="0" algn="l">
              <a:spcBef>
                <a:spcPts val="0"/>
              </a:spcBef>
              <a:spcAft>
                <a:spcPts val="0"/>
              </a:spcAft>
              <a:buClr>
                <a:srgbClr val="000000"/>
              </a:buClr>
              <a:buSzPts val="1300"/>
              <a:buFont typeface="Arial"/>
              <a:buChar char="●"/>
            </a:pPr>
            <a:r>
              <a:rPr b="1" lang="en-GB" sz="1300">
                <a:solidFill>
                  <a:srgbClr val="000000"/>
                </a:solidFill>
                <a:latin typeface="Comfortaa"/>
                <a:ea typeface="Comfortaa"/>
                <a:cs typeface="Comfortaa"/>
                <a:sym typeface="Comfortaa"/>
              </a:rPr>
              <a:t>Medical Record Management:</a:t>
            </a:r>
            <a:r>
              <a:rPr lang="en-GB" sz="1300">
                <a:solidFill>
                  <a:srgbClr val="000000"/>
                </a:solidFill>
                <a:latin typeface="Comfortaa Medium"/>
                <a:ea typeface="Comfortaa Medium"/>
                <a:cs typeface="Comfortaa Medium"/>
                <a:sym typeface="Comfortaa Medium"/>
              </a:rPr>
              <a:t> Implementing functionality to upload, retrieve, and organize medical records securely.</a:t>
            </a:r>
            <a:endParaRPr sz="1300">
              <a:solidFill>
                <a:srgbClr val="000000"/>
              </a:solidFill>
              <a:latin typeface="Comfortaa Medium"/>
              <a:ea typeface="Comfortaa Medium"/>
              <a:cs typeface="Comfortaa Medium"/>
              <a:sym typeface="Comfortaa Medium"/>
            </a:endParaRPr>
          </a:p>
          <a:p>
            <a:pPr indent="-311150" lvl="0" marL="457200" rtl="0" algn="l">
              <a:spcBef>
                <a:spcPts val="0"/>
              </a:spcBef>
              <a:spcAft>
                <a:spcPts val="0"/>
              </a:spcAft>
              <a:buClr>
                <a:srgbClr val="000000"/>
              </a:buClr>
              <a:buSzPts val="1300"/>
              <a:buFont typeface="Arial"/>
              <a:buChar char="●"/>
            </a:pPr>
            <a:r>
              <a:rPr b="1" lang="en-GB" sz="1300">
                <a:solidFill>
                  <a:srgbClr val="000000"/>
                </a:solidFill>
                <a:latin typeface="Comfortaa"/>
                <a:ea typeface="Comfortaa"/>
                <a:cs typeface="Comfortaa"/>
                <a:sym typeface="Comfortaa"/>
              </a:rPr>
              <a:t>User Interfaces:</a:t>
            </a:r>
            <a:r>
              <a:rPr lang="en-GB" sz="1300">
                <a:solidFill>
                  <a:srgbClr val="000000"/>
                </a:solidFill>
                <a:latin typeface="Comfortaa Medium"/>
                <a:ea typeface="Comfortaa Medium"/>
                <a:cs typeface="Comfortaa Medium"/>
                <a:sym typeface="Comfortaa Medium"/>
              </a:rPr>
              <a:t> Designing simple, functional dashboards for patients (search, book, manage records) and doctors (like appointments ,, access records).</a:t>
            </a:r>
            <a:endParaRPr sz="1300">
              <a:solidFill>
                <a:srgbClr val="000000"/>
              </a:solidFill>
              <a:latin typeface="Comfortaa Medium"/>
              <a:ea typeface="Comfortaa Medium"/>
              <a:cs typeface="Comfortaa Medium"/>
              <a:sym typeface="Comfortaa Medium"/>
            </a:endParaRPr>
          </a:p>
          <a:p>
            <a:pPr indent="-311150" lvl="0" marL="457200" rtl="0" algn="l">
              <a:spcBef>
                <a:spcPts val="0"/>
              </a:spcBef>
              <a:spcAft>
                <a:spcPts val="0"/>
              </a:spcAft>
              <a:buClr>
                <a:srgbClr val="000000"/>
              </a:buClr>
              <a:buSzPts val="1300"/>
              <a:buFont typeface="Arial"/>
              <a:buChar char="●"/>
            </a:pPr>
            <a:r>
              <a:rPr b="1" lang="en-GB" sz="1300">
                <a:solidFill>
                  <a:srgbClr val="000000"/>
                </a:solidFill>
                <a:latin typeface="Comfortaa"/>
                <a:ea typeface="Comfortaa"/>
                <a:cs typeface="Comfortaa"/>
                <a:sym typeface="Comfortaa"/>
              </a:rPr>
              <a:t>Backend Development: </a:t>
            </a:r>
            <a:r>
              <a:rPr lang="en-GB" sz="1300">
                <a:solidFill>
                  <a:srgbClr val="000000"/>
                </a:solidFill>
                <a:latin typeface="Comfortaa Medium"/>
                <a:ea typeface="Comfortaa Medium"/>
                <a:cs typeface="Comfortaa Medium"/>
                <a:sym typeface="Comfortaa Medium"/>
              </a:rPr>
              <a:t>Developing APIs to support doctor search, appointment management, and file handling.</a:t>
            </a:r>
            <a:endParaRPr sz="1300">
              <a:solidFill>
                <a:srgbClr val="000000"/>
              </a:solidFill>
              <a:latin typeface="Comfortaa Medium"/>
              <a:ea typeface="Comfortaa Medium"/>
              <a:cs typeface="Comfortaa Medium"/>
              <a:sym typeface="Comfortaa Medium"/>
            </a:endParaRPr>
          </a:p>
          <a:p>
            <a:pPr indent="-311150" lvl="0" marL="457200" rtl="0" algn="l">
              <a:spcBef>
                <a:spcPts val="0"/>
              </a:spcBef>
              <a:spcAft>
                <a:spcPts val="0"/>
              </a:spcAft>
              <a:buClr>
                <a:srgbClr val="000000"/>
              </a:buClr>
              <a:buSzPts val="1300"/>
              <a:buFont typeface="Arial"/>
              <a:buChar char="●"/>
            </a:pPr>
            <a:r>
              <a:rPr b="1" lang="en-GB" sz="1300">
                <a:solidFill>
                  <a:srgbClr val="000000"/>
                </a:solidFill>
                <a:latin typeface="Comfortaa"/>
                <a:ea typeface="Comfortaa"/>
                <a:cs typeface="Comfortaa"/>
                <a:sym typeface="Comfortaa"/>
              </a:rPr>
              <a:t>Deployment:</a:t>
            </a:r>
            <a:r>
              <a:rPr lang="en-GB" sz="1300">
                <a:solidFill>
                  <a:srgbClr val="000000"/>
                </a:solidFill>
                <a:latin typeface="Comfortaa Medium"/>
                <a:ea typeface="Comfortaa Medium"/>
                <a:cs typeface="Comfortaa Medium"/>
                <a:sym typeface="Comfortaa Medium"/>
              </a:rPr>
              <a:t> Hosting the prototype on Heroku or Firebase for live demonstration.</a:t>
            </a:r>
            <a:endParaRPr sz="13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rPr b="1" lang="en-GB" sz="1300">
                <a:solidFill>
                  <a:srgbClr val="000000"/>
                </a:solidFill>
                <a:latin typeface="Comfortaa"/>
                <a:ea typeface="Comfortaa"/>
                <a:cs typeface="Comfortaa"/>
                <a:sym typeface="Comfortaa"/>
              </a:rPr>
              <a:t>Stretch Goals(not sure if possible):</a:t>
            </a:r>
            <a:r>
              <a:rPr lang="en-GB" sz="1300">
                <a:solidFill>
                  <a:srgbClr val="000000"/>
                </a:solidFill>
                <a:latin typeface="Comfortaa Medium"/>
                <a:ea typeface="Comfortaa Medium"/>
                <a:cs typeface="Comfortaa Medium"/>
                <a:sym typeface="Comfortaa Medium"/>
              </a:rPr>
              <a:t> AI doctor recommendations, basic notification system, or a simple symptom checker.</a:t>
            </a:r>
            <a:endParaRPr sz="13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rPr lang="en-GB" sz="1300">
                <a:solidFill>
                  <a:srgbClr val="000000"/>
                </a:solidFill>
                <a:latin typeface="Comfortaa Medium"/>
                <a:ea typeface="Comfortaa Medium"/>
                <a:cs typeface="Comfortaa Medium"/>
                <a:sym typeface="Comfortaa Medium"/>
              </a:rPr>
              <a:t>This ensures that we have a  functional prototype showcasing core features and future potential.</a:t>
            </a:r>
            <a:endParaRPr sz="1300">
              <a:solidFill>
                <a:srgbClr val="000000"/>
              </a:solidFill>
              <a:latin typeface="Comfortaa Medium"/>
              <a:ea typeface="Comfortaa Medium"/>
              <a:cs typeface="Comfortaa Medium"/>
              <a:sym typeface="Comfortaa Medium"/>
            </a:endParaRPr>
          </a:p>
          <a:p>
            <a:pPr indent="0" lvl="0" marL="0" rtl="0" algn="l">
              <a:lnSpc>
                <a:spcPct val="95000"/>
              </a:lnSpc>
              <a:spcBef>
                <a:spcPts val="1200"/>
              </a:spcBef>
              <a:spcAft>
                <a:spcPts val="0"/>
              </a:spcAft>
              <a:buSzPts val="275"/>
              <a:buNone/>
            </a:pPr>
            <a:r>
              <a:t/>
            </a:r>
            <a:endParaRPr sz="1250">
              <a:latin typeface="Comfortaa Medium"/>
              <a:ea typeface="Comfortaa Medium"/>
              <a:cs typeface="Comfortaa Medium"/>
              <a:sym typeface="Comfortaa Medium"/>
            </a:endParaRPr>
          </a:p>
          <a:p>
            <a:pPr indent="0" lvl="0" marL="0" rtl="0" algn="l">
              <a:lnSpc>
                <a:spcPct val="95000"/>
              </a:lnSpc>
              <a:spcBef>
                <a:spcPts val="1200"/>
              </a:spcBef>
              <a:spcAft>
                <a:spcPts val="0"/>
              </a:spcAft>
              <a:buSzPts val="275"/>
              <a:buNone/>
            </a:pPr>
            <a:r>
              <a:t/>
            </a:r>
            <a:endParaRPr sz="1250">
              <a:latin typeface="Comfortaa Medium"/>
              <a:ea typeface="Comfortaa Medium"/>
              <a:cs typeface="Comfortaa Medium"/>
              <a:sym typeface="Comfortaa Medium"/>
            </a:endParaRPr>
          </a:p>
          <a:p>
            <a:pPr indent="0" lvl="0" marL="0" rtl="0" algn="l">
              <a:lnSpc>
                <a:spcPct val="95000"/>
              </a:lnSpc>
              <a:spcBef>
                <a:spcPts val="1200"/>
              </a:spcBef>
              <a:spcAft>
                <a:spcPts val="0"/>
              </a:spcAft>
              <a:buSzPts val="275"/>
              <a:buNone/>
            </a:pPr>
            <a:r>
              <a:t/>
            </a:r>
            <a:endParaRPr sz="1250">
              <a:latin typeface="Comfortaa Medium"/>
              <a:ea typeface="Comfortaa Medium"/>
              <a:cs typeface="Comfortaa Medium"/>
              <a:sym typeface="Comfortaa Medium"/>
            </a:endParaRPr>
          </a:p>
          <a:p>
            <a:pPr indent="0" lvl="0" marL="0" rtl="0" algn="l">
              <a:lnSpc>
                <a:spcPct val="95000"/>
              </a:lnSpc>
              <a:spcBef>
                <a:spcPts val="1200"/>
              </a:spcBef>
              <a:spcAft>
                <a:spcPts val="0"/>
              </a:spcAft>
              <a:buSzPts val="275"/>
              <a:buNone/>
            </a:pPr>
            <a:r>
              <a:t/>
            </a:r>
            <a:endParaRPr sz="1250">
              <a:latin typeface="Comfortaa Medium"/>
              <a:ea typeface="Comfortaa Medium"/>
              <a:cs typeface="Comfortaa Medium"/>
              <a:sym typeface="Comfortaa Medium"/>
            </a:endParaRPr>
          </a:p>
          <a:p>
            <a:pPr indent="0" lvl="0" marL="0" rtl="0" algn="l">
              <a:lnSpc>
                <a:spcPct val="95000"/>
              </a:lnSpc>
              <a:spcBef>
                <a:spcPts val="1200"/>
              </a:spcBef>
              <a:spcAft>
                <a:spcPts val="1200"/>
              </a:spcAft>
              <a:buSzPts val="275"/>
              <a:buNone/>
            </a:pPr>
            <a:r>
              <a:t/>
            </a:r>
            <a:endParaRPr sz="1250">
              <a:latin typeface="Comfortaa Medium"/>
              <a:ea typeface="Comfortaa Medium"/>
              <a:cs typeface="Comfortaa Medium"/>
              <a:sym typeface="Comforta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Technologies and Tools</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latin typeface="Comfortaa Medium"/>
                <a:ea typeface="Comfortaa Medium"/>
                <a:cs typeface="Comfortaa Medium"/>
                <a:sym typeface="Comfortaa Medium"/>
              </a:rPr>
              <a:t>Database: MongoDB for managing and storing all data securely and efficiently.</a:t>
            </a:r>
            <a:endParaRPr sz="14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t/>
            </a:r>
            <a:endParaRPr sz="14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rPr lang="en-GB" sz="1400">
                <a:solidFill>
                  <a:srgbClr val="000000"/>
                </a:solidFill>
                <a:latin typeface="Comfortaa Medium"/>
                <a:ea typeface="Comfortaa Medium"/>
                <a:cs typeface="Comfortaa Medium"/>
                <a:sym typeface="Comfortaa Medium"/>
              </a:rPr>
              <a:t>Backend: Python with Flask for handling API requests and managing the server-side logic.</a:t>
            </a:r>
            <a:endParaRPr sz="14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t/>
            </a:r>
            <a:endParaRPr sz="14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rPr lang="en-GB" sz="1400">
                <a:solidFill>
                  <a:srgbClr val="000000"/>
                </a:solidFill>
                <a:latin typeface="Comfortaa Medium"/>
                <a:ea typeface="Comfortaa Medium"/>
                <a:cs typeface="Comfortaa Medium"/>
                <a:sym typeface="Comfortaa Medium"/>
              </a:rPr>
              <a:t>API Integration: Gemini API for leveraging external functionalities or services.</a:t>
            </a:r>
            <a:endParaRPr sz="14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t/>
            </a:r>
            <a:endParaRPr sz="1400">
              <a:solidFill>
                <a:srgbClr val="000000"/>
              </a:solidFill>
              <a:latin typeface="Comfortaa Medium"/>
              <a:ea typeface="Comfortaa Medium"/>
              <a:cs typeface="Comfortaa Medium"/>
              <a:sym typeface="Comfortaa Medium"/>
            </a:endParaRPr>
          </a:p>
          <a:p>
            <a:pPr indent="0" lvl="0" marL="0" rtl="0" algn="l">
              <a:spcBef>
                <a:spcPts val="1200"/>
              </a:spcBef>
              <a:spcAft>
                <a:spcPts val="0"/>
              </a:spcAft>
              <a:buNone/>
            </a:pPr>
            <a:r>
              <a:rPr lang="en-GB" sz="1400">
                <a:solidFill>
                  <a:srgbClr val="000000"/>
                </a:solidFill>
                <a:latin typeface="Comfortaa Medium"/>
                <a:ea typeface="Comfortaa Medium"/>
                <a:cs typeface="Comfortaa Medium"/>
                <a:sym typeface="Comfortaa Medium"/>
              </a:rPr>
              <a:t>Frontend: HTML and CSS for building a clean, responsive user interface.</a:t>
            </a:r>
            <a:endParaRPr sz="1400">
              <a:solidFill>
                <a:srgbClr val="000000"/>
              </a:solidFill>
              <a:latin typeface="Comfortaa Medium"/>
              <a:ea typeface="Comfortaa Medium"/>
              <a:cs typeface="Comfortaa Medium"/>
              <a:sym typeface="Comfortaa Medium"/>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ARCHITECTURE</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Frontend (HTML, CSS) → Backend (Python) → Database (MongoDB).</a:t>
            </a:r>
            <a:endParaRPr sz="2200"/>
          </a:p>
          <a:p>
            <a:pPr indent="0" lvl="0" marL="0" rtl="0" algn="l">
              <a:spcBef>
                <a:spcPts val="1200"/>
              </a:spcBef>
              <a:spcAft>
                <a:spcPts val="0"/>
              </a:spcAft>
              <a:buNone/>
            </a:pPr>
            <a:r>
              <a:rPr lang="en-GB" sz="2200"/>
              <a:t>Interaction flow: User → Frontend → Backend → Database → Backend → Frontend → User</a:t>
            </a:r>
            <a:endParaRPr sz="22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 SUMMARY</a:t>
            </a:r>
            <a:endParaRPr/>
          </a:p>
        </p:txBody>
      </p:sp>
      <p:sp>
        <p:nvSpPr>
          <p:cNvPr id="123" name="Google Shape;123;p19"/>
          <p:cNvSpPr txBox="1"/>
          <p:nvPr>
            <p:ph idx="1" type="body"/>
          </p:nvPr>
        </p:nvSpPr>
        <p:spPr>
          <a:xfrm>
            <a:off x="189575" y="1017800"/>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400">
                <a:solidFill>
                  <a:srgbClr val="000000"/>
                </a:solidFill>
                <a:latin typeface="Arial"/>
                <a:ea typeface="Arial"/>
                <a:cs typeface="Arial"/>
                <a:sym typeface="Arial"/>
              </a:rPr>
              <a:t>Here's a final summary for your project:</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GB" sz="1100">
                <a:solidFill>
                  <a:srgbClr val="000000"/>
                </a:solidFill>
                <a:latin typeface="Arial"/>
                <a:ea typeface="Arial"/>
                <a:cs typeface="Arial"/>
                <a:sym typeface="Arial"/>
              </a:rPr>
              <a:t>Our </a:t>
            </a:r>
            <a:r>
              <a:rPr b="1" lang="en-GB" sz="1100">
                <a:solidFill>
                  <a:srgbClr val="000000"/>
                </a:solidFill>
                <a:latin typeface="Arial"/>
                <a:ea typeface="Arial"/>
                <a:cs typeface="Arial"/>
                <a:sym typeface="Arial"/>
              </a:rPr>
              <a:t>MedHelp</a:t>
            </a:r>
            <a:r>
              <a:rPr lang="en-GB" sz="1100">
                <a:solidFill>
                  <a:srgbClr val="000000"/>
                </a:solidFill>
                <a:latin typeface="Arial"/>
                <a:ea typeface="Arial"/>
                <a:cs typeface="Arial"/>
                <a:sym typeface="Arial"/>
              </a:rPr>
              <a:t> project has successfully created an integrated platform that connects patients and doctors seamlessly. The frontend, built using HTML and CSS, provides a user-friendly interface for functionalities such as viewing medical history, booking appointments, and accessing nearby doctors. The backend, powered by Python (Flask), ensures smooth data processing and secure communication between the application and the database. The MongoDB database efficiently stores and manages patient records, doctor profiles, and appointment details. While the core functionality has been implemented, the final connection between the backend and frontend, along with the database, is the remaining step. Once completed, our project will serve as a robust healthcare assistant, enhancing patient care and streamlining doctor-patient interactions.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 FACED</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GB" sz="2300"/>
              <a:t>Integration of backend with the database and frontend.</a:t>
            </a:r>
            <a:endParaRPr sz="2300"/>
          </a:p>
          <a:p>
            <a:pPr indent="-374650" lvl="0" marL="457200" rtl="0" algn="l">
              <a:spcBef>
                <a:spcPts val="0"/>
              </a:spcBef>
              <a:spcAft>
                <a:spcPts val="0"/>
              </a:spcAft>
              <a:buSzPts val="2300"/>
              <a:buChar char="●"/>
            </a:pPr>
            <a:r>
              <a:rPr lang="en-GB" sz="2300"/>
              <a:t>Managing real-time communication between users and doctors.</a:t>
            </a:r>
            <a:endParaRPr sz="2300"/>
          </a:p>
          <a:p>
            <a:pPr indent="-374650" lvl="0" marL="457200" rtl="0" algn="l">
              <a:spcBef>
                <a:spcPts val="0"/>
              </a:spcBef>
              <a:spcAft>
                <a:spcPts val="0"/>
              </a:spcAft>
              <a:buSzPts val="2300"/>
              <a:buChar char="●"/>
            </a:pPr>
            <a:r>
              <a:rPr lang="en-GB" sz="2300"/>
              <a:t>Ensuring scalability for a growing user base.</a:t>
            </a:r>
            <a:endParaRPr sz="23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Expected Outcome</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GB">
                <a:latin typeface="Comfortaa"/>
                <a:ea typeface="Comfortaa"/>
                <a:cs typeface="Comfortaa"/>
                <a:sym typeface="Comfortaa"/>
              </a:rPr>
              <a:t>Functional Prototype:</a:t>
            </a:r>
            <a:r>
              <a:rPr lang="en-GB">
                <a:latin typeface="Comfortaa Medium"/>
                <a:ea typeface="Comfortaa Medium"/>
                <a:cs typeface="Comfortaa Medium"/>
                <a:sym typeface="Comfortaa Medium"/>
              </a:rPr>
              <a:t> A functional platform that demonstrates doctor finding, appointment scheduling, and medical record management.</a:t>
            </a:r>
            <a:endParaRPr>
              <a:latin typeface="Comfortaa Medium"/>
              <a:ea typeface="Comfortaa Medium"/>
              <a:cs typeface="Comfortaa Medium"/>
              <a:sym typeface="Comfortaa Medium"/>
            </a:endParaRPr>
          </a:p>
          <a:p>
            <a:pPr indent="0" lvl="0" marL="0" rtl="0" algn="l">
              <a:spcBef>
                <a:spcPts val="1200"/>
              </a:spcBef>
              <a:spcAft>
                <a:spcPts val="0"/>
              </a:spcAft>
              <a:buNone/>
            </a:pPr>
            <a:r>
              <a:rPr b="1" lang="en-GB">
                <a:latin typeface="Comfortaa"/>
                <a:ea typeface="Comfortaa"/>
                <a:cs typeface="Comfortaa"/>
                <a:sym typeface="Comfortaa"/>
              </a:rPr>
              <a:t>Interactive Dashboards:</a:t>
            </a:r>
            <a:r>
              <a:rPr lang="en-GB">
                <a:latin typeface="Comfortaa Medium"/>
                <a:ea typeface="Comfortaa Medium"/>
                <a:cs typeface="Comfortaa Medium"/>
                <a:sym typeface="Comfortaa Medium"/>
              </a:rPr>
              <a:t> Simple interfaces for patients to search, book, and manage appointments, as well as for doctors to access and manage them.</a:t>
            </a:r>
            <a:endParaRPr>
              <a:latin typeface="Comfortaa Medium"/>
              <a:ea typeface="Comfortaa Medium"/>
              <a:cs typeface="Comfortaa Medium"/>
              <a:sym typeface="Comfortaa Medium"/>
            </a:endParaRPr>
          </a:p>
          <a:p>
            <a:pPr indent="0" lvl="0" marL="0" rtl="0" algn="l">
              <a:spcBef>
                <a:spcPts val="1200"/>
              </a:spcBef>
              <a:spcAft>
                <a:spcPts val="0"/>
              </a:spcAft>
              <a:buNone/>
            </a:pPr>
            <a:r>
              <a:rPr b="1" lang="en-GB">
                <a:latin typeface="Comfortaa"/>
                <a:ea typeface="Comfortaa"/>
                <a:cs typeface="Comfortaa"/>
                <a:sym typeface="Comfortaa"/>
              </a:rPr>
              <a:t>Secure Medical Records:</a:t>
            </a:r>
            <a:r>
              <a:rPr lang="en-GB">
                <a:latin typeface="Comfortaa Medium"/>
                <a:ea typeface="Comfortaa Medium"/>
                <a:cs typeface="Comfortaa Medium"/>
                <a:sym typeface="Comfortaa Medium"/>
              </a:rPr>
              <a:t> Patient documents can be securely uploaded, stored, and retrieved.</a:t>
            </a:r>
            <a:endParaRPr>
              <a:latin typeface="Comfortaa Medium"/>
              <a:ea typeface="Comfortaa Medium"/>
              <a:cs typeface="Comfortaa Medium"/>
              <a:sym typeface="Comfortaa Medium"/>
            </a:endParaRPr>
          </a:p>
          <a:p>
            <a:pPr indent="0" lvl="0" marL="0" rtl="0" algn="l">
              <a:spcBef>
                <a:spcPts val="1200"/>
              </a:spcBef>
              <a:spcAft>
                <a:spcPts val="0"/>
              </a:spcAft>
              <a:buNone/>
            </a:pPr>
            <a:r>
              <a:rPr b="1" lang="en-GB">
                <a:latin typeface="Comfortaa"/>
                <a:ea typeface="Comfortaa"/>
                <a:cs typeface="Comfortaa"/>
                <a:sym typeface="Comfortaa"/>
              </a:rPr>
              <a:t>Live Deployment: </a:t>
            </a:r>
            <a:r>
              <a:rPr lang="en-GB">
                <a:latin typeface="Comfortaa Medium"/>
                <a:ea typeface="Comfortaa Medium"/>
                <a:cs typeface="Comfortaa Medium"/>
                <a:sym typeface="Comfortaa Medium"/>
              </a:rPr>
              <a:t>A hosted prototype that is easily demonstrated online.</a:t>
            </a:r>
            <a:endParaRPr>
              <a:latin typeface="Comfortaa Medium"/>
              <a:ea typeface="Comfortaa Medium"/>
              <a:cs typeface="Comfortaa Medium"/>
              <a:sym typeface="Comfortaa Medium"/>
            </a:endParaRPr>
          </a:p>
          <a:p>
            <a:pPr indent="0" lvl="0" marL="0" rtl="0" algn="l">
              <a:spcBef>
                <a:spcPts val="1200"/>
              </a:spcBef>
              <a:spcAft>
                <a:spcPts val="1200"/>
              </a:spcAft>
              <a:buNone/>
            </a:pPr>
            <a:r>
              <a:rPr b="1" lang="en-GB">
                <a:latin typeface="Comfortaa"/>
                <a:ea typeface="Comfortaa"/>
                <a:cs typeface="Comfortaa"/>
                <a:sym typeface="Comfortaa"/>
              </a:rPr>
              <a:t>Future-Ready Design:</a:t>
            </a:r>
            <a:r>
              <a:rPr lang="en-GB">
                <a:latin typeface="Comfortaa Medium"/>
                <a:ea typeface="Comfortaa Medium"/>
                <a:cs typeface="Comfortaa Medium"/>
                <a:sym typeface="Comfortaa Medium"/>
              </a:rPr>
              <a:t> Scalable architecture with obvious room for cutting-edge functions like notifications and AI suggestions.</a:t>
            </a:r>
            <a:endParaRPr>
              <a:latin typeface="Comfortaa Medium"/>
              <a:ea typeface="Comfortaa Medium"/>
              <a:cs typeface="Comfortaa Medium"/>
              <a:sym typeface="Comfortaa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