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a45caa9c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a45caa9c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ea45caa9c6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a45caa9c6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a45caa9c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a45caa9c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a45caa9c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a45caa9c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a45caa9c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a45caa9c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a45caa9c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a45caa9c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a45caa9c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a45caa9c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a45caa9c6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a45caa9c6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a45caa9c6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a45caa9c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a45caa9c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a45caa9c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67478"/>
            <a:ext cx="8222100" cy="18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ISM 6136 - Final Group Project</a:t>
            </a:r>
            <a:endParaRPr/>
          </a:p>
          <a:p>
            <a:pPr indent="0" lvl="0" marL="0" rtl="0" algn="l">
              <a:spcBef>
                <a:spcPts val="0"/>
              </a:spcBef>
              <a:spcAft>
                <a:spcPts val="0"/>
              </a:spcAft>
              <a:buNone/>
            </a:pPr>
            <a:r>
              <a:rPr lang="en"/>
              <a:t>                      Group D</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Members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Himanshu Prajapati</a:t>
            </a:r>
            <a:endParaRPr/>
          </a:p>
          <a:p>
            <a:pPr indent="0" lvl="0" marL="0" rtl="0" algn="l">
              <a:spcBef>
                <a:spcPts val="0"/>
              </a:spcBef>
              <a:spcAft>
                <a:spcPts val="0"/>
              </a:spcAft>
              <a:buNone/>
            </a:pPr>
            <a:r>
              <a:rPr lang="en"/>
              <a:t>Animesh Bhawtankar</a:t>
            </a:r>
            <a:endParaRPr/>
          </a:p>
          <a:p>
            <a:pPr indent="0" lvl="0" marL="0" rtl="0" algn="l">
              <a:spcBef>
                <a:spcPts val="0"/>
              </a:spcBef>
              <a:spcAft>
                <a:spcPts val="0"/>
              </a:spcAft>
              <a:buNone/>
            </a:pPr>
            <a:r>
              <a:rPr lang="en"/>
              <a:t>Niveditha Yeginati</a:t>
            </a:r>
            <a:endParaRPr/>
          </a:p>
          <a:p>
            <a:pPr indent="0" lvl="0" marL="0" rtl="0" algn="l">
              <a:spcBef>
                <a:spcPts val="0"/>
              </a:spcBef>
              <a:spcAft>
                <a:spcPts val="0"/>
              </a:spcAft>
              <a:buNone/>
            </a:pPr>
            <a:r>
              <a:rPr lang="en"/>
              <a:t>Sai Kiran Pemmasani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2"/>
          <p:cNvPicPr preferRelativeResize="0"/>
          <p:nvPr/>
        </p:nvPicPr>
        <p:blipFill>
          <a:blip r:embed="rId3">
            <a:alphaModFix/>
          </a:blip>
          <a:stretch>
            <a:fillRect/>
          </a:stretch>
        </p:blipFill>
        <p:spPr>
          <a:xfrm>
            <a:off x="2242850" y="894725"/>
            <a:ext cx="4729700" cy="4057375"/>
          </a:xfrm>
          <a:prstGeom prst="rect">
            <a:avLst/>
          </a:prstGeom>
          <a:noFill/>
          <a:ln>
            <a:noFill/>
          </a:ln>
        </p:spPr>
      </p:pic>
      <p:sp>
        <p:nvSpPr>
          <p:cNvPr id="154" name="Google Shape;154;p22"/>
          <p:cNvSpPr txBox="1"/>
          <p:nvPr/>
        </p:nvSpPr>
        <p:spPr>
          <a:xfrm>
            <a:off x="2644600" y="841675"/>
            <a:ext cx="5655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5" name="Google Shape;155;p22"/>
          <p:cNvSpPr txBox="1"/>
          <p:nvPr/>
        </p:nvSpPr>
        <p:spPr>
          <a:xfrm>
            <a:off x="2916450" y="1244175"/>
            <a:ext cx="5004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96.1%</a:t>
            </a:r>
            <a:endParaRPr sz="900">
              <a:latin typeface="Roboto"/>
              <a:ea typeface="Roboto"/>
              <a:cs typeface="Roboto"/>
              <a:sym typeface="Roboto"/>
            </a:endParaRPr>
          </a:p>
        </p:txBody>
      </p:sp>
      <p:sp>
        <p:nvSpPr>
          <p:cNvPr id="156" name="Google Shape;156;p22"/>
          <p:cNvSpPr txBox="1"/>
          <p:nvPr/>
        </p:nvSpPr>
        <p:spPr>
          <a:xfrm>
            <a:off x="3726725" y="1505175"/>
            <a:ext cx="5004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88.9</a:t>
            </a:r>
            <a:r>
              <a:rPr lang="en" sz="900">
                <a:latin typeface="Roboto"/>
                <a:ea typeface="Roboto"/>
                <a:cs typeface="Roboto"/>
                <a:sym typeface="Roboto"/>
              </a:rPr>
              <a:t>%</a:t>
            </a:r>
            <a:endParaRPr sz="900">
              <a:latin typeface="Roboto"/>
              <a:ea typeface="Roboto"/>
              <a:cs typeface="Roboto"/>
              <a:sym typeface="Roboto"/>
            </a:endParaRPr>
          </a:p>
        </p:txBody>
      </p:sp>
      <p:sp>
        <p:nvSpPr>
          <p:cNvPr id="157" name="Google Shape;157;p22"/>
          <p:cNvSpPr txBox="1"/>
          <p:nvPr/>
        </p:nvSpPr>
        <p:spPr>
          <a:xfrm>
            <a:off x="6157550" y="1244175"/>
            <a:ext cx="5004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96.5%</a:t>
            </a:r>
            <a:endParaRPr sz="900">
              <a:latin typeface="Roboto"/>
              <a:ea typeface="Roboto"/>
              <a:cs typeface="Roboto"/>
              <a:sym typeface="Roboto"/>
            </a:endParaRPr>
          </a:p>
        </p:txBody>
      </p:sp>
      <p:sp>
        <p:nvSpPr>
          <p:cNvPr id="158" name="Google Shape;158;p22"/>
          <p:cNvSpPr txBox="1"/>
          <p:nvPr/>
        </p:nvSpPr>
        <p:spPr>
          <a:xfrm>
            <a:off x="5347275" y="1439750"/>
            <a:ext cx="5004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93.3%</a:t>
            </a:r>
            <a:endParaRPr sz="900">
              <a:latin typeface="Roboto"/>
              <a:ea typeface="Roboto"/>
              <a:cs typeface="Roboto"/>
              <a:sym typeface="Roboto"/>
            </a:endParaRPr>
          </a:p>
        </p:txBody>
      </p:sp>
      <p:sp>
        <p:nvSpPr>
          <p:cNvPr id="159" name="Google Shape;159;p22"/>
          <p:cNvSpPr txBox="1"/>
          <p:nvPr/>
        </p:nvSpPr>
        <p:spPr>
          <a:xfrm>
            <a:off x="4537000" y="1787850"/>
            <a:ext cx="5004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83.8</a:t>
            </a:r>
            <a:r>
              <a:rPr lang="en" sz="900">
                <a:latin typeface="Roboto"/>
                <a:ea typeface="Roboto"/>
                <a:cs typeface="Roboto"/>
                <a:sym typeface="Roboto"/>
              </a:rPr>
              <a:t>%</a:t>
            </a:r>
            <a:endParaRPr sz="900">
              <a:latin typeface="Roboto"/>
              <a:ea typeface="Roboto"/>
              <a:cs typeface="Roboto"/>
              <a:sym typeface="Roboto"/>
            </a:endParaRPr>
          </a:p>
        </p:txBody>
      </p:sp>
      <p:sp>
        <p:nvSpPr>
          <p:cNvPr id="160" name="Google Shape;160;p22"/>
          <p:cNvSpPr txBox="1"/>
          <p:nvPr/>
        </p:nvSpPr>
        <p:spPr>
          <a:xfrm>
            <a:off x="622000" y="221825"/>
            <a:ext cx="8177400" cy="6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Model implemented - Accuracies</a:t>
            </a:r>
            <a:endParaRPr b="1" sz="18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features</a:t>
            </a:r>
            <a:endParaRPr/>
          </a:p>
        </p:txBody>
      </p:sp>
      <p:pic>
        <p:nvPicPr>
          <p:cNvPr id="166" name="Google Shape;166;p23"/>
          <p:cNvPicPr preferRelativeResize="0"/>
          <p:nvPr/>
        </p:nvPicPr>
        <p:blipFill>
          <a:blip r:embed="rId3">
            <a:alphaModFix/>
          </a:blip>
          <a:stretch>
            <a:fillRect/>
          </a:stretch>
        </p:blipFill>
        <p:spPr>
          <a:xfrm>
            <a:off x="1185450" y="1072325"/>
            <a:ext cx="6410325" cy="372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10000"/>
            <a:ext cx="8520600" cy="47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Business Questions</a:t>
            </a:r>
            <a:endParaRPr b="1"/>
          </a:p>
          <a:p>
            <a:pPr indent="0" lvl="0" marL="0" rtl="0" algn="l">
              <a:spcBef>
                <a:spcPts val="0"/>
              </a:spcBef>
              <a:spcAft>
                <a:spcPts val="0"/>
              </a:spcAft>
              <a:buNone/>
            </a:pPr>
            <a:r>
              <a:t/>
            </a:r>
            <a:endParaRPr sz="2400">
              <a:solidFill>
                <a:schemeClr val="accent1"/>
              </a:solidFill>
            </a:endParaRPr>
          </a:p>
          <a:p>
            <a:pPr indent="-381000" lvl="0" marL="457200" rtl="0" algn="just">
              <a:lnSpc>
                <a:spcPct val="115000"/>
              </a:lnSpc>
              <a:spcBef>
                <a:spcPts val="1200"/>
              </a:spcBef>
              <a:spcAft>
                <a:spcPts val="0"/>
              </a:spcAft>
              <a:buSzPts val="2400"/>
              <a:buAutoNum type="arabicPeriod"/>
            </a:pPr>
            <a:r>
              <a:rPr lang="en" sz="2400"/>
              <a:t>What is the relationship between "Total Trans Ct" and "Total Trans Amt," and how does their interaction influence the likelihood of customer churn? </a:t>
            </a:r>
            <a:endParaRPr sz="2400"/>
          </a:p>
          <a:p>
            <a:pPr indent="0" lvl="0" marL="0" rtl="0" algn="just">
              <a:lnSpc>
                <a:spcPct val="115000"/>
              </a:lnSpc>
              <a:spcBef>
                <a:spcPts val="1200"/>
              </a:spcBef>
              <a:spcAft>
                <a:spcPts val="0"/>
              </a:spcAft>
              <a:buNone/>
            </a:pPr>
            <a:r>
              <a:t/>
            </a:r>
            <a:endParaRPr sz="2400"/>
          </a:p>
          <a:p>
            <a:pPr indent="-381000" lvl="0" marL="457200" rtl="0" algn="l">
              <a:lnSpc>
                <a:spcPct val="115000"/>
              </a:lnSpc>
              <a:spcBef>
                <a:spcPts val="1200"/>
              </a:spcBef>
              <a:spcAft>
                <a:spcPts val="0"/>
              </a:spcAft>
              <a:buSzPts val="2400"/>
              <a:buAutoNum type="arabicPeriod"/>
            </a:pPr>
            <a:r>
              <a:rPr lang="en" sz="2400"/>
              <a:t>How can the company use the information from the heat map to reduce customer churn?</a:t>
            </a:r>
            <a:endParaRPr sz="2400"/>
          </a:p>
          <a:p>
            <a:pPr indent="0" lvl="0" marL="0" rtl="0" algn="l">
              <a:spcBef>
                <a:spcPts val="0"/>
              </a:spcBef>
              <a:spcAft>
                <a:spcPts val="0"/>
              </a:spcAft>
              <a:buNone/>
            </a:pPr>
            <a:r>
              <a:t/>
            </a:r>
            <a:endParaRPr sz="2400">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98700" y="344750"/>
            <a:ext cx="8520600" cy="44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Recommendations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sz="2200"/>
              <a:t>Category of customers to be targeted - </a:t>
            </a:r>
            <a:endParaRPr sz="2200"/>
          </a:p>
          <a:p>
            <a:pPr indent="0" lvl="0" marL="0" rtl="0" algn="l">
              <a:spcBef>
                <a:spcPts val="0"/>
              </a:spcBef>
              <a:spcAft>
                <a:spcPts val="0"/>
              </a:spcAft>
              <a:buNone/>
            </a:pPr>
            <a:r>
              <a:t/>
            </a:r>
            <a:endParaRPr sz="2200"/>
          </a:p>
          <a:p>
            <a:pPr indent="-368300" lvl="0" marL="457200" rtl="0" algn="l">
              <a:spcBef>
                <a:spcPts val="0"/>
              </a:spcBef>
              <a:spcAft>
                <a:spcPts val="0"/>
              </a:spcAft>
              <a:buSzPts val="2200"/>
              <a:buAutoNum type="arabicPeriod"/>
            </a:pPr>
            <a:r>
              <a:rPr lang="en" sz="2200"/>
              <a:t>Clients with lower incomes</a:t>
            </a:r>
            <a:endParaRPr sz="2200"/>
          </a:p>
          <a:p>
            <a:pPr indent="-368300" lvl="0" marL="457200" rtl="0" algn="l">
              <a:spcBef>
                <a:spcPts val="0"/>
              </a:spcBef>
              <a:spcAft>
                <a:spcPts val="0"/>
              </a:spcAft>
              <a:buSzPts val="2200"/>
              <a:buAutoNum type="arabicPeriod"/>
            </a:pPr>
            <a:r>
              <a:rPr lang="en" sz="2200"/>
              <a:t>Clients who lack formal education</a:t>
            </a:r>
            <a:endParaRPr sz="2200"/>
          </a:p>
          <a:p>
            <a:pPr indent="-368300" lvl="0" marL="457200" rtl="0" algn="l">
              <a:spcBef>
                <a:spcPts val="0"/>
              </a:spcBef>
              <a:spcAft>
                <a:spcPts val="0"/>
              </a:spcAft>
              <a:buSzPts val="2200"/>
              <a:buAutoNum type="arabicPeriod"/>
            </a:pPr>
            <a:r>
              <a:rPr lang="en" sz="2200"/>
              <a:t>Consumers with a low ratio of average utilization</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26"/>
          <p:cNvPicPr preferRelativeResize="0"/>
          <p:nvPr/>
        </p:nvPicPr>
        <p:blipFill>
          <a:blip r:embed="rId3">
            <a:alphaModFix/>
          </a:blip>
          <a:stretch>
            <a:fillRect/>
          </a:stretch>
        </p:blipFill>
        <p:spPr>
          <a:xfrm>
            <a:off x="0" y="0"/>
            <a:ext cx="9144000" cy="51435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46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problem statement -</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t>The bank is facing a concerning trend of increasing customer attrition in their credit card services. To address this issue, they seek a predictive model that can identify customers likely to churn. By proactively engaging with these identified customers, the bank aims to provide personalized services and incentives, with the goal of retaining customers and reversing the decision to leave the credit card services.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43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800"/>
              <a:t>Motivation </a:t>
            </a:r>
            <a:endParaRPr b="1" sz="3800"/>
          </a:p>
          <a:p>
            <a:pPr indent="0" lvl="0" marL="0" rtl="0" algn="l">
              <a:spcBef>
                <a:spcPts val="0"/>
              </a:spcBef>
              <a:spcAft>
                <a:spcPts val="0"/>
              </a:spcAft>
              <a:buNone/>
            </a:pPr>
            <a:r>
              <a:t/>
            </a:r>
            <a:endParaRPr b="1" sz="3300"/>
          </a:p>
          <a:p>
            <a:pPr indent="-400050" lvl="0" marL="457200" rtl="0" algn="l">
              <a:spcBef>
                <a:spcPts val="0"/>
              </a:spcBef>
              <a:spcAft>
                <a:spcPts val="0"/>
              </a:spcAft>
              <a:buSzPts val="2700"/>
              <a:buChar char="●"/>
            </a:pPr>
            <a:r>
              <a:rPr lang="en" sz="2700"/>
              <a:t>Retain valuable customers for the bank.</a:t>
            </a:r>
            <a:endParaRPr sz="2700"/>
          </a:p>
          <a:p>
            <a:pPr indent="-400050" lvl="0" marL="457200" rtl="0" algn="l">
              <a:spcBef>
                <a:spcPts val="0"/>
              </a:spcBef>
              <a:spcAft>
                <a:spcPts val="0"/>
              </a:spcAft>
              <a:buSzPts val="2700"/>
              <a:buChar char="●"/>
            </a:pPr>
            <a:r>
              <a:rPr lang="en" sz="2700"/>
              <a:t>Minimize the revenue loss.</a:t>
            </a:r>
            <a:endParaRPr sz="2700"/>
          </a:p>
          <a:p>
            <a:pPr indent="-400050" lvl="0" marL="457200" rtl="0" algn="l">
              <a:spcBef>
                <a:spcPts val="0"/>
              </a:spcBef>
              <a:spcAft>
                <a:spcPts val="0"/>
              </a:spcAft>
              <a:buSzPts val="2700"/>
              <a:buChar char="●"/>
            </a:pPr>
            <a:r>
              <a:rPr lang="en" sz="2700"/>
              <a:t>Strategic</a:t>
            </a:r>
            <a:r>
              <a:rPr lang="en" sz="2700"/>
              <a:t> Decision-Making.</a:t>
            </a:r>
            <a:endParaRPr sz="2700"/>
          </a:p>
          <a:p>
            <a:pPr indent="-400050" lvl="0" marL="457200" rtl="0" algn="l">
              <a:spcBef>
                <a:spcPts val="0"/>
              </a:spcBef>
              <a:spcAft>
                <a:spcPts val="0"/>
              </a:spcAft>
              <a:buSzPts val="2700"/>
              <a:buChar char="●"/>
            </a:pPr>
            <a:r>
              <a:rPr lang="en" sz="2700"/>
              <a:t>Improve overall customer satisfaction for the bank.</a:t>
            </a:r>
            <a:endParaRPr sz="2700"/>
          </a:p>
        </p:txBody>
      </p:sp>
      <p:sp>
        <p:nvSpPr>
          <p:cNvPr id="97" name="Google Shape;97;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a:t>
            </a:r>
            <a:r>
              <a:rPr lang="en">
                <a:solidFill>
                  <a:schemeClr val="lt1"/>
                </a:solidFill>
              </a:rPr>
              <a:t> 1</a:t>
            </a:r>
            <a:endParaRPr>
              <a:solidFill>
                <a:schemeClr val="lt1"/>
              </a:solidFill>
            </a:endParaRPr>
          </a:p>
        </p:txBody>
      </p:sp>
      <p:sp>
        <p:nvSpPr>
          <p:cNvPr id="98" name="Google Shape;98;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210950"/>
            <a:ext cx="8520600" cy="46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t>Brief Description of Dataset</a:t>
            </a:r>
            <a:endParaRPr b="1" sz="3300"/>
          </a:p>
          <a:p>
            <a:pPr indent="0" lvl="0" marL="0" rtl="0" algn="l">
              <a:spcBef>
                <a:spcPts val="0"/>
              </a:spcBef>
              <a:spcAft>
                <a:spcPts val="0"/>
              </a:spcAft>
              <a:buNone/>
            </a:pPr>
            <a:r>
              <a:t/>
            </a:r>
            <a:endParaRPr b="1" sz="3300"/>
          </a:p>
          <a:p>
            <a:pPr indent="0" lvl="0" marL="0" rtl="0" algn="l">
              <a:spcBef>
                <a:spcPts val="0"/>
              </a:spcBef>
              <a:spcAft>
                <a:spcPts val="0"/>
              </a:spcAft>
              <a:buNone/>
            </a:pPr>
            <a:r>
              <a:rPr b="1" lang="en" sz="1900">
                <a:solidFill>
                  <a:srgbClr val="000000"/>
                </a:solidFill>
              </a:rPr>
              <a:t>Index(['Attrition_Flag', 'Customer_Age', 'Gender', 'Dependent_count',</a:t>
            </a:r>
            <a:endParaRPr b="1" sz="1900">
              <a:solidFill>
                <a:srgbClr val="000000"/>
              </a:solidFill>
            </a:endParaRPr>
          </a:p>
          <a:p>
            <a:pPr indent="0" lvl="0" marL="0" rtl="0" algn="l">
              <a:spcBef>
                <a:spcPts val="0"/>
              </a:spcBef>
              <a:spcAft>
                <a:spcPts val="0"/>
              </a:spcAft>
              <a:buNone/>
            </a:pPr>
            <a:r>
              <a:rPr b="1" lang="en" sz="1900">
                <a:solidFill>
                  <a:srgbClr val="000000"/>
                </a:solidFill>
              </a:rPr>
              <a:t>       'Education_Level', 'Marital_Status', 'Income_Category', 'Card_Category',</a:t>
            </a:r>
            <a:endParaRPr b="1" sz="1900">
              <a:solidFill>
                <a:srgbClr val="000000"/>
              </a:solidFill>
            </a:endParaRPr>
          </a:p>
          <a:p>
            <a:pPr indent="0" lvl="0" marL="0" rtl="0" algn="l">
              <a:spcBef>
                <a:spcPts val="0"/>
              </a:spcBef>
              <a:spcAft>
                <a:spcPts val="0"/>
              </a:spcAft>
              <a:buNone/>
            </a:pPr>
            <a:r>
              <a:rPr b="1" lang="en" sz="1900">
                <a:solidFill>
                  <a:srgbClr val="000000"/>
                </a:solidFill>
              </a:rPr>
              <a:t>       'Months_on_book', 'Total_Relationship_Count', 'Months_Inactive_12_mon',</a:t>
            </a:r>
            <a:endParaRPr b="1" sz="1900">
              <a:solidFill>
                <a:srgbClr val="000000"/>
              </a:solidFill>
            </a:endParaRPr>
          </a:p>
          <a:p>
            <a:pPr indent="0" lvl="0" marL="0" rtl="0" algn="l">
              <a:spcBef>
                <a:spcPts val="0"/>
              </a:spcBef>
              <a:spcAft>
                <a:spcPts val="0"/>
              </a:spcAft>
              <a:buNone/>
            </a:pPr>
            <a:r>
              <a:rPr b="1" lang="en" sz="1900">
                <a:solidFill>
                  <a:srgbClr val="000000"/>
                </a:solidFill>
              </a:rPr>
              <a:t>       'Contacts_Count_12_mon', 'Credit_Limit', 'Total_Revolving_Bal',</a:t>
            </a:r>
            <a:endParaRPr b="1" sz="1900">
              <a:solidFill>
                <a:srgbClr val="000000"/>
              </a:solidFill>
            </a:endParaRPr>
          </a:p>
          <a:p>
            <a:pPr indent="0" lvl="0" marL="0" rtl="0" algn="l">
              <a:spcBef>
                <a:spcPts val="0"/>
              </a:spcBef>
              <a:spcAft>
                <a:spcPts val="0"/>
              </a:spcAft>
              <a:buNone/>
            </a:pPr>
            <a:r>
              <a:rPr b="1" lang="en" sz="1900">
                <a:solidFill>
                  <a:srgbClr val="000000"/>
                </a:solidFill>
              </a:rPr>
              <a:t>       'Avg_Open_To_Buy', 'Total_Amt_Chng_Q4_Q1', 'Total_Trans_Amt',</a:t>
            </a:r>
            <a:endParaRPr b="1" sz="1900">
              <a:solidFill>
                <a:srgbClr val="000000"/>
              </a:solidFill>
            </a:endParaRPr>
          </a:p>
          <a:p>
            <a:pPr indent="0" lvl="0" marL="0" rtl="0" algn="l">
              <a:spcBef>
                <a:spcPts val="0"/>
              </a:spcBef>
              <a:spcAft>
                <a:spcPts val="0"/>
              </a:spcAft>
              <a:buNone/>
            </a:pPr>
            <a:r>
              <a:rPr b="1" lang="en" sz="1900">
                <a:solidFill>
                  <a:srgbClr val="000000"/>
                </a:solidFill>
              </a:rPr>
              <a:t>       'Total_Trans_Ct', 'Total_Ct_Chng_Q4_Q1', 'Avg_Utilization_Ratio'],</a:t>
            </a:r>
            <a:endParaRPr b="1" sz="1900">
              <a:solidFill>
                <a:srgbClr val="000000"/>
              </a:solidFill>
            </a:endParaRPr>
          </a:p>
          <a:p>
            <a:pPr indent="0" lvl="0" marL="0" rtl="0" algn="l">
              <a:spcBef>
                <a:spcPts val="0"/>
              </a:spcBef>
              <a:spcAft>
                <a:spcPts val="0"/>
              </a:spcAft>
              <a:buNone/>
            </a:pPr>
            <a:r>
              <a:rPr b="1" lang="en" sz="1900">
                <a:solidFill>
                  <a:srgbClr val="000000"/>
                </a:solidFill>
              </a:rPr>
              <a:t>      dtype='object')</a:t>
            </a:r>
            <a:endParaRPr b="1" sz="1900">
              <a:solidFill>
                <a:srgbClr val="000000"/>
              </a:solidFill>
            </a:endParaRPr>
          </a:p>
          <a:p>
            <a:pPr indent="0" lvl="0" marL="0" rtl="0" algn="l">
              <a:spcBef>
                <a:spcPts val="0"/>
              </a:spcBef>
              <a:spcAft>
                <a:spcPts val="0"/>
              </a:spcAft>
              <a:buNone/>
            </a:pPr>
            <a:r>
              <a:t/>
            </a:r>
            <a:endParaRPr b="1" sz="3300"/>
          </a:p>
          <a:p>
            <a:pPr indent="0" lvl="0" marL="0" rtl="0" algn="l">
              <a:spcBef>
                <a:spcPts val="0"/>
              </a:spcBef>
              <a:spcAft>
                <a:spcPts val="0"/>
              </a:spcAft>
              <a:buNone/>
            </a:pPr>
            <a:r>
              <a:t/>
            </a:r>
            <a:endParaRPr b="1" sz="3400"/>
          </a:p>
          <a:p>
            <a:pPr indent="0" lvl="0" marL="0" rtl="0" algn="l">
              <a:spcBef>
                <a:spcPts val="0"/>
              </a:spcBef>
              <a:spcAft>
                <a:spcPts val="0"/>
              </a:spcAft>
              <a:buNone/>
            </a:pPr>
            <a:r>
              <a:t/>
            </a:r>
            <a:endParaRPr b="1" sz="3400"/>
          </a:p>
          <a:p>
            <a:pPr indent="0" lvl="0" marL="0" rtl="0" algn="l">
              <a:spcBef>
                <a:spcPts val="0"/>
              </a:spcBef>
              <a:spcAft>
                <a:spcPts val="0"/>
              </a:spcAft>
              <a:buNone/>
            </a:pPr>
            <a:r>
              <a:t/>
            </a:r>
            <a:endParaRPr b="1" sz="3400"/>
          </a:p>
          <a:p>
            <a:pPr indent="0" lvl="0" marL="0" rtl="0" algn="l">
              <a:spcBef>
                <a:spcPts val="0"/>
              </a:spcBef>
              <a:spcAft>
                <a:spcPts val="0"/>
              </a:spcAft>
              <a:buNone/>
            </a:pPr>
            <a:r>
              <a:t/>
            </a:r>
            <a:endParaRPr b="1" sz="3400"/>
          </a:p>
          <a:p>
            <a:pPr indent="0" lvl="0" marL="0" rtl="0" algn="l">
              <a:spcBef>
                <a:spcPts val="0"/>
              </a:spcBef>
              <a:spcAft>
                <a:spcPts val="0"/>
              </a:spcAft>
              <a:buNone/>
            </a:pPr>
            <a:r>
              <a:t/>
            </a:r>
            <a:endParaRPr b="1" sz="3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10000"/>
            <a:ext cx="8520600" cy="44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 processing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14" name="Google Shape;114;p18"/>
          <p:cNvGrpSpPr/>
          <p:nvPr/>
        </p:nvGrpSpPr>
        <p:grpSpPr>
          <a:xfrm>
            <a:off x="1293736" y="1258050"/>
            <a:ext cx="2726286" cy="2547000"/>
            <a:chOff x="1293736" y="1258050"/>
            <a:chExt cx="2726286" cy="2547000"/>
          </a:xfrm>
        </p:grpSpPr>
        <p:sp>
          <p:nvSpPr>
            <p:cNvPr id="115" name="Google Shape;115;p18"/>
            <p:cNvSpPr/>
            <p:nvPr/>
          </p:nvSpPr>
          <p:spPr>
            <a:xfrm rot="2700000">
              <a:off x="2286374" y="1011412"/>
              <a:ext cx="561726" cy="3040276"/>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a:off x="151075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944A1"/>
                  </a:solidFill>
                  <a:latin typeface="Roboto"/>
                  <a:ea typeface="Roboto"/>
                  <a:cs typeface="Roboto"/>
                  <a:sym typeface="Roboto"/>
                </a:rPr>
                <a:t>1</a:t>
              </a:r>
              <a:endParaRPr b="1" sz="1200">
                <a:solidFill>
                  <a:srgbClr val="0944A1"/>
                </a:solidFill>
                <a:latin typeface="Roboto"/>
                <a:ea typeface="Roboto"/>
                <a:cs typeface="Roboto"/>
                <a:sym typeface="Roboto"/>
              </a:endParaRPr>
            </a:p>
          </p:txBody>
        </p:sp>
        <p:sp>
          <p:nvSpPr>
            <p:cNvPr id="117" name="Google Shape;117;p18"/>
            <p:cNvSpPr txBox="1"/>
            <p:nvPr/>
          </p:nvSpPr>
          <p:spPr>
            <a:xfrm rot="-2700000">
              <a:off x="1501398" y="2241353"/>
              <a:ext cx="2332604"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Importing the dataset</a:t>
              </a:r>
              <a:endParaRPr b="1" sz="800">
                <a:solidFill>
                  <a:srgbClr val="FFFFFF"/>
                </a:solidFill>
                <a:latin typeface="Roboto"/>
                <a:ea typeface="Roboto"/>
                <a:cs typeface="Roboto"/>
                <a:sym typeface="Roboto"/>
              </a:endParaRPr>
            </a:p>
          </p:txBody>
        </p:sp>
        <p:sp>
          <p:nvSpPr>
            <p:cNvPr id="118" name="Google Shape;118;p18"/>
            <p:cNvSpPr txBox="1"/>
            <p:nvPr/>
          </p:nvSpPr>
          <p:spPr>
            <a:xfrm rot="-2700000">
              <a:off x="195970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119" name="Google Shape;119;p18"/>
          <p:cNvGrpSpPr/>
          <p:nvPr/>
        </p:nvGrpSpPr>
        <p:grpSpPr>
          <a:xfrm>
            <a:off x="3203958" y="1258050"/>
            <a:ext cx="2726286" cy="2547000"/>
            <a:chOff x="3203958" y="1258050"/>
            <a:chExt cx="2726286" cy="2547000"/>
          </a:xfrm>
        </p:grpSpPr>
        <p:sp>
          <p:nvSpPr>
            <p:cNvPr id="120" name="Google Shape;120;p18"/>
            <p:cNvSpPr/>
            <p:nvPr/>
          </p:nvSpPr>
          <p:spPr>
            <a:xfrm rot="2700000">
              <a:off x="4196595" y="1011412"/>
              <a:ext cx="561726" cy="3040276"/>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a:off x="3420974"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0D5DDF"/>
                  </a:solidFill>
                  <a:latin typeface="Roboto"/>
                  <a:ea typeface="Roboto"/>
                  <a:cs typeface="Roboto"/>
                  <a:sym typeface="Roboto"/>
                </a:rPr>
                <a:t>2</a:t>
              </a:r>
              <a:endParaRPr b="1" sz="1200">
                <a:solidFill>
                  <a:srgbClr val="0D5DDF"/>
                </a:solidFill>
                <a:latin typeface="Roboto"/>
                <a:ea typeface="Roboto"/>
                <a:cs typeface="Roboto"/>
                <a:sym typeface="Roboto"/>
              </a:endParaRPr>
            </a:p>
          </p:txBody>
        </p:sp>
        <p:sp>
          <p:nvSpPr>
            <p:cNvPr id="122" name="Google Shape;122;p18"/>
            <p:cNvSpPr txBox="1"/>
            <p:nvPr/>
          </p:nvSpPr>
          <p:spPr>
            <a:xfrm rot="-2700000">
              <a:off x="3410687" y="2240903"/>
              <a:ext cx="2333877"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Cleaning the dataset</a:t>
              </a:r>
              <a:endParaRPr b="1" sz="800">
                <a:solidFill>
                  <a:srgbClr val="FFFFFF"/>
                </a:solidFill>
                <a:latin typeface="Roboto"/>
                <a:ea typeface="Roboto"/>
                <a:cs typeface="Roboto"/>
                <a:sym typeface="Roboto"/>
              </a:endParaRPr>
            </a:p>
          </p:txBody>
        </p:sp>
        <p:sp>
          <p:nvSpPr>
            <p:cNvPr id="123" name="Google Shape;123;p18"/>
            <p:cNvSpPr txBox="1"/>
            <p:nvPr/>
          </p:nvSpPr>
          <p:spPr>
            <a:xfrm rot="-2700000">
              <a:off x="3869931"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124" name="Google Shape;124;p18"/>
          <p:cNvGrpSpPr/>
          <p:nvPr/>
        </p:nvGrpSpPr>
        <p:grpSpPr>
          <a:xfrm>
            <a:off x="5123977" y="1258050"/>
            <a:ext cx="2726286" cy="2547000"/>
            <a:chOff x="5123977" y="1258050"/>
            <a:chExt cx="2726286" cy="2547000"/>
          </a:xfrm>
        </p:grpSpPr>
        <p:sp>
          <p:nvSpPr>
            <p:cNvPr id="125" name="Google Shape;125;p18"/>
            <p:cNvSpPr/>
            <p:nvPr/>
          </p:nvSpPr>
          <p:spPr>
            <a:xfrm rot="2700000">
              <a:off x="6116614" y="1011412"/>
              <a:ext cx="561726" cy="3040276"/>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5340992" y="3205393"/>
              <a:ext cx="374100" cy="374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307BF3"/>
                  </a:solidFill>
                  <a:latin typeface="Roboto"/>
                  <a:ea typeface="Roboto"/>
                  <a:cs typeface="Roboto"/>
                  <a:sym typeface="Roboto"/>
                </a:rPr>
                <a:t>3</a:t>
              </a:r>
              <a:endParaRPr b="1" sz="1200">
                <a:solidFill>
                  <a:srgbClr val="307BF3"/>
                </a:solidFill>
                <a:latin typeface="Roboto"/>
                <a:ea typeface="Roboto"/>
                <a:cs typeface="Roboto"/>
                <a:sym typeface="Roboto"/>
              </a:endParaRPr>
            </a:p>
          </p:txBody>
        </p:sp>
        <p:sp>
          <p:nvSpPr>
            <p:cNvPr id="127" name="Google Shape;127;p18"/>
            <p:cNvSpPr txBox="1"/>
            <p:nvPr/>
          </p:nvSpPr>
          <p:spPr>
            <a:xfrm rot="-2700000">
              <a:off x="5323969" y="2238203"/>
              <a:ext cx="2341513" cy="393293"/>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FFFFFF"/>
                  </a:solidFill>
                  <a:latin typeface="Roboto"/>
                  <a:ea typeface="Roboto"/>
                  <a:cs typeface="Roboto"/>
                  <a:sym typeface="Roboto"/>
                </a:rPr>
                <a:t>Checking for the null values</a:t>
              </a:r>
              <a:endParaRPr b="1" sz="800">
                <a:solidFill>
                  <a:srgbClr val="FFFFFF"/>
                </a:solidFill>
                <a:latin typeface="Roboto"/>
                <a:ea typeface="Roboto"/>
                <a:cs typeface="Roboto"/>
                <a:sym typeface="Roboto"/>
              </a:endParaRPr>
            </a:p>
          </p:txBody>
        </p:sp>
        <p:sp>
          <p:nvSpPr>
            <p:cNvPr id="128" name="Google Shape;128;p18"/>
            <p:cNvSpPr txBox="1"/>
            <p:nvPr/>
          </p:nvSpPr>
          <p:spPr>
            <a:xfrm rot="-2700000">
              <a:off x="5789949" y="2550697"/>
              <a:ext cx="2203628" cy="50742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420875"/>
            <a:ext cx="8520600" cy="44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4" name="Google Shape;134;p19"/>
          <p:cNvPicPr preferRelativeResize="0"/>
          <p:nvPr/>
        </p:nvPicPr>
        <p:blipFill>
          <a:blip r:embed="rId3">
            <a:alphaModFix/>
          </a:blip>
          <a:stretch>
            <a:fillRect/>
          </a:stretch>
        </p:blipFill>
        <p:spPr>
          <a:xfrm>
            <a:off x="216725" y="971775"/>
            <a:ext cx="4046833" cy="3953801"/>
          </a:xfrm>
          <a:prstGeom prst="rect">
            <a:avLst/>
          </a:prstGeom>
          <a:noFill/>
          <a:ln>
            <a:noFill/>
          </a:ln>
        </p:spPr>
      </p:pic>
      <p:pic>
        <p:nvPicPr>
          <p:cNvPr id="135" name="Google Shape;135;p19"/>
          <p:cNvPicPr preferRelativeResize="0"/>
          <p:nvPr/>
        </p:nvPicPr>
        <p:blipFill>
          <a:blip r:embed="rId4">
            <a:alphaModFix/>
          </a:blip>
          <a:stretch>
            <a:fillRect/>
          </a:stretch>
        </p:blipFill>
        <p:spPr>
          <a:xfrm>
            <a:off x="4471475" y="971775"/>
            <a:ext cx="3758428" cy="3953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10000"/>
            <a:ext cx="8520600" cy="42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1" name="Google Shape;141;p20"/>
          <p:cNvPicPr preferRelativeResize="0"/>
          <p:nvPr/>
        </p:nvPicPr>
        <p:blipFill>
          <a:blip r:embed="rId3">
            <a:alphaModFix/>
          </a:blip>
          <a:stretch>
            <a:fillRect/>
          </a:stretch>
        </p:blipFill>
        <p:spPr>
          <a:xfrm>
            <a:off x="389363" y="409988"/>
            <a:ext cx="4124325" cy="4048125"/>
          </a:xfrm>
          <a:prstGeom prst="rect">
            <a:avLst/>
          </a:prstGeom>
          <a:noFill/>
          <a:ln>
            <a:noFill/>
          </a:ln>
        </p:spPr>
      </p:pic>
      <p:pic>
        <p:nvPicPr>
          <p:cNvPr id="142" name="Google Shape;142;p20"/>
          <p:cNvPicPr preferRelativeResize="0"/>
          <p:nvPr/>
        </p:nvPicPr>
        <p:blipFill>
          <a:blip r:embed="rId4">
            <a:alphaModFix/>
          </a:blip>
          <a:stretch>
            <a:fillRect/>
          </a:stretch>
        </p:blipFill>
        <p:spPr>
          <a:xfrm>
            <a:off x="4513699" y="410000"/>
            <a:ext cx="4229850" cy="379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10000"/>
            <a:ext cx="8520600" cy="44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1"/>
          <p:cNvPicPr preferRelativeResize="0"/>
          <p:nvPr/>
        </p:nvPicPr>
        <p:blipFill>
          <a:blip r:embed="rId3">
            <a:alphaModFix/>
          </a:blip>
          <a:stretch>
            <a:fillRect/>
          </a:stretch>
        </p:blipFill>
        <p:spPr>
          <a:xfrm>
            <a:off x="311700" y="61225"/>
            <a:ext cx="8346350" cy="5098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