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/Heart+failure+clinical+recor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2D51-802D-4B6E-956F-5FCABC231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Analysis of hearth disease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E6CED-36E3-4875-A2B8-68A20E18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3174" y="5172075"/>
            <a:ext cx="4924426" cy="420362"/>
          </a:xfrm>
        </p:spPr>
        <p:txBody>
          <a:bodyPr>
            <a:noAutofit/>
          </a:bodyPr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Animesh Guchhait</a:t>
            </a:r>
          </a:p>
        </p:txBody>
      </p:sp>
    </p:spTree>
    <p:extLst>
      <p:ext uri="{BB962C8B-B14F-4D97-AF65-F5344CB8AC3E}">
        <p14:creationId xmlns:p14="http://schemas.microsoft.com/office/powerpoint/2010/main" val="232896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C2E-2DF8-44E9-9804-7BE3BB1E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8200" cy="1188720"/>
          </a:xfrm>
        </p:spPr>
        <p:txBody>
          <a:bodyPr/>
          <a:lstStyle/>
          <a:p>
            <a:r>
              <a:rPr lang="en-IN" dirty="0"/>
              <a:t>Cox’s Proportional Hazards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57212-9A7E-4B00-8431-EAD12124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7041"/>
            <a:ext cx="12268200" cy="5232956"/>
          </a:xfrm>
        </p:spPr>
      </p:pic>
    </p:spTree>
    <p:extLst>
      <p:ext uri="{BB962C8B-B14F-4D97-AF65-F5344CB8AC3E}">
        <p14:creationId xmlns:p14="http://schemas.microsoft.com/office/powerpoint/2010/main" val="235495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C2E-2DF8-44E9-9804-7BE3BB1E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8200" cy="1188720"/>
          </a:xfrm>
        </p:spPr>
        <p:txBody>
          <a:bodyPr/>
          <a:lstStyle/>
          <a:p>
            <a:r>
              <a:rPr lang="en-IN" dirty="0"/>
              <a:t>Cox’s Proportional Hazards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08AE7E-8B97-427C-A737-D29B3BD2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" y="2293620"/>
            <a:ext cx="12268200" cy="2577279"/>
          </a:xfrm>
        </p:spPr>
      </p:pic>
    </p:spTree>
    <p:extLst>
      <p:ext uri="{BB962C8B-B14F-4D97-AF65-F5344CB8AC3E}">
        <p14:creationId xmlns:p14="http://schemas.microsoft.com/office/powerpoint/2010/main" val="154087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6899-3F5E-4074-938E-5941249C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" y="-76200"/>
            <a:ext cx="12125325" cy="1188720"/>
          </a:xfrm>
        </p:spPr>
        <p:txBody>
          <a:bodyPr/>
          <a:lstStyle/>
          <a:p>
            <a:r>
              <a:rPr lang="en-US" dirty="0"/>
              <a:t>Shrinkage for the Cox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5883-1C78-4FA8-A680-46E9F38D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188721"/>
            <a:ext cx="12192001" cy="5669280"/>
          </a:xfrm>
        </p:spPr>
        <p:txBody>
          <a:bodyPr/>
          <a:lstStyle/>
          <a:p>
            <a:r>
              <a:rPr lang="en-IN" sz="2000" dirty="0"/>
              <a:t>Minimize penalized version of negative log partial likelihood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000" dirty="0"/>
              <a:t>Harrell’s concordance index (or C-index 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BA9D-1F3D-4100-8F1C-22060E12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32556"/>
            <a:ext cx="11553825" cy="2977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6D42A-F47C-4EA3-927B-B54E42AC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5248275"/>
            <a:ext cx="5943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7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8A9-3404-4975-B867-8A30EFF5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219076"/>
            <a:ext cx="11820524" cy="898898"/>
          </a:xfrm>
        </p:spPr>
        <p:txBody>
          <a:bodyPr/>
          <a:lstStyle/>
          <a:p>
            <a:r>
              <a:rPr lang="en-US" dirty="0"/>
              <a:t>Dataset &amp; it’s Description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9CE630-36A0-45F5-8119-E3722D08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4" y="1362076"/>
            <a:ext cx="11458575" cy="5276848"/>
          </a:xfrm>
        </p:spPr>
      </p:pic>
    </p:spTree>
    <p:extLst>
      <p:ext uri="{BB962C8B-B14F-4D97-AF65-F5344CB8AC3E}">
        <p14:creationId xmlns:p14="http://schemas.microsoft.com/office/powerpoint/2010/main" val="402521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4EC7-4A33-4BBA-9AD0-B358FF0E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E936F-ECA3-44F6-A6B4-EA44E4B5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" y="1162050"/>
            <a:ext cx="5657850" cy="376237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EC52B1-805E-4A4F-8897-AA89413E1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7127" y="762000"/>
            <a:ext cx="6229657" cy="4914900"/>
          </a:xfrm>
        </p:spPr>
      </p:pic>
    </p:spTree>
    <p:extLst>
      <p:ext uri="{BB962C8B-B14F-4D97-AF65-F5344CB8AC3E}">
        <p14:creationId xmlns:p14="http://schemas.microsoft.com/office/powerpoint/2010/main" val="77052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4EC7-4A33-4BBA-9AD0-B358FF0E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7B5239-6314-40DC-82A2-87920E80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938" y="327025"/>
            <a:ext cx="4484875" cy="31019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04734-6497-4AB5-80D4-8D20D748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33363"/>
            <a:ext cx="5438775" cy="2805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1E033-6AA4-4811-B6C7-84D334C47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3289300"/>
            <a:ext cx="5838825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4EC7-4A33-4BBA-9AD0-B358FF0E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3A4C1-537D-4693-94E1-AFE60142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80975"/>
            <a:ext cx="5457825" cy="3333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F2D11-66E6-475E-9100-5339ADCED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40" y="80771"/>
            <a:ext cx="5514975" cy="3533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6DBE66-BF05-4C0D-9B2E-C7366E327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" y="3524631"/>
            <a:ext cx="5772150" cy="3333369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CD04B5B-9287-4858-9FA4-8D12BE1E6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10340" y="3829050"/>
            <a:ext cx="5205410" cy="3101975"/>
          </a:xfrm>
        </p:spPr>
      </p:pic>
    </p:spTree>
    <p:extLst>
      <p:ext uri="{BB962C8B-B14F-4D97-AF65-F5344CB8AC3E}">
        <p14:creationId xmlns:p14="http://schemas.microsoft.com/office/powerpoint/2010/main" val="308737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4EC7-4A33-4BBA-9AD0-B358FF0E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629B07-C212-4E5B-9123-C4F1F6B4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68" y="276225"/>
            <a:ext cx="5705832" cy="34829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CFA63-9A48-4025-A244-3DFA5AFE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2481262"/>
            <a:ext cx="54959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7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4EC7-4A33-4BBA-9AD0-B358FF0E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7274"/>
          </a:xfrm>
        </p:spPr>
        <p:txBody>
          <a:bodyPr>
            <a:normAutofit/>
          </a:bodyPr>
          <a:lstStyle/>
          <a:p>
            <a:r>
              <a:rPr lang="en-IN" dirty="0"/>
              <a:t>Cox’s Model summary with lasso penalty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6E1B8-41D6-4737-9A9A-1C03A6C42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66"/>
          <a:stretch/>
        </p:blipFill>
        <p:spPr>
          <a:xfrm>
            <a:off x="3562350" y="1238250"/>
            <a:ext cx="8447711" cy="43814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2D677-B31D-4F6B-8724-0F026D15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9" y="1333501"/>
            <a:ext cx="305656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AF98-76A6-4296-AECC-D2CBAF98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973"/>
          </a:xfrm>
        </p:spPr>
        <p:txBody>
          <a:bodyPr/>
          <a:lstStyle/>
          <a:p>
            <a:r>
              <a:rPr lang="en-IN" dirty="0"/>
              <a:t>Cox’s Model c-index &amp; </a:t>
            </a:r>
            <a:r>
              <a:rPr lang="en-IN" dirty="0" err="1"/>
              <a:t>ibs</a:t>
            </a:r>
            <a:r>
              <a:rPr lang="en-IN" dirty="0"/>
              <a:t> on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48AE-8EC3-4972-A111-49FF2F03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C3352-9034-4C36-8AB1-CA082835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806"/>
            <a:ext cx="12192000" cy="46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8A9-3404-4975-B867-8A30EFF5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219076"/>
            <a:ext cx="11820524" cy="898898"/>
          </a:xfrm>
        </p:spPr>
        <p:txBody>
          <a:bodyPr/>
          <a:lstStyle/>
          <a:p>
            <a:r>
              <a:rPr lang="en-US" dirty="0"/>
              <a:t>Dataset &amp; it’s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EBF6-CF40-4290-9806-845325FE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3976"/>
            <a:ext cx="11277600" cy="5419724"/>
          </a:xfrm>
        </p:spPr>
        <p:txBody>
          <a:bodyPr/>
          <a:lstStyle/>
          <a:p>
            <a:r>
              <a:rPr lang="en-US" dirty="0"/>
              <a:t>Data set is collected from     </a:t>
            </a:r>
            <a:r>
              <a:rPr lang="en-US" dirty="0">
                <a:hlinkClick r:id="rId2"/>
              </a:rPr>
              <a:t>UCI Machine Learning Repository: Heart failure clinical records Data Set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30384-AB81-4592-855B-2EC45AA71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12192000" cy="48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5B2D-7F4F-42FA-8FC7-4CBED421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B0DB-ED02-473F-BD35-94D77DD7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EE9C1-18D9-4B16-8B16-754D6148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309687"/>
            <a:ext cx="10210799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497E-FD4B-4B1E-B847-EFC6972D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973"/>
          </a:xfrm>
        </p:spPr>
        <p:txBody>
          <a:bodyPr/>
          <a:lstStyle/>
          <a:p>
            <a:r>
              <a:rPr lang="en-IN" dirty="0"/>
              <a:t>Random survival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F782-80BF-4E5F-AB61-9BA14980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17974"/>
            <a:ext cx="12191999" cy="4622054"/>
          </a:xfrm>
        </p:spPr>
        <p:txBody>
          <a:bodyPr/>
          <a:lstStyle/>
          <a:p>
            <a:r>
              <a:rPr lang="en-IN" dirty="0"/>
              <a:t>For survival tree model ,   C-Index on train data = 0.80</a:t>
            </a:r>
          </a:p>
          <a:p>
            <a:pPr marL="1654175" lvl="8" indent="0">
              <a:buNone/>
            </a:pPr>
            <a:r>
              <a:rPr lang="en-IN" dirty="0"/>
              <a:t>                       C-Index on test data = 0.77  and  IBS on test data = 0.09</a:t>
            </a:r>
          </a:p>
          <a:p>
            <a:pPr marL="1654175" lvl="8" indent="0">
              <a:buNone/>
            </a:pPr>
            <a:r>
              <a:rPr lang="en-IN" dirty="0"/>
              <a:t>                                 Detected important features for survival tree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2EF02-77D5-4768-8EC0-0EB21989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3" y="2235947"/>
            <a:ext cx="6305550" cy="46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8B2-F569-45F0-AAA9-64FB3A55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47"/>
            <a:ext cx="12192000" cy="7074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EF3450-85FF-45B2-9C83-97966319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981" y="3516174"/>
            <a:ext cx="5758538" cy="31019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572D0-4F8D-4C82-B0A6-C3580B42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"/>
            <a:ext cx="566737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B729E-80F1-408C-81C0-7B22C4514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429000"/>
            <a:ext cx="5438775" cy="3228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18919-AA47-4625-8C31-87F78E4F6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239851"/>
            <a:ext cx="6253162" cy="2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4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1B68-9AED-496B-84D6-3555D02F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917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coxph</a:t>
            </a:r>
            <a:r>
              <a:rPr lang="en-US" dirty="0"/>
              <a:t> model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629AB8-8AC6-4170-963A-0E922675B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343025"/>
            <a:ext cx="5946884" cy="3486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51551-0FBE-407E-A0FF-D77C922C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17973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8A9-3404-4975-B867-8A30EFF5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219076"/>
            <a:ext cx="11820524" cy="898898"/>
          </a:xfrm>
        </p:spPr>
        <p:txBody>
          <a:bodyPr/>
          <a:lstStyle/>
          <a:p>
            <a:r>
              <a:rPr lang="en-US" dirty="0"/>
              <a:t>Dataset &amp; it’s Description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9CE630-36A0-45F5-8119-E3722D08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4" y="1362076"/>
            <a:ext cx="11458575" cy="5276848"/>
          </a:xfrm>
        </p:spPr>
      </p:pic>
    </p:spTree>
    <p:extLst>
      <p:ext uri="{BB962C8B-B14F-4D97-AF65-F5344CB8AC3E}">
        <p14:creationId xmlns:p14="http://schemas.microsoft.com/office/powerpoint/2010/main" val="120313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8A9-3404-4975-B867-8A30EFF5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219076"/>
            <a:ext cx="11820524" cy="898898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we need survival analysis instead of regression 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9CE630-36A0-45F5-8119-E3722D082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4" y="1362076"/>
            <a:ext cx="11458575" cy="5276848"/>
          </a:xfrm>
        </p:spPr>
      </p:pic>
    </p:spTree>
    <p:extLst>
      <p:ext uri="{BB962C8B-B14F-4D97-AF65-F5344CB8AC3E}">
        <p14:creationId xmlns:p14="http://schemas.microsoft.com/office/powerpoint/2010/main" val="109599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5761-4CDA-46FB-B84D-DB759A2D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121920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Idea of </a:t>
            </a:r>
            <a:r>
              <a:rPr lang="en-IN" dirty="0"/>
              <a:t>Censoring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8100-4325-4D4D-8742-2DCA797B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" y="828294"/>
            <a:ext cx="12103989" cy="61249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TIME =  min ( T,  C)   ,   where T is true survival time and C is the time of censoring</a:t>
            </a:r>
          </a:p>
          <a:p>
            <a:pPr marL="0" indent="0">
              <a:buNone/>
            </a:pPr>
            <a:r>
              <a:rPr lang="en-IN" dirty="0"/>
              <a:t>                 DEATH_EVENT =  1   if  T ≤ C</a:t>
            </a:r>
          </a:p>
          <a:p>
            <a:pPr marL="0" indent="0">
              <a:buNone/>
            </a:pPr>
            <a:r>
              <a:rPr lang="en-IN" dirty="0"/>
              <a:t>                                          =   0   else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</a:p>
          <a:p>
            <a:pPr marL="0" indent="0" algn="l">
              <a:buNone/>
            </a:pPr>
            <a:r>
              <a:rPr lang="en-IN" dirty="0"/>
              <a:t>        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a Patient died before censoring then </a:t>
            </a:r>
            <a:r>
              <a:rPr lang="en-IN" dirty="0"/>
              <a:t>DEATH_EVENT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= 1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        if a Patient dropped out the study then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DEATH_EVENT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= 0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                   i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 a Patient was alive when the study ended then </a:t>
            </a:r>
            <a:r>
              <a:rPr lang="en-IN" dirty="0"/>
              <a:t>DEATH_EVENT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= 0</a:t>
            </a:r>
          </a:p>
          <a:p>
            <a:pPr marL="0" indent="0" algn="l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	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43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4E0B-7703-4855-AA30-4FCE254F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6775"/>
          </a:xfrm>
        </p:spPr>
        <p:txBody>
          <a:bodyPr>
            <a:normAutofit fontScale="90000"/>
          </a:bodyPr>
          <a:lstStyle/>
          <a:p>
            <a:r>
              <a:rPr lang="en-IN" dirty="0"/>
              <a:t>Kaplan-Meier Survival Curve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63A5-284C-47BA-BC32-749D92AE5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038226"/>
            <a:ext cx="11906250" cy="5819774"/>
          </a:xfrm>
        </p:spPr>
        <p:txBody>
          <a:bodyPr/>
          <a:lstStyle/>
          <a:p>
            <a:pPr marL="0" indent="0" algn="l">
              <a:buNone/>
            </a:pP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IN" dirty="0">
                <a:solidFill>
                  <a:srgbClr val="212121"/>
                </a:solidFill>
                <a:latin typeface="Roboto" panose="02000000000000000000" pitchFamily="2" charset="0"/>
              </a:rPr>
              <a:t>	</a:t>
            </a:r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Survival curve = </a:t>
            </a:r>
            <a:r>
              <a:rPr lang="fr-FR" dirty="0"/>
              <a:t>S(t) = Pr(T &gt;t)</a:t>
            </a:r>
          </a:p>
          <a:p>
            <a:pPr marL="0" indent="0" algn="l">
              <a:buNone/>
            </a:pPr>
            <a:endParaRPr lang="fr-FR" dirty="0"/>
          </a:p>
          <a:p>
            <a:pPr marL="0" indent="0" algn="l"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	But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cause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 of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Censoring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,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we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can not use the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above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metioned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formula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directly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.</a:t>
            </a:r>
          </a:p>
          <a:p>
            <a:pPr marL="0" indent="0" algn="l">
              <a:buNone/>
            </a:pP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               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                         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IN" dirty="0"/>
              <a:t>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</a:t>
            </a:r>
          </a:p>
          <a:p>
            <a:pPr marL="0" indent="0">
              <a:buNone/>
            </a:pPr>
            <a:r>
              <a:rPr lang="en-IN" dirty="0"/>
              <a:t>                  where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2CF5D-009C-4AFE-BFF5-D0A3512F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962275"/>
            <a:ext cx="6372225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C5DCB-E461-44D8-9228-271A06EF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4" y="4752976"/>
            <a:ext cx="776287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B5FF78-E833-42DB-94BB-17DD3F19D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5443537"/>
            <a:ext cx="76581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441-F554-4BD2-B3F5-723A69CF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r>
              <a:rPr lang="en-IN" dirty="0"/>
              <a:t>Cox’s Proportional Hazards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CB6F-DFB9-4FAD-B687-C264FDBC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" y="1304544"/>
            <a:ext cx="12094464" cy="5553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 Hazard function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BB084-9E05-4511-85F0-A958E66C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514475"/>
            <a:ext cx="7405687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64D8E-4CB7-4255-8F55-A3CE3E14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05" y="3124581"/>
            <a:ext cx="9629775" cy="27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2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C2E-2DF8-44E9-9804-7BE3BB1E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8200" cy="1188720"/>
          </a:xfrm>
        </p:spPr>
        <p:txBody>
          <a:bodyPr/>
          <a:lstStyle/>
          <a:p>
            <a:r>
              <a:rPr lang="en-IN" dirty="0"/>
              <a:t>Cox’s Proportional Hazards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0D012-4C15-443D-8093-E0BE96216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628776"/>
            <a:ext cx="8648700" cy="8953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0B2F9-3CED-469B-912A-4CFA41BD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2964182"/>
            <a:ext cx="5886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C2E-2DF8-44E9-9804-7BE3BB1E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8200" cy="1188720"/>
          </a:xfrm>
        </p:spPr>
        <p:txBody>
          <a:bodyPr/>
          <a:lstStyle/>
          <a:p>
            <a:r>
              <a:rPr lang="en-IN" dirty="0"/>
              <a:t>Cox’s Proportional Hazards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A4B4-FCCA-4435-B39C-7CEBECFD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268200" cy="56692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Proportional Hazard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901EB-9C75-4808-A7DF-4476A058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95549"/>
            <a:ext cx="11658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863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313</TotalTime>
  <Words>277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Roboto</vt:lpstr>
      <vt:lpstr>Parcel</vt:lpstr>
      <vt:lpstr>Survival Analysis of hearth disease</vt:lpstr>
      <vt:lpstr>Dataset &amp; it’s Description </vt:lpstr>
      <vt:lpstr>Dataset &amp; it’s Description </vt:lpstr>
      <vt:lpstr>Why do we need survival analysis instead of regression ?</vt:lpstr>
      <vt:lpstr>Idea of Censoring</vt:lpstr>
      <vt:lpstr>Kaplan-Meier Survival Curve </vt:lpstr>
      <vt:lpstr>Cox’s Proportional Hazards Model</vt:lpstr>
      <vt:lpstr>Cox’s Proportional Hazards Model</vt:lpstr>
      <vt:lpstr>Cox’s Proportional Hazards Model</vt:lpstr>
      <vt:lpstr>Cox’s Proportional Hazards Model</vt:lpstr>
      <vt:lpstr>Cox’s Proportional Hazards Model</vt:lpstr>
      <vt:lpstr>Shrinkage for the Cox Model</vt:lpstr>
      <vt:lpstr>Dataset &amp; it’s Description </vt:lpstr>
      <vt:lpstr>PowerPoint Presentation</vt:lpstr>
      <vt:lpstr>PowerPoint Presentation</vt:lpstr>
      <vt:lpstr>PowerPoint Presentation</vt:lpstr>
      <vt:lpstr>PowerPoint Presentation</vt:lpstr>
      <vt:lpstr>Cox’s Model summary with lasso penalty</vt:lpstr>
      <vt:lpstr>Cox’s Model c-index &amp; ibs on test data</vt:lpstr>
      <vt:lpstr>PowerPoint Presentation</vt:lpstr>
      <vt:lpstr>Random survival forest model</vt:lpstr>
      <vt:lpstr>PowerPoint Presentation</vt:lpstr>
      <vt:lpstr>Using coxph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of hearth disease</dc:title>
  <dc:creator>Animesh Guchhait</dc:creator>
  <cp:lastModifiedBy>Animesh Guchhait</cp:lastModifiedBy>
  <cp:revision>4</cp:revision>
  <cp:lastPrinted>2022-04-05T12:28:04Z</cp:lastPrinted>
  <dcterms:created xsi:type="dcterms:W3CDTF">2022-03-24T15:09:32Z</dcterms:created>
  <dcterms:modified xsi:type="dcterms:W3CDTF">2022-04-05T12:29:23Z</dcterms:modified>
</cp:coreProperties>
</file>