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y="5143500" cx="9144000"/>
  <p:notesSz cx="6858000" cy="9144000"/>
  <p:embeddedFontLst>
    <p:embeddedFont>
      <p:font typeface="Raleway"/>
      <p:regular r:id="rId28"/>
      <p:bold r:id="rId29"/>
      <p:italic r:id="rId30"/>
      <p:boldItalic r:id="rId31"/>
    </p:embeddedFont>
    <p:embeddedFont>
      <p:font typeface="Lato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A700364-6F72-430D-905A-16087B4A6851}">
  <a:tblStyle styleId="{9A700364-6F72-430D-905A-16087B4A685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Raleway-regular.fntdata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aleway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aleway-boldItalic.fntdata"/><Relationship Id="rId30" Type="http://schemas.openxmlformats.org/officeDocument/2006/relationships/font" Target="fonts/Raleway-italic.fntdata"/><Relationship Id="rId11" Type="http://schemas.openxmlformats.org/officeDocument/2006/relationships/slide" Target="slides/slide5.xml"/><Relationship Id="rId33" Type="http://schemas.openxmlformats.org/officeDocument/2006/relationships/font" Target="fonts/Lato-bold.fntdata"/><Relationship Id="rId10" Type="http://schemas.openxmlformats.org/officeDocument/2006/relationships/slide" Target="slides/slide4.xml"/><Relationship Id="rId32" Type="http://schemas.openxmlformats.org/officeDocument/2006/relationships/font" Target="fonts/Lato-regular.fntdata"/><Relationship Id="rId13" Type="http://schemas.openxmlformats.org/officeDocument/2006/relationships/slide" Target="slides/slide7.xml"/><Relationship Id="rId35" Type="http://schemas.openxmlformats.org/officeDocument/2006/relationships/font" Target="fonts/Lato-boldItalic.fntdata"/><Relationship Id="rId12" Type="http://schemas.openxmlformats.org/officeDocument/2006/relationships/slide" Target="slides/slide6.xml"/><Relationship Id="rId34" Type="http://schemas.openxmlformats.org/officeDocument/2006/relationships/font" Target="fonts/Lato-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24b953bc9a_5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24b953bc9a_5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202124"/>
                </a:solidFill>
                <a:highlight>
                  <a:srgbClr val="FFFFFF"/>
                </a:highlight>
              </a:rPr>
              <a:t>Lower precision increases the likelihood that the coefficient estimates are further from the correct population value</a:t>
            </a: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</a:rPr>
              <a:t>. Heteroscedasticity tends to produce p-values that are smaller than they should be.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24b953bc9a_5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24b953bc9a_5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24b953bc9a_5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24b953bc9a_5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24b953bc9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24b953bc9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24b953bc9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24b953bc9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24b953bc9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24b953bc9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24b953bc9a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124b953bc9a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24b953bc9a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24b953bc9a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24b953bc9a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124b953bc9a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24b953bc9a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124b953bc9a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1b1a536832_1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1b1a536832_1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24b953bc9a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124b953bc9a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24b953bc9a_9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124b953bc9a_9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1b1a536832_1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1b1a536832_1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24b953bc9a_6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24b953bc9a_6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24b953bc9a_6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24b953bc9a_6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24b953bc9a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24b953bc9a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24b953bc9a_4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24b953bc9a_4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1b1a536832_1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1b1a536832_1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24b953bc9a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24b953bc9a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</a:rPr>
              <a:t>In statistics, kernel density estimation (KDE) is a non-parametric way </a:t>
            </a:r>
            <a:r>
              <a:rPr b="1" lang="en" sz="1200">
                <a:solidFill>
                  <a:srgbClr val="202124"/>
                </a:solidFill>
                <a:highlight>
                  <a:srgbClr val="FFFFFF"/>
                </a:highlight>
              </a:rPr>
              <a:t>to estimate the probability density function of a random variable</a:t>
            </a: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</a:rPr>
              <a:t>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690900" y="639875"/>
            <a:ext cx="7762200" cy="9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2670"/>
              <a:t>Life Expectancy In African Countries: </a:t>
            </a:r>
            <a:endParaRPr sz="267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2670"/>
              <a:t>A Panel Data Analysis</a:t>
            </a:r>
            <a:endParaRPr sz="267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t/>
            </a:r>
            <a:endParaRPr sz="408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408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7950" y="1830100"/>
            <a:ext cx="7688100" cy="321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By Group 4:</a:t>
            </a:r>
            <a:endParaRPr b="1"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88"/>
              <a:t>Animesh Gupta 				2019B3AA0588H</a:t>
            </a:r>
            <a:endParaRPr sz="1588"/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88"/>
              <a:t>Chinmay Goyal				2019B3AA1290H</a:t>
            </a:r>
            <a:endParaRPr sz="1588"/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88"/>
              <a:t>Harsh Vardhan Gupta			2019B3A70630H</a:t>
            </a:r>
            <a:endParaRPr sz="1588"/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88"/>
              <a:t>Hitesh Garg 				2019B3A70466H</a:t>
            </a:r>
            <a:endParaRPr sz="1588"/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88"/>
              <a:t>Sujay Nigam				2019B3AA1267H</a:t>
            </a:r>
            <a:endParaRPr sz="1588"/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88"/>
              <a:t>Aryan Kapadia 				2019B3A70412H</a:t>
            </a:r>
            <a:endParaRPr sz="1588"/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88"/>
              <a:t>Dhruv Gupta				2019B3A70487H</a:t>
            </a:r>
            <a:endParaRPr sz="1588"/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88"/>
              <a:t>Anand					2019B3A70613H</a:t>
            </a:r>
            <a:endParaRPr sz="1588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88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2"/>
          <p:cNvSpPr txBox="1"/>
          <p:nvPr>
            <p:ph type="title"/>
          </p:nvPr>
        </p:nvSpPr>
        <p:spPr>
          <a:xfrm>
            <a:off x="727650" y="6121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Checking for the assumptions of OLS </a:t>
            </a:r>
            <a:endParaRPr/>
          </a:p>
        </p:txBody>
      </p:sp>
      <p:sp>
        <p:nvSpPr>
          <p:cNvPr id="180" name="Google Shape;180;p22"/>
          <p:cNvSpPr txBox="1"/>
          <p:nvPr>
            <p:ph idx="1" type="body"/>
          </p:nvPr>
        </p:nvSpPr>
        <p:spPr>
          <a:xfrm>
            <a:off x="727650" y="1644100"/>
            <a:ext cx="4425600" cy="155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Homoscedasticity of error term: Funnel shape -&gt; Heteroscedastic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Modified Wald Test for </a:t>
            </a:r>
            <a:r>
              <a:rPr lang="en" sz="1400"/>
              <a:t>groupwise</a:t>
            </a:r>
            <a:r>
              <a:rPr lang="en" sz="1400"/>
              <a:t> </a:t>
            </a:r>
            <a:r>
              <a:rPr lang="en" sz="1400"/>
              <a:t>heteroskedasticity</a:t>
            </a:r>
            <a:r>
              <a:rPr lang="en" sz="1400"/>
              <a:t> in fixed effect regression model</a:t>
            </a:r>
            <a:endParaRPr sz="1400"/>
          </a:p>
        </p:txBody>
      </p:sp>
      <p:pic>
        <p:nvPicPr>
          <p:cNvPr id="181" name="Google Shape;18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5452" y="1501102"/>
            <a:ext cx="3225975" cy="2345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6837" y="3098475"/>
            <a:ext cx="4230576" cy="174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3"/>
          <p:cNvSpPr txBox="1"/>
          <p:nvPr>
            <p:ph type="title"/>
          </p:nvPr>
        </p:nvSpPr>
        <p:spPr>
          <a:xfrm>
            <a:off x="630300" y="5874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Checking for the assumptions of OLS</a:t>
            </a:r>
            <a:endParaRPr/>
          </a:p>
        </p:txBody>
      </p:sp>
      <p:sp>
        <p:nvSpPr>
          <p:cNvPr id="188" name="Google Shape;188;p23"/>
          <p:cNvSpPr txBox="1"/>
          <p:nvPr>
            <p:ph idx="1" type="body"/>
          </p:nvPr>
        </p:nvSpPr>
        <p:spPr>
          <a:xfrm>
            <a:off x="630300" y="1617550"/>
            <a:ext cx="7278600" cy="169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Normality of residuals : Shapiro-Wilk test</a:t>
            </a:r>
            <a:endParaRPr sz="1500"/>
          </a:p>
        </p:txBody>
      </p:sp>
      <p:pic>
        <p:nvPicPr>
          <p:cNvPr id="189" name="Google Shape;18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9198" y="2571750"/>
            <a:ext cx="6530899" cy="181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4"/>
          <p:cNvSpPr txBox="1"/>
          <p:nvPr>
            <p:ph type="title"/>
          </p:nvPr>
        </p:nvSpPr>
        <p:spPr>
          <a:xfrm>
            <a:off x="632400" y="5746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Checking for the assumptions of OLS</a:t>
            </a:r>
            <a:endParaRPr/>
          </a:p>
        </p:txBody>
      </p:sp>
      <p:sp>
        <p:nvSpPr>
          <p:cNvPr id="195" name="Google Shape;195;p24"/>
          <p:cNvSpPr txBox="1"/>
          <p:nvPr>
            <p:ph idx="1" type="body"/>
          </p:nvPr>
        </p:nvSpPr>
        <p:spPr>
          <a:xfrm>
            <a:off x="632400" y="1609800"/>
            <a:ext cx="7688700" cy="202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Multicollinearity - Pearson Correlation matrix </a:t>
            </a:r>
            <a:endParaRPr/>
          </a:p>
        </p:txBody>
      </p:sp>
      <p:pic>
        <p:nvPicPr>
          <p:cNvPr id="196" name="Google Shape;19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1100" y="1109825"/>
            <a:ext cx="3932826" cy="3972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86950" y="2048325"/>
            <a:ext cx="3511974" cy="295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5"/>
          <p:cNvSpPr txBox="1"/>
          <p:nvPr>
            <p:ph type="title"/>
          </p:nvPr>
        </p:nvSpPr>
        <p:spPr>
          <a:xfrm>
            <a:off x="727650" y="5626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Diagnostics</a:t>
            </a:r>
            <a:endParaRPr/>
          </a:p>
        </p:txBody>
      </p:sp>
      <p:sp>
        <p:nvSpPr>
          <p:cNvPr id="203" name="Google Shape;203;p25"/>
          <p:cNvSpPr txBox="1"/>
          <p:nvPr>
            <p:ph idx="1" type="body"/>
          </p:nvPr>
        </p:nvSpPr>
        <p:spPr>
          <a:xfrm>
            <a:off x="727650" y="16203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Issues in the model: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Heteroskedasticity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Non-</a:t>
            </a:r>
            <a:r>
              <a:rPr lang="en" sz="1700"/>
              <a:t>normality</a:t>
            </a:r>
            <a:r>
              <a:rPr lang="en" sz="1700"/>
              <a:t> of residuals</a:t>
            </a:r>
            <a:endParaRPr sz="1700"/>
          </a:p>
        </p:txBody>
      </p:sp>
      <p:pic>
        <p:nvPicPr>
          <p:cNvPr id="204" name="Google Shape;20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04150" y="956300"/>
            <a:ext cx="2616975" cy="1903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04150" y="3015053"/>
            <a:ext cx="2616975" cy="19035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6"/>
          <p:cNvSpPr txBox="1"/>
          <p:nvPr>
            <p:ph type="title"/>
          </p:nvPr>
        </p:nvSpPr>
        <p:spPr>
          <a:xfrm>
            <a:off x="729450" y="5899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Rectification of Heteroskedasticity</a:t>
            </a:r>
            <a:endParaRPr/>
          </a:p>
        </p:txBody>
      </p:sp>
      <p:sp>
        <p:nvSpPr>
          <p:cNvPr id="211" name="Google Shape;211;p26"/>
          <p:cNvSpPr txBox="1"/>
          <p:nvPr>
            <p:ph idx="1" type="body"/>
          </p:nvPr>
        </p:nvSpPr>
        <p:spPr>
          <a:xfrm>
            <a:off x="727650" y="16716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Attempted Transformation: </a:t>
            </a:r>
            <a:r>
              <a:rPr b="1" lang="en" sz="1700"/>
              <a:t>log(life_expect)</a:t>
            </a:r>
            <a:endParaRPr b="1" sz="1700"/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X</a:t>
            </a:r>
            <a:r>
              <a:rPr lang="en" sz="1500"/>
              <a:t>ttest3 still showed that heteroskedasticity exists in the model</a:t>
            </a:r>
            <a:endParaRPr sz="15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Robust standard errors</a:t>
            </a:r>
            <a:endParaRPr sz="1700"/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White standard errors were used to combat the effects of heteroskedasticity by using the “robust parameter” of xtreg</a:t>
            </a:r>
            <a:endParaRPr sz="15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Google Shape;21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9738" y="637900"/>
            <a:ext cx="4504537" cy="4505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8"/>
          <p:cNvSpPr txBox="1"/>
          <p:nvPr>
            <p:ph type="title"/>
          </p:nvPr>
        </p:nvSpPr>
        <p:spPr>
          <a:xfrm>
            <a:off x="654425" y="5900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Rectification of Non-normality</a:t>
            </a:r>
            <a:endParaRPr/>
          </a:p>
        </p:txBody>
      </p:sp>
      <p:sp>
        <p:nvSpPr>
          <p:cNvPr id="222" name="Google Shape;222;p28"/>
          <p:cNvSpPr txBox="1"/>
          <p:nvPr>
            <p:ph idx="1" type="body"/>
          </p:nvPr>
        </p:nvSpPr>
        <p:spPr>
          <a:xfrm>
            <a:off x="727650" y="1575225"/>
            <a:ext cx="7688700" cy="27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Three transformations were attempted:</a:t>
            </a:r>
            <a:endParaRPr sz="18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logarithmic transformation: log(life_expect)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i</a:t>
            </a:r>
            <a:r>
              <a:rPr lang="en" sz="1600"/>
              <a:t>nverse transformation: 1/life_expect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Square-root transformation: (life_expect)^0.5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Each transformation still gave a non-normality result in Shapiro-Wilk test of normality</a:t>
            </a:r>
            <a:endParaRPr sz="16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Google Shape;22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2727" y="742350"/>
            <a:ext cx="5038549" cy="3658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0"/>
          <p:cNvSpPr txBox="1"/>
          <p:nvPr>
            <p:ph type="title"/>
          </p:nvPr>
        </p:nvSpPr>
        <p:spPr>
          <a:xfrm>
            <a:off x="729450" y="5900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Conclusion: The Data</a:t>
            </a:r>
            <a:endParaRPr/>
          </a:p>
        </p:txBody>
      </p:sp>
      <p:sp>
        <p:nvSpPr>
          <p:cNvPr id="233" name="Google Shape;233;p30"/>
          <p:cNvSpPr txBox="1"/>
          <p:nvPr>
            <p:ph idx="1" type="body"/>
          </p:nvPr>
        </p:nvSpPr>
        <p:spPr>
          <a:xfrm>
            <a:off x="727650" y="1532375"/>
            <a:ext cx="7688700" cy="28680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b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Topic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Life expectancy in Sub-Saharan Africa countries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b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Source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WHO , World Bank</a:t>
            </a:r>
            <a:endParaRPr sz="1600">
              <a:solidFill>
                <a:srgbClr val="28282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b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Type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Panel (Highest quality rating)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b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Properties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Random etc. , Heteroskedastic, Approx Normal Residuals 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1"/>
          <p:cNvSpPr txBox="1"/>
          <p:nvPr>
            <p:ph type="title"/>
          </p:nvPr>
        </p:nvSpPr>
        <p:spPr>
          <a:xfrm>
            <a:off x="654175" y="5816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Conclusion: The Model</a:t>
            </a:r>
            <a:endParaRPr/>
          </a:p>
        </p:txBody>
      </p:sp>
      <p:sp>
        <p:nvSpPr>
          <p:cNvPr id="239" name="Google Shape;239;p31"/>
          <p:cNvSpPr txBox="1"/>
          <p:nvPr>
            <p:ph idx="1" type="body"/>
          </p:nvPr>
        </p:nvSpPr>
        <p:spPr>
          <a:xfrm>
            <a:off x="726750" y="1724200"/>
            <a:ext cx="7688700" cy="2261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Model- 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Linear in Parameters and Variables , Fixed effect Model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r>
              <a:rPr b="1" baseline="-25000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life_expect</a:t>
            </a:r>
            <a:r>
              <a:rPr baseline="-25000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 </a:t>
            </a:r>
            <a:r>
              <a:rPr b="1" lang="en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β</a:t>
            </a:r>
            <a:r>
              <a:rPr b="1" baseline="-25000" lang="en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1" lang="en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+ </a:t>
            </a:r>
            <a:r>
              <a:rPr b="1" lang="en" sz="1200">
                <a:solidFill>
                  <a:srgbClr val="000000"/>
                </a:solidFill>
                <a:highlight>
                  <a:srgbClr val="FFF2CC"/>
                </a:highlight>
                <a:latin typeface="Arial"/>
                <a:ea typeface="Arial"/>
                <a:cs typeface="Arial"/>
                <a:sym typeface="Arial"/>
              </a:rPr>
              <a:t>β</a:t>
            </a:r>
            <a:r>
              <a:rPr b="1" baseline="-25000" lang="en" sz="1200">
                <a:solidFill>
                  <a:srgbClr val="000000"/>
                </a:solidFill>
                <a:highlight>
                  <a:srgbClr val="FFF2CC"/>
                </a:highlight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lang="en" sz="1200">
                <a:solidFill>
                  <a:srgbClr val="000000"/>
                </a:solidFill>
                <a:highlight>
                  <a:srgbClr val="FFF2CC"/>
                </a:highlight>
                <a:latin typeface="Arial"/>
                <a:ea typeface="Arial"/>
                <a:cs typeface="Arial"/>
                <a:sym typeface="Arial"/>
              </a:rPr>
              <a:t>adult_mortality + β</a:t>
            </a:r>
            <a:r>
              <a:rPr b="1" baseline="-25000" lang="en" sz="1200">
                <a:solidFill>
                  <a:srgbClr val="000000"/>
                </a:solidFill>
                <a:highlight>
                  <a:srgbClr val="FFF2CC"/>
                </a:highlight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lang="en" sz="1200">
                <a:solidFill>
                  <a:srgbClr val="000000"/>
                </a:solidFill>
                <a:highlight>
                  <a:srgbClr val="FFF2CC"/>
                </a:highlight>
                <a:latin typeface="Arial"/>
                <a:ea typeface="Arial"/>
                <a:cs typeface="Arial"/>
                <a:sym typeface="Arial"/>
              </a:rPr>
              <a:t>infant_mort + β</a:t>
            </a:r>
            <a:r>
              <a:rPr b="1" baseline="-25000" lang="en" sz="1200">
                <a:solidFill>
                  <a:srgbClr val="000000"/>
                </a:solidFill>
                <a:highlight>
                  <a:srgbClr val="FFF2CC"/>
                </a:highlight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1" lang="en" sz="1200">
                <a:solidFill>
                  <a:srgbClr val="000000"/>
                </a:solidFill>
                <a:highlight>
                  <a:srgbClr val="FFF2CC"/>
                </a:highlight>
                <a:latin typeface="Arial"/>
                <a:ea typeface="Arial"/>
                <a:cs typeface="Arial"/>
                <a:sym typeface="Arial"/>
              </a:rPr>
              <a:t>age1-4mort</a:t>
            </a:r>
            <a:r>
              <a:rPr b="1" lang="en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+ β</a:t>
            </a:r>
            <a:r>
              <a:rPr b="1" baseline="-25000" lang="en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4</a:t>
            </a:r>
            <a:r>
              <a:rPr b="1" lang="en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alcohol + β</a:t>
            </a:r>
            <a:r>
              <a:rPr b="1" baseline="-25000" lang="en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5</a:t>
            </a:r>
            <a:r>
              <a:rPr b="1" lang="en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bmi </a:t>
            </a:r>
            <a:r>
              <a:rPr b="1" lang="en" sz="1200">
                <a:solidFill>
                  <a:srgbClr val="000000"/>
                </a:solidFill>
                <a:highlight>
                  <a:srgbClr val="F3F3F3"/>
                </a:highlight>
                <a:latin typeface="Arial"/>
                <a:ea typeface="Arial"/>
                <a:cs typeface="Arial"/>
                <a:sym typeface="Arial"/>
              </a:rPr>
              <a:t>+</a:t>
            </a:r>
            <a:r>
              <a:rPr b="1" lang="en" sz="1200">
                <a:solidFill>
                  <a:srgbClr val="6AA84F"/>
                </a:solidFill>
                <a:highlight>
                  <a:srgbClr val="F3F3F3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" sz="1200">
                <a:solidFill>
                  <a:srgbClr val="FF9900"/>
                </a:solidFill>
                <a:highlight>
                  <a:srgbClr val="F3F3F3"/>
                </a:highlight>
                <a:latin typeface="Arial"/>
                <a:ea typeface="Arial"/>
                <a:cs typeface="Arial"/>
                <a:sym typeface="Arial"/>
              </a:rPr>
              <a:t>β</a:t>
            </a:r>
            <a:r>
              <a:rPr b="1" baseline="-25000" lang="en" sz="1200">
                <a:solidFill>
                  <a:srgbClr val="FF9900"/>
                </a:solidFill>
                <a:highlight>
                  <a:srgbClr val="F3F3F3"/>
                </a:highlight>
                <a:latin typeface="Arial"/>
                <a:ea typeface="Arial"/>
                <a:cs typeface="Arial"/>
                <a:sym typeface="Arial"/>
              </a:rPr>
              <a:t>6</a:t>
            </a:r>
            <a:r>
              <a:rPr b="1" lang="en" sz="1200">
                <a:solidFill>
                  <a:srgbClr val="FF9900"/>
                </a:solidFill>
                <a:highlight>
                  <a:srgbClr val="F3F3F3"/>
                </a:highlight>
                <a:latin typeface="Arial"/>
                <a:ea typeface="Arial"/>
                <a:cs typeface="Arial"/>
                <a:sym typeface="Arial"/>
              </a:rPr>
              <a:t>measles + </a:t>
            </a:r>
            <a:r>
              <a:rPr b="1" lang="en" sz="1200">
                <a:solidFill>
                  <a:srgbClr val="FF99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β</a:t>
            </a:r>
            <a:r>
              <a:rPr b="1" baseline="-25000" lang="en" sz="1200">
                <a:solidFill>
                  <a:srgbClr val="FF99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7</a:t>
            </a:r>
            <a:r>
              <a:rPr b="1" lang="en" sz="1200">
                <a:solidFill>
                  <a:srgbClr val="FF99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polio + β</a:t>
            </a:r>
            <a:r>
              <a:rPr b="1" baseline="-25000" lang="en" sz="1200">
                <a:solidFill>
                  <a:srgbClr val="FF99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8</a:t>
            </a:r>
            <a:r>
              <a:rPr b="1" lang="en" sz="1200">
                <a:solidFill>
                  <a:srgbClr val="FF99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diptheria </a:t>
            </a:r>
            <a:r>
              <a:rPr b="1" lang="en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+ β</a:t>
            </a:r>
            <a:r>
              <a:rPr b="1" baseline="-25000" lang="en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9</a:t>
            </a:r>
            <a:r>
              <a:rPr b="1" lang="en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hepatitis + β</a:t>
            </a:r>
            <a:r>
              <a:rPr b="1" baseline="-25000" lang="en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10</a:t>
            </a:r>
            <a:r>
              <a:rPr b="1" lang="en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basic_water + β</a:t>
            </a:r>
            <a:r>
              <a:rPr b="1" baseline="-25000" lang="en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11</a:t>
            </a:r>
            <a:r>
              <a:rPr b="1" lang="en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gni_capita +</a:t>
            </a:r>
            <a:r>
              <a:rPr b="1" lang="en" sz="1200">
                <a:solidFill>
                  <a:srgbClr val="000000"/>
                </a:solidFill>
                <a:highlight>
                  <a:srgbClr val="D9EAD3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" sz="1200">
                <a:solidFill>
                  <a:srgbClr val="1155CC"/>
                </a:solidFill>
                <a:highlight>
                  <a:srgbClr val="D9EAD3"/>
                </a:highlight>
                <a:latin typeface="Arial"/>
                <a:ea typeface="Arial"/>
                <a:cs typeface="Arial"/>
                <a:sym typeface="Arial"/>
              </a:rPr>
              <a:t>β</a:t>
            </a:r>
            <a:r>
              <a:rPr b="1" baseline="-25000" lang="en" sz="1200">
                <a:solidFill>
                  <a:srgbClr val="1155CC"/>
                </a:solidFill>
                <a:highlight>
                  <a:srgbClr val="D9EAD3"/>
                </a:highlight>
                <a:latin typeface="Arial"/>
                <a:ea typeface="Arial"/>
                <a:cs typeface="Arial"/>
                <a:sym typeface="Arial"/>
              </a:rPr>
              <a:t>12</a:t>
            </a:r>
            <a:r>
              <a:rPr b="1" lang="en" sz="1200">
                <a:solidFill>
                  <a:srgbClr val="1155CC"/>
                </a:solidFill>
                <a:highlight>
                  <a:srgbClr val="D9EAD3"/>
                </a:highlight>
                <a:latin typeface="Arial"/>
                <a:ea typeface="Arial"/>
                <a:cs typeface="Arial"/>
                <a:sym typeface="Arial"/>
              </a:rPr>
              <a:t>gghe-d </a:t>
            </a:r>
            <a:r>
              <a:rPr b="1" lang="en" sz="1200">
                <a:solidFill>
                  <a:srgbClr val="1155CC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+ β</a:t>
            </a:r>
            <a:r>
              <a:rPr b="1" baseline="-25000" lang="en" sz="1200">
                <a:solidFill>
                  <a:srgbClr val="1155CC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13</a:t>
            </a:r>
            <a:r>
              <a:rPr b="1" lang="en" sz="1200">
                <a:solidFill>
                  <a:srgbClr val="1155CC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che_gdp</a:t>
            </a:r>
            <a:r>
              <a:rPr b="1" lang="en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+ β</a:t>
            </a:r>
            <a:r>
              <a:rPr b="1" baseline="-25000" lang="en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14</a:t>
            </a:r>
            <a:r>
              <a:rPr b="1" lang="en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une_pop + β</a:t>
            </a:r>
            <a:r>
              <a:rPr b="1" baseline="-25000" lang="en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15</a:t>
            </a:r>
            <a:r>
              <a:rPr b="1" lang="en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une_hiv + </a:t>
            </a:r>
            <a:r>
              <a:rPr b="1" lang="en" sz="1200">
                <a:solidFill>
                  <a:srgbClr val="1155CC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β</a:t>
            </a:r>
            <a:r>
              <a:rPr b="1" baseline="-25000" lang="en" sz="1200">
                <a:solidFill>
                  <a:srgbClr val="1155CC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16</a:t>
            </a:r>
            <a:r>
              <a:rPr b="1" lang="en" sz="1200">
                <a:solidFill>
                  <a:srgbClr val="1155CC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une_edu_spend </a:t>
            </a:r>
            <a:r>
              <a:rPr b="1" lang="en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+ </a:t>
            </a:r>
            <a:r>
              <a:rPr b="1" lang="en" sz="1200">
                <a:solidFill>
                  <a:srgbClr val="000000"/>
                </a:solidFill>
                <a:highlight>
                  <a:srgbClr val="FFF2CC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" sz="1200">
                <a:solidFill>
                  <a:srgbClr val="282828"/>
                </a:solidFill>
                <a:highlight>
                  <a:srgbClr val="FFF2CC"/>
                </a:highlight>
                <a:latin typeface="Arial"/>
                <a:ea typeface="Arial"/>
                <a:cs typeface="Arial"/>
                <a:sym typeface="Arial"/>
              </a:rPr>
              <a:t>γ</a:t>
            </a:r>
            <a:r>
              <a:rPr b="1" baseline="-25000" lang="en" sz="1200">
                <a:solidFill>
                  <a:srgbClr val="000000"/>
                </a:solidFill>
                <a:highlight>
                  <a:srgbClr val="FFF2CC"/>
                </a:highlight>
                <a:latin typeface="Arial"/>
                <a:ea typeface="Arial"/>
                <a:cs typeface="Arial"/>
                <a:sym typeface="Arial"/>
              </a:rPr>
              <a:t>2000</a:t>
            </a:r>
            <a:r>
              <a:rPr b="1" lang="en" sz="1200">
                <a:solidFill>
                  <a:srgbClr val="000000"/>
                </a:solidFill>
                <a:highlight>
                  <a:srgbClr val="FFF2CC"/>
                </a:highlight>
                <a:latin typeface="Arial"/>
                <a:ea typeface="Arial"/>
                <a:cs typeface="Arial"/>
                <a:sym typeface="Arial"/>
              </a:rPr>
              <a:t>+  </a:t>
            </a:r>
            <a:r>
              <a:rPr b="1" lang="en" sz="1200">
                <a:solidFill>
                  <a:srgbClr val="282828"/>
                </a:solidFill>
                <a:highlight>
                  <a:srgbClr val="FFF2CC"/>
                </a:highlight>
                <a:latin typeface="Arial"/>
                <a:ea typeface="Arial"/>
                <a:cs typeface="Arial"/>
                <a:sym typeface="Arial"/>
              </a:rPr>
              <a:t>γ</a:t>
            </a:r>
            <a:r>
              <a:rPr b="1" baseline="-25000" lang="en" sz="1200">
                <a:solidFill>
                  <a:srgbClr val="000000"/>
                </a:solidFill>
                <a:highlight>
                  <a:srgbClr val="FFF2CC"/>
                </a:highlight>
                <a:latin typeface="Arial"/>
                <a:ea typeface="Arial"/>
                <a:cs typeface="Arial"/>
                <a:sym typeface="Arial"/>
              </a:rPr>
              <a:t>2001</a:t>
            </a:r>
            <a:r>
              <a:rPr b="1" lang="en" sz="1200">
                <a:solidFill>
                  <a:srgbClr val="000000"/>
                </a:solidFill>
                <a:highlight>
                  <a:srgbClr val="FFF2CC"/>
                </a:highlight>
                <a:latin typeface="Arial"/>
                <a:ea typeface="Arial"/>
                <a:cs typeface="Arial"/>
                <a:sym typeface="Arial"/>
              </a:rPr>
              <a:t>+  </a:t>
            </a:r>
            <a:r>
              <a:rPr b="1" lang="en" sz="1200">
                <a:solidFill>
                  <a:srgbClr val="282828"/>
                </a:solidFill>
                <a:highlight>
                  <a:srgbClr val="FFF2CC"/>
                </a:highlight>
                <a:latin typeface="Arial"/>
                <a:ea typeface="Arial"/>
                <a:cs typeface="Arial"/>
                <a:sym typeface="Arial"/>
              </a:rPr>
              <a:t>γ</a:t>
            </a:r>
            <a:r>
              <a:rPr b="1" baseline="-25000" lang="en" sz="1200">
                <a:solidFill>
                  <a:srgbClr val="000000"/>
                </a:solidFill>
                <a:highlight>
                  <a:srgbClr val="FFF2CC"/>
                </a:highlight>
                <a:latin typeface="Arial"/>
                <a:ea typeface="Arial"/>
                <a:cs typeface="Arial"/>
                <a:sym typeface="Arial"/>
              </a:rPr>
              <a:t>2002</a:t>
            </a:r>
            <a:r>
              <a:rPr b="1" lang="en" sz="1200">
                <a:solidFill>
                  <a:srgbClr val="000000"/>
                </a:solidFill>
                <a:highlight>
                  <a:srgbClr val="FFF2CC"/>
                </a:highlight>
                <a:latin typeface="Arial"/>
                <a:ea typeface="Arial"/>
                <a:cs typeface="Arial"/>
                <a:sym typeface="Arial"/>
              </a:rPr>
              <a:t>+  </a:t>
            </a:r>
            <a:r>
              <a:rPr b="1" lang="en" sz="1200">
                <a:solidFill>
                  <a:srgbClr val="282828"/>
                </a:solidFill>
                <a:highlight>
                  <a:srgbClr val="FFF2CC"/>
                </a:highlight>
                <a:latin typeface="Arial"/>
                <a:ea typeface="Arial"/>
                <a:cs typeface="Arial"/>
                <a:sym typeface="Arial"/>
              </a:rPr>
              <a:t>γ</a:t>
            </a:r>
            <a:r>
              <a:rPr b="1" baseline="-25000" lang="en" sz="1200">
                <a:solidFill>
                  <a:srgbClr val="000000"/>
                </a:solidFill>
                <a:highlight>
                  <a:srgbClr val="FFF2CC"/>
                </a:highlight>
                <a:latin typeface="Arial"/>
                <a:ea typeface="Arial"/>
                <a:cs typeface="Arial"/>
                <a:sym typeface="Arial"/>
              </a:rPr>
              <a:t>2003</a:t>
            </a:r>
            <a:r>
              <a:rPr b="1" lang="en" sz="1200">
                <a:solidFill>
                  <a:srgbClr val="000000"/>
                </a:solidFill>
                <a:highlight>
                  <a:srgbClr val="FFF2CC"/>
                </a:highlight>
                <a:latin typeface="Arial"/>
                <a:ea typeface="Arial"/>
                <a:cs typeface="Arial"/>
                <a:sym typeface="Arial"/>
              </a:rPr>
              <a:t>+  </a:t>
            </a:r>
            <a:r>
              <a:rPr b="1" lang="en" sz="1200">
                <a:solidFill>
                  <a:srgbClr val="282828"/>
                </a:solidFill>
                <a:highlight>
                  <a:srgbClr val="FFF2CC"/>
                </a:highlight>
                <a:latin typeface="Arial"/>
                <a:ea typeface="Arial"/>
                <a:cs typeface="Arial"/>
                <a:sym typeface="Arial"/>
              </a:rPr>
              <a:t>γ</a:t>
            </a:r>
            <a:r>
              <a:rPr b="1" baseline="-25000" lang="en" sz="1200">
                <a:solidFill>
                  <a:srgbClr val="000000"/>
                </a:solidFill>
                <a:highlight>
                  <a:srgbClr val="FFF2CC"/>
                </a:highlight>
                <a:latin typeface="Arial"/>
                <a:ea typeface="Arial"/>
                <a:cs typeface="Arial"/>
                <a:sym typeface="Arial"/>
              </a:rPr>
              <a:t>2004</a:t>
            </a:r>
            <a:r>
              <a:rPr b="1" lang="en" sz="1200">
                <a:solidFill>
                  <a:srgbClr val="000000"/>
                </a:solidFill>
                <a:highlight>
                  <a:srgbClr val="FFF2CC"/>
                </a:highlight>
                <a:latin typeface="Arial"/>
                <a:ea typeface="Arial"/>
                <a:cs typeface="Arial"/>
                <a:sym typeface="Arial"/>
              </a:rPr>
              <a:t>+  </a:t>
            </a:r>
            <a:r>
              <a:rPr b="1" lang="en" sz="1200">
                <a:solidFill>
                  <a:srgbClr val="282828"/>
                </a:solidFill>
                <a:highlight>
                  <a:srgbClr val="FFF2CC"/>
                </a:highlight>
                <a:latin typeface="Arial"/>
                <a:ea typeface="Arial"/>
                <a:cs typeface="Arial"/>
                <a:sym typeface="Arial"/>
              </a:rPr>
              <a:t>γ</a:t>
            </a:r>
            <a:r>
              <a:rPr b="1" baseline="-25000" lang="en" sz="1200">
                <a:solidFill>
                  <a:srgbClr val="000000"/>
                </a:solidFill>
                <a:highlight>
                  <a:srgbClr val="FFF2CC"/>
                </a:highlight>
                <a:latin typeface="Arial"/>
                <a:ea typeface="Arial"/>
                <a:cs typeface="Arial"/>
                <a:sym typeface="Arial"/>
              </a:rPr>
              <a:t>2005</a:t>
            </a:r>
            <a:r>
              <a:rPr b="1" lang="en" sz="1200">
                <a:solidFill>
                  <a:srgbClr val="000000"/>
                </a:solidFill>
                <a:highlight>
                  <a:srgbClr val="FFF2CC"/>
                </a:highlight>
                <a:latin typeface="Arial"/>
                <a:ea typeface="Arial"/>
                <a:cs typeface="Arial"/>
                <a:sym typeface="Arial"/>
              </a:rPr>
              <a:t>+  </a:t>
            </a:r>
            <a:r>
              <a:rPr b="1" lang="en" sz="1200">
                <a:solidFill>
                  <a:srgbClr val="282828"/>
                </a:solidFill>
                <a:highlight>
                  <a:srgbClr val="FFF2CC"/>
                </a:highlight>
                <a:latin typeface="Arial"/>
                <a:ea typeface="Arial"/>
                <a:cs typeface="Arial"/>
                <a:sym typeface="Arial"/>
              </a:rPr>
              <a:t>γ</a:t>
            </a:r>
            <a:r>
              <a:rPr b="1" baseline="-25000" lang="en" sz="1200">
                <a:solidFill>
                  <a:srgbClr val="000000"/>
                </a:solidFill>
                <a:highlight>
                  <a:srgbClr val="FFF2CC"/>
                </a:highlight>
                <a:latin typeface="Arial"/>
                <a:ea typeface="Arial"/>
                <a:cs typeface="Arial"/>
                <a:sym typeface="Arial"/>
              </a:rPr>
              <a:t>2006</a:t>
            </a:r>
            <a:r>
              <a:rPr b="1" lang="en" sz="1200">
                <a:solidFill>
                  <a:srgbClr val="000000"/>
                </a:solidFill>
                <a:highlight>
                  <a:srgbClr val="FFF2CC"/>
                </a:highlight>
                <a:latin typeface="Arial"/>
                <a:ea typeface="Arial"/>
                <a:cs typeface="Arial"/>
                <a:sym typeface="Arial"/>
              </a:rPr>
              <a:t>+  </a:t>
            </a:r>
            <a:r>
              <a:rPr b="1" lang="en" sz="1200">
                <a:solidFill>
                  <a:srgbClr val="282828"/>
                </a:solidFill>
                <a:highlight>
                  <a:srgbClr val="FFF2CC"/>
                </a:highlight>
                <a:latin typeface="Arial"/>
                <a:ea typeface="Arial"/>
                <a:cs typeface="Arial"/>
                <a:sym typeface="Arial"/>
              </a:rPr>
              <a:t>γ</a:t>
            </a:r>
            <a:r>
              <a:rPr b="1" baseline="-25000" lang="en" sz="1200">
                <a:solidFill>
                  <a:srgbClr val="000000"/>
                </a:solidFill>
                <a:highlight>
                  <a:srgbClr val="FFF2CC"/>
                </a:highlight>
                <a:latin typeface="Arial"/>
                <a:ea typeface="Arial"/>
                <a:cs typeface="Arial"/>
                <a:sym typeface="Arial"/>
              </a:rPr>
              <a:t>2007</a:t>
            </a:r>
            <a:r>
              <a:rPr b="1" lang="en" sz="1200">
                <a:solidFill>
                  <a:srgbClr val="000000"/>
                </a:solidFill>
                <a:highlight>
                  <a:srgbClr val="FFF2CC"/>
                </a:highlight>
                <a:latin typeface="Arial"/>
                <a:ea typeface="Arial"/>
                <a:cs typeface="Arial"/>
                <a:sym typeface="Arial"/>
              </a:rPr>
              <a:t>+  </a:t>
            </a:r>
            <a:r>
              <a:rPr b="1" lang="en" sz="1200">
                <a:solidFill>
                  <a:srgbClr val="282828"/>
                </a:solidFill>
                <a:highlight>
                  <a:srgbClr val="FFF2CC"/>
                </a:highlight>
                <a:latin typeface="Arial"/>
                <a:ea typeface="Arial"/>
                <a:cs typeface="Arial"/>
                <a:sym typeface="Arial"/>
              </a:rPr>
              <a:t>γ</a:t>
            </a:r>
            <a:r>
              <a:rPr b="1" baseline="-25000" lang="en" sz="1200">
                <a:solidFill>
                  <a:srgbClr val="000000"/>
                </a:solidFill>
                <a:highlight>
                  <a:srgbClr val="FFF2CC"/>
                </a:highlight>
                <a:latin typeface="Arial"/>
                <a:ea typeface="Arial"/>
                <a:cs typeface="Arial"/>
                <a:sym typeface="Arial"/>
              </a:rPr>
              <a:t>2008</a:t>
            </a:r>
            <a:r>
              <a:rPr b="1" lang="en" sz="1200">
                <a:solidFill>
                  <a:srgbClr val="000000"/>
                </a:solidFill>
                <a:highlight>
                  <a:srgbClr val="FFF2CC"/>
                </a:highlight>
                <a:latin typeface="Arial"/>
                <a:ea typeface="Arial"/>
                <a:cs typeface="Arial"/>
                <a:sym typeface="Arial"/>
              </a:rPr>
              <a:t>+  </a:t>
            </a:r>
            <a:r>
              <a:rPr b="1" lang="en" sz="1200">
                <a:solidFill>
                  <a:srgbClr val="282828"/>
                </a:solidFill>
                <a:highlight>
                  <a:srgbClr val="FFF2CC"/>
                </a:highlight>
                <a:latin typeface="Arial"/>
                <a:ea typeface="Arial"/>
                <a:cs typeface="Arial"/>
                <a:sym typeface="Arial"/>
              </a:rPr>
              <a:t>γ</a:t>
            </a:r>
            <a:r>
              <a:rPr b="1" baseline="-25000" lang="en" sz="1200">
                <a:solidFill>
                  <a:srgbClr val="000000"/>
                </a:solidFill>
                <a:highlight>
                  <a:srgbClr val="FFF2CC"/>
                </a:highlight>
                <a:latin typeface="Arial"/>
                <a:ea typeface="Arial"/>
                <a:cs typeface="Arial"/>
                <a:sym typeface="Arial"/>
              </a:rPr>
              <a:t>2009</a:t>
            </a:r>
            <a:r>
              <a:rPr b="1" lang="en" sz="1200">
                <a:solidFill>
                  <a:srgbClr val="000000"/>
                </a:solidFill>
                <a:highlight>
                  <a:srgbClr val="FFF2CC"/>
                </a:highlight>
                <a:latin typeface="Arial"/>
                <a:ea typeface="Arial"/>
                <a:cs typeface="Arial"/>
                <a:sym typeface="Arial"/>
              </a:rPr>
              <a:t>+  </a:t>
            </a:r>
            <a:r>
              <a:rPr b="1" lang="en" sz="1200">
                <a:solidFill>
                  <a:srgbClr val="282828"/>
                </a:solidFill>
                <a:highlight>
                  <a:srgbClr val="FFF2CC"/>
                </a:highlight>
                <a:latin typeface="Arial"/>
                <a:ea typeface="Arial"/>
                <a:cs typeface="Arial"/>
                <a:sym typeface="Arial"/>
              </a:rPr>
              <a:t>γ</a:t>
            </a:r>
            <a:r>
              <a:rPr b="1" baseline="-25000" lang="en" sz="1200">
                <a:solidFill>
                  <a:srgbClr val="000000"/>
                </a:solidFill>
                <a:highlight>
                  <a:srgbClr val="FFF2CC"/>
                </a:highlight>
                <a:latin typeface="Arial"/>
                <a:ea typeface="Arial"/>
                <a:cs typeface="Arial"/>
                <a:sym typeface="Arial"/>
              </a:rPr>
              <a:t>2010</a:t>
            </a:r>
            <a:r>
              <a:rPr b="1" lang="en" sz="1200">
                <a:solidFill>
                  <a:srgbClr val="000000"/>
                </a:solidFill>
                <a:highlight>
                  <a:srgbClr val="FFF2CC"/>
                </a:highlight>
                <a:latin typeface="Arial"/>
                <a:ea typeface="Arial"/>
                <a:cs typeface="Arial"/>
                <a:sym typeface="Arial"/>
              </a:rPr>
              <a:t> + </a:t>
            </a:r>
            <a:r>
              <a:rPr b="1" lang="en" sz="1200">
                <a:solidFill>
                  <a:srgbClr val="282828"/>
                </a:solidFill>
                <a:highlight>
                  <a:srgbClr val="FFF2CC"/>
                </a:highlight>
                <a:latin typeface="Arial"/>
                <a:ea typeface="Arial"/>
                <a:cs typeface="Arial"/>
                <a:sym typeface="Arial"/>
              </a:rPr>
              <a:t>γ</a:t>
            </a:r>
            <a:r>
              <a:rPr b="1" baseline="-25000" lang="en" sz="1200">
                <a:solidFill>
                  <a:srgbClr val="000000"/>
                </a:solidFill>
                <a:highlight>
                  <a:srgbClr val="FFF2CC"/>
                </a:highlight>
                <a:latin typeface="Arial"/>
                <a:ea typeface="Arial"/>
                <a:cs typeface="Arial"/>
                <a:sym typeface="Arial"/>
              </a:rPr>
              <a:t>2011</a:t>
            </a:r>
            <a:r>
              <a:rPr b="1" lang="en" sz="1200">
                <a:solidFill>
                  <a:srgbClr val="000000"/>
                </a:solidFill>
                <a:highlight>
                  <a:srgbClr val="FFF2CC"/>
                </a:highlight>
                <a:latin typeface="Arial"/>
                <a:ea typeface="Arial"/>
                <a:cs typeface="Arial"/>
                <a:sym typeface="Arial"/>
              </a:rPr>
              <a:t>+ </a:t>
            </a:r>
            <a:r>
              <a:rPr b="1" lang="en" sz="1200">
                <a:solidFill>
                  <a:srgbClr val="282828"/>
                </a:solidFill>
                <a:highlight>
                  <a:srgbClr val="FFF2CC"/>
                </a:highlight>
                <a:latin typeface="Arial"/>
                <a:ea typeface="Arial"/>
                <a:cs typeface="Arial"/>
                <a:sym typeface="Arial"/>
              </a:rPr>
              <a:t>γ</a:t>
            </a:r>
            <a:r>
              <a:rPr b="1" baseline="-25000" lang="en" sz="1200">
                <a:solidFill>
                  <a:srgbClr val="000000"/>
                </a:solidFill>
                <a:highlight>
                  <a:srgbClr val="FFF2CC"/>
                </a:highlight>
                <a:latin typeface="Arial"/>
                <a:ea typeface="Arial"/>
                <a:cs typeface="Arial"/>
                <a:sym typeface="Arial"/>
              </a:rPr>
              <a:t>2012</a:t>
            </a:r>
            <a:r>
              <a:rPr b="1" lang="en" sz="1200">
                <a:solidFill>
                  <a:srgbClr val="000000"/>
                </a:solidFill>
                <a:highlight>
                  <a:srgbClr val="FFF2CC"/>
                </a:highlight>
                <a:latin typeface="Arial"/>
                <a:ea typeface="Arial"/>
                <a:cs typeface="Arial"/>
                <a:sym typeface="Arial"/>
              </a:rPr>
              <a:t>+ </a:t>
            </a:r>
            <a:r>
              <a:rPr b="1" lang="en" sz="1200">
                <a:solidFill>
                  <a:srgbClr val="282828"/>
                </a:solidFill>
                <a:highlight>
                  <a:srgbClr val="FFF2CC"/>
                </a:highlight>
                <a:latin typeface="Arial"/>
                <a:ea typeface="Arial"/>
                <a:cs typeface="Arial"/>
                <a:sym typeface="Arial"/>
              </a:rPr>
              <a:t>γ</a:t>
            </a:r>
            <a:r>
              <a:rPr b="1" baseline="-25000" lang="en" sz="1200">
                <a:solidFill>
                  <a:srgbClr val="000000"/>
                </a:solidFill>
                <a:highlight>
                  <a:srgbClr val="FFF2CC"/>
                </a:highlight>
                <a:latin typeface="Arial"/>
                <a:ea typeface="Arial"/>
                <a:cs typeface="Arial"/>
                <a:sym typeface="Arial"/>
              </a:rPr>
              <a:t>2013</a:t>
            </a:r>
            <a:r>
              <a:rPr b="1" lang="en" sz="1200">
                <a:solidFill>
                  <a:srgbClr val="000000"/>
                </a:solidFill>
                <a:highlight>
                  <a:srgbClr val="FFF2CC"/>
                </a:highlight>
                <a:latin typeface="Arial"/>
                <a:ea typeface="Arial"/>
                <a:cs typeface="Arial"/>
                <a:sym typeface="Arial"/>
              </a:rPr>
              <a:t>+ </a:t>
            </a:r>
            <a:r>
              <a:rPr b="1" lang="en" sz="1200">
                <a:solidFill>
                  <a:srgbClr val="282828"/>
                </a:solidFill>
                <a:highlight>
                  <a:srgbClr val="FFF2CC"/>
                </a:highlight>
                <a:latin typeface="Arial"/>
                <a:ea typeface="Arial"/>
                <a:cs typeface="Arial"/>
                <a:sym typeface="Arial"/>
              </a:rPr>
              <a:t>γ</a:t>
            </a:r>
            <a:r>
              <a:rPr b="1" baseline="-25000" lang="en" sz="1200">
                <a:solidFill>
                  <a:srgbClr val="000000"/>
                </a:solidFill>
                <a:highlight>
                  <a:srgbClr val="FFF2CC"/>
                </a:highlight>
                <a:latin typeface="Arial"/>
                <a:ea typeface="Arial"/>
                <a:cs typeface="Arial"/>
                <a:sym typeface="Arial"/>
              </a:rPr>
              <a:t>2014</a:t>
            </a:r>
            <a:r>
              <a:rPr b="1" lang="en" sz="1200">
                <a:solidFill>
                  <a:srgbClr val="000000"/>
                </a:solidFill>
                <a:highlight>
                  <a:srgbClr val="FFF2CC"/>
                </a:highlight>
                <a:latin typeface="Arial"/>
                <a:ea typeface="Arial"/>
                <a:cs typeface="Arial"/>
                <a:sym typeface="Arial"/>
              </a:rPr>
              <a:t>+ </a:t>
            </a:r>
            <a:r>
              <a:rPr b="1" lang="en" sz="1200">
                <a:solidFill>
                  <a:srgbClr val="282828"/>
                </a:solidFill>
                <a:highlight>
                  <a:srgbClr val="FFF2CC"/>
                </a:highlight>
                <a:latin typeface="Arial"/>
                <a:ea typeface="Arial"/>
                <a:cs typeface="Arial"/>
                <a:sym typeface="Arial"/>
              </a:rPr>
              <a:t>γ</a:t>
            </a:r>
            <a:r>
              <a:rPr b="1" baseline="-25000" lang="en" sz="1200">
                <a:solidFill>
                  <a:srgbClr val="000000"/>
                </a:solidFill>
                <a:highlight>
                  <a:srgbClr val="FFF2CC"/>
                </a:highlight>
                <a:latin typeface="Arial"/>
                <a:ea typeface="Arial"/>
                <a:cs typeface="Arial"/>
                <a:sym typeface="Arial"/>
              </a:rPr>
              <a:t>2015</a:t>
            </a:r>
            <a:r>
              <a:rPr b="1" lang="en" sz="1200">
                <a:solidFill>
                  <a:srgbClr val="000000"/>
                </a:solidFill>
                <a:highlight>
                  <a:srgbClr val="FFF2CC"/>
                </a:highlight>
                <a:latin typeface="Arial"/>
                <a:ea typeface="Arial"/>
                <a:cs typeface="Arial"/>
                <a:sym typeface="Arial"/>
              </a:rPr>
              <a:t>+ </a:t>
            </a:r>
            <a:r>
              <a:rPr b="1" lang="en" sz="1200">
                <a:solidFill>
                  <a:srgbClr val="282828"/>
                </a:solidFill>
                <a:highlight>
                  <a:srgbClr val="FFF2CC"/>
                </a:highlight>
                <a:latin typeface="Arial"/>
                <a:ea typeface="Arial"/>
                <a:cs typeface="Arial"/>
                <a:sym typeface="Arial"/>
              </a:rPr>
              <a:t>γ</a:t>
            </a:r>
            <a:r>
              <a:rPr b="1" baseline="-25000" lang="en" sz="1200">
                <a:solidFill>
                  <a:srgbClr val="000000"/>
                </a:solidFill>
                <a:highlight>
                  <a:srgbClr val="FFF2CC"/>
                </a:highlight>
                <a:latin typeface="Arial"/>
                <a:ea typeface="Arial"/>
                <a:cs typeface="Arial"/>
                <a:sym typeface="Arial"/>
              </a:rPr>
              <a:t>2016</a:t>
            </a:r>
            <a:endParaRPr sz="1200">
              <a:solidFill>
                <a:srgbClr val="000000"/>
              </a:solidFill>
              <a:highlight>
                <a:srgbClr val="FFF2CC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  <a:highlight>
                <a:srgbClr val="FFD966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40" name="Google Shape;240;p31"/>
          <p:cNvGraphicFramePr/>
          <p:nvPr/>
        </p:nvGraphicFramePr>
        <p:xfrm>
          <a:off x="726750" y="3533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{9A700364-6F72-430D-905A-16087B4A6851}</a:tableStyleId>
              </a:tblPr>
              <a:tblGrid>
                <a:gridCol w="5455100"/>
                <a:gridCol w="1877075"/>
              </a:tblGrid>
              <a:tr h="2566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000"/>
                        <a:t>10% level insignificance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R^2 = 0.9792</a:t>
                      </a:r>
                      <a:endParaRPr b="1"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9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000">
                          <a:highlight>
                            <a:srgbClr val="F3F3F3"/>
                          </a:highlight>
                        </a:rPr>
                        <a:t>10% level significance </a:t>
                      </a:r>
                      <a:endParaRPr sz="1300">
                        <a:highlight>
                          <a:srgbClr val="F3F3F3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F stat = 582.24</a:t>
                      </a:r>
                      <a:endParaRPr b="1"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59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000">
                          <a:highlight>
                            <a:srgbClr val="D9EAD3"/>
                          </a:highlight>
                        </a:rPr>
                        <a:t>5% level significance</a:t>
                      </a:r>
                      <a:endParaRPr sz="1300">
                        <a:highlight>
                          <a:srgbClr val="D9EAD3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000">
                          <a:highlight>
                            <a:srgbClr val="FFF2CC"/>
                          </a:highlight>
                        </a:rPr>
                        <a:t>0.1 % level significance</a:t>
                      </a:r>
                      <a:endParaRPr sz="1300">
                        <a:highlight>
                          <a:srgbClr val="FFF2CC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7650" y="5792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7650" y="16073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Research aims to determine the factors that influence life expectancy at birth for African countries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Multiple Linear Regression Fixed Effects Model 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Panel data of 46 countries over a period of 17 years 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Data has been sourced from </a:t>
            </a:r>
            <a:r>
              <a:rPr lang="en" sz="1700"/>
              <a:t>the</a:t>
            </a:r>
            <a:r>
              <a:rPr lang="en" sz="1700"/>
              <a:t> WHO database</a:t>
            </a:r>
            <a:endParaRPr sz="17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2"/>
          <p:cNvSpPr txBox="1"/>
          <p:nvPr>
            <p:ph type="title"/>
          </p:nvPr>
        </p:nvSpPr>
        <p:spPr>
          <a:xfrm>
            <a:off x="729450" y="5471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Conclusion: The Results</a:t>
            </a:r>
            <a:endParaRPr/>
          </a:p>
        </p:txBody>
      </p:sp>
      <p:sp>
        <p:nvSpPr>
          <p:cNvPr id="246" name="Google Shape;246;p32"/>
          <p:cNvSpPr txBox="1"/>
          <p:nvPr>
            <p:ph idx="1" type="body"/>
          </p:nvPr>
        </p:nvSpPr>
        <p:spPr>
          <a:xfrm>
            <a:off x="729450" y="1664700"/>
            <a:ext cx="7688700" cy="2261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From this regressive analysis, it can be concluded that in Africa life expectancy depends on adult mortality, infant mortality, mortality between age 1 to 4, percentage of children below 1 year getting Measles vaccine, domestic general government health expenditure (gghe-d) as well as the year. Rest of the factors like other vaccines of polio , diphtheria etc. though not individually, but jointly have a significant effect on life expectancy. </a:t>
            </a:r>
            <a:endParaRPr sz="18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3"/>
          <p:cNvSpPr txBox="1"/>
          <p:nvPr>
            <p:ph type="title"/>
          </p:nvPr>
        </p:nvSpPr>
        <p:spPr>
          <a:xfrm>
            <a:off x="654425" y="23574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440"/>
              <a:t>THANK YOU</a:t>
            </a:r>
            <a:endParaRPr sz="444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642675" y="5998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Literature Review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1551050"/>
            <a:ext cx="7688700" cy="331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b="1" lang="en" sz="1500"/>
              <a:t>Kabir (2008)</a:t>
            </a:r>
            <a:r>
              <a:rPr lang="en" sz="1500"/>
              <a:t> : Determinants of Life Expectancy in Developing Countries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b="1" lang="en" sz="1500"/>
              <a:t>Hassan et al (2016)</a:t>
            </a:r>
            <a:r>
              <a:rPr lang="en" sz="1500"/>
              <a:t>: Social Environmental determinants of Life </a:t>
            </a:r>
            <a:r>
              <a:rPr lang="en" sz="1500"/>
              <a:t>Expectancy</a:t>
            </a:r>
            <a:r>
              <a:rPr lang="en" sz="1500"/>
              <a:t> in Developing Countr</a:t>
            </a:r>
            <a:r>
              <a:rPr lang="en" sz="1500"/>
              <a:t>ies: A Panel Data Analysis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b="1" lang="en" sz="1500"/>
              <a:t>Anyanwu and Erihijakpor (2007)</a:t>
            </a:r>
            <a:r>
              <a:rPr lang="en" sz="1500"/>
              <a:t>: Health Expenditures and Health Outcomes In Africa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b="1" lang="en" sz="1500"/>
              <a:t>McCarthy (2000)</a:t>
            </a:r>
            <a:r>
              <a:rPr lang="en" sz="1500"/>
              <a:t>: Comparative Life Expectancy In Africa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b="1" lang="en" sz="1500"/>
              <a:t>Preston(1975, 2007) </a:t>
            </a:r>
            <a:r>
              <a:rPr lang="en" sz="1500"/>
              <a:t>: The changing Relation between Mortality and Level of Economic Development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b="1" lang="en" sz="1500"/>
              <a:t>Hussain (2002)</a:t>
            </a:r>
            <a:r>
              <a:rPr lang="en" sz="1500"/>
              <a:t>: Life Expectancy in Developing Countries: A Cross-Sectional Analysis</a:t>
            </a:r>
            <a:endParaRPr sz="1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636450"/>
            <a:ext cx="7688700" cy="51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and Methodology - Dataset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6"/>
          <p:cNvSpPr/>
          <p:nvPr/>
        </p:nvSpPr>
        <p:spPr>
          <a:xfrm>
            <a:off x="989225" y="1545925"/>
            <a:ext cx="1139700" cy="368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  </a:t>
            </a:r>
            <a:r>
              <a:rPr lang="en" sz="1100"/>
              <a:t>Country</a:t>
            </a:r>
            <a:r>
              <a:rPr lang="en" sz="1100"/>
              <a:t>        </a:t>
            </a:r>
            <a:endParaRPr/>
          </a:p>
        </p:txBody>
      </p:sp>
      <p:sp>
        <p:nvSpPr>
          <p:cNvPr id="106" name="Google Shape;106;p16"/>
          <p:cNvSpPr/>
          <p:nvPr/>
        </p:nvSpPr>
        <p:spPr>
          <a:xfrm>
            <a:off x="2371388" y="1545925"/>
            <a:ext cx="1139700" cy="368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      </a:t>
            </a:r>
            <a:r>
              <a:rPr lang="en" sz="1100"/>
              <a:t>Region</a:t>
            </a:r>
            <a:endParaRPr/>
          </a:p>
        </p:txBody>
      </p:sp>
      <p:sp>
        <p:nvSpPr>
          <p:cNvPr id="107" name="Google Shape;107;p16"/>
          <p:cNvSpPr/>
          <p:nvPr/>
        </p:nvSpPr>
        <p:spPr>
          <a:xfrm>
            <a:off x="3753550" y="1545925"/>
            <a:ext cx="1139700" cy="368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       </a:t>
            </a:r>
            <a:r>
              <a:rPr lang="en" sz="1100"/>
              <a:t>Year</a:t>
            </a:r>
            <a:endParaRPr/>
          </a:p>
        </p:txBody>
      </p:sp>
      <p:sp>
        <p:nvSpPr>
          <p:cNvPr id="108" name="Google Shape;108;p16"/>
          <p:cNvSpPr/>
          <p:nvPr/>
        </p:nvSpPr>
        <p:spPr>
          <a:xfrm>
            <a:off x="5204125" y="1545925"/>
            <a:ext cx="1139700" cy="368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 </a:t>
            </a:r>
            <a:r>
              <a:rPr lang="en" sz="1100"/>
              <a:t>Life_expect </a:t>
            </a:r>
            <a:endParaRPr/>
          </a:p>
        </p:txBody>
      </p:sp>
      <p:sp>
        <p:nvSpPr>
          <p:cNvPr id="109" name="Google Shape;109;p16"/>
          <p:cNvSpPr/>
          <p:nvPr/>
        </p:nvSpPr>
        <p:spPr>
          <a:xfrm>
            <a:off x="6671338" y="1545925"/>
            <a:ext cx="1139700" cy="368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 </a:t>
            </a:r>
            <a:r>
              <a:rPr lang="en" sz="1100"/>
              <a:t>Life_exp60 </a:t>
            </a:r>
            <a:endParaRPr/>
          </a:p>
        </p:txBody>
      </p:sp>
      <p:sp>
        <p:nvSpPr>
          <p:cNvPr id="110" name="Google Shape;110;p16"/>
          <p:cNvSpPr/>
          <p:nvPr/>
        </p:nvSpPr>
        <p:spPr>
          <a:xfrm>
            <a:off x="989225" y="2104979"/>
            <a:ext cx="1139700" cy="368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Adult_mortality</a:t>
            </a:r>
            <a:endParaRPr/>
          </a:p>
        </p:txBody>
      </p:sp>
      <p:sp>
        <p:nvSpPr>
          <p:cNvPr id="111" name="Google Shape;111;p16"/>
          <p:cNvSpPr/>
          <p:nvPr/>
        </p:nvSpPr>
        <p:spPr>
          <a:xfrm>
            <a:off x="2371388" y="2127329"/>
            <a:ext cx="1139700" cy="324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highlight>
                  <a:srgbClr val="FFFFFF"/>
                </a:highlight>
              </a:rPr>
              <a:t>     </a:t>
            </a:r>
            <a:r>
              <a:rPr lang="en" sz="1100">
                <a:highlight>
                  <a:srgbClr val="FFFFFF"/>
                </a:highlight>
              </a:rPr>
              <a:t>Infant_mort</a:t>
            </a:r>
            <a:endParaRPr/>
          </a:p>
        </p:txBody>
      </p:sp>
      <p:sp>
        <p:nvSpPr>
          <p:cNvPr id="112" name="Google Shape;112;p16"/>
          <p:cNvSpPr/>
          <p:nvPr/>
        </p:nvSpPr>
        <p:spPr>
          <a:xfrm>
            <a:off x="3753550" y="2127329"/>
            <a:ext cx="1139700" cy="324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highlight>
                  <a:srgbClr val="FFFFFF"/>
                </a:highlight>
              </a:rPr>
              <a:t>    </a:t>
            </a:r>
            <a:r>
              <a:rPr lang="en" sz="1100">
                <a:highlight>
                  <a:srgbClr val="FFFFFF"/>
                </a:highlight>
              </a:rPr>
              <a:t>age1-4mort</a:t>
            </a:r>
            <a:endParaRPr/>
          </a:p>
        </p:txBody>
      </p:sp>
      <p:sp>
        <p:nvSpPr>
          <p:cNvPr id="113" name="Google Shape;113;p16"/>
          <p:cNvSpPr/>
          <p:nvPr/>
        </p:nvSpPr>
        <p:spPr>
          <a:xfrm>
            <a:off x="5204125" y="2142629"/>
            <a:ext cx="1139700" cy="293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highlight>
                  <a:srgbClr val="FFFFFF"/>
                </a:highlight>
              </a:rPr>
              <a:t>       </a:t>
            </a:r>
            <a:r>
              <a:rPr lang="en" sz="1100">
                <a:highlight>
                  <a:srgbClr val="FFFFFF"/>
                </a:highlight>
              </a:rPr>
              <a:t>alcohol</a:t>
            </a:r>
            <a:endParaRPr/>
          </a:p>
        </p:txBody>
      </p:sp>
      <p:sp>
        <p:nvSpPr>
          <p:cNvPr id="114" name="Google Shape;114;p16"/>
          <p:cNvSpPr/>
          <p:nvPr/>
        </p:nvSpPr>
        <p:spPr>
          <a:xfrm>
            <a:off x="6671338" y="2142629"/>
            <a:ext cx="1139700" cy="293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highlight>
                  <a:srgbClr val="FFFFFF"/>
                </a:highlight>
              </a:rPr>
              <a:t>        </a:t>
            </a:r>
            <a:r>
              <a:rPr lang="en" sz="1100">
                <a:highlight>
                  <a:srgbClr val="FFFFFF"/>
                </a:highlight>
              </a:rPr>
              <a:t> BMI</a:t>
            </a:r>
            <a:endParaRPr/>
          </a:p>
        </p:txBody>
      </p:sp>
      <p:sp>
        <p:nvSpPr>
          <p:cNvPr id="115" name="Google Shape;115;p16"/>
          <p:cNvSpPr/>
          <p:nvPr/>
        </p:nvSpPr>
        <p:spPr>
          <a:xfrm>
            <a:off x="989225" y="2652903"/>
            <a:ext cx="1139700" cy="368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highlight>
                  <a:srgbClr val="FFFFFF"/>
                </a:highlight>
              </a:rPr>
              <a:t>age5-19thinnes</a:t>
            </a:r>
            <a:endParaRPr sz="1000"/>
          </a:p>
        </p:txBody>
      </p:sp>
      <p:sp>
        <p:nvSpPr>
          <p:cNvPr id="116" name="Google Shape;116;p16"/>
          <p:cNvSpPr/>
          <p:nvPr/>
        </p:nvSpPr>
        <p:spPr>
          <a:xfrm>
            <a:off x="2371388" y="2652903"/>
            <a:ext cx="1139700" cy="368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highlight>
                  <a:srgbClr val="FFFFFF"/>
                </a:highlight>
              </a:rPr>
              <a:t>age5-19 obesity</a:t>
            </a:r>
            <a:r>
              <a:rPr lang="en" sz="1100">
                <a:highlight>
                  <a:srgbClr val="FFFFFF"/>
                </a:highlight>
              </a:rPr>
              <a:t> </a:t>
            </a:r>
            <a:endParaRPr/>
          </a:p>
        </p:txBody>
      </p:sp>
      <p:sp>
        <p:nvSpPr>
          <p:cNvPr id="117" name="Google Shape;117;p16"/>
          <p:cNvSpPr/>
          <p:nvPr/>
        </p:nvSpPr>
        <p:spPr>
          <a:xfrm>
            <a:off x="3753550" y="2652903"/>
            <a:ext cx="1139700" cy="368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highlight>
                  <a:srgbClr val="FFFFFF"/>
                </a:highlight>
              </a:rPr>
              <a:t>     </a:t>
            </a:r>
            <a:r>
              <a:rPr lang="en" sz="1100">
                <a:highlight>
                  <a:srgbClr val="FFFFFF"/>
                </a:highlight>
              </a:rPr>
              <a:t>hepatitis </a:t>
            </a:r>
            <a:endParaRPr/>
          </a:p>
        </p:txBody>
      </p:sp>
      <p:sp>
        <p:nvSpPr>
          <p:cNvPr id="118" name="Google Shape;118;p16"/>
          <p:cNvSpPr/>
          <p:nvPr/>
        </p:nvSpPr>
        <p:spPr>
          <a:xfrm>
            <a:off x="5204125" y="2652903"/>
            <a:ext cx="1139700" cy="368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highlight>
                  <a:srgbClr val="FFFFFF"/>
                </a:highlight>
              </a:rPr>
              <a:t>      </a:t>
            </a:r>
            <a:r>
              <a:rPr lang="en" sz="1100">
                <a:highlight>
                  <a:srgbClr val="FFFFFF"/>
                </a:highlight>
              </a:rPr>
              <a:t>measles</a:t>
            </a:r>
            <a:endParaRPr/>
          </a:p>
        </p:txBody>
      </p:sp>
      <p:sp>
        <p:nvSpPr>
          <p:cNvPr id="119" name="Google Shape;119;p16"/>
          <p:cNvSpPr/>
          <p:nvPr/>
        </p:nvSpPr>
        <p:spPr>
          <a:xfrm>
            <a:off x="6688138" y="2652903"/>
            <a:ext cx="1106100" cy="368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highlight>
                  <a:srgbClr val="FFFFFF"/>
                </a:highlight>
              </a:rPr>
              <a:t>        </a:t>
            </a:r>
            <a:r>
              <a:rPr lang="en" sz="1100">
                <a:highlight>
                  <a:srgbClr val="FFFFFF"/>
                </a:highlight>
              </a:rPr>
              <a:t>polio</a:t>
            </a:r>
            <a:endParaRPr/>
          </a:p>
        </p:txBody>
      </p:sp>
      <p:sp>
        <p:nvSpPr>
          <p:cNvPr id="120" name="Google Shape;120;p16"/>
          <p:cNvSpPr/>
          <p:nvPr/>
        </p:nvSpPr>
        <p:spPr>
          <a:xfrm>
            <a:off x="989225" y="3223104"/>
            <a:ext cx="1139700" cy="368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highlight>
                  <a:srgbClr val="FFFFFF"/>
                </a:highlight>
              </a:rPr>
              <a:t>    </a:t>
            </a:r>
            <a:r>
              <a:rPr lang="en" sz="1100">
                <a:highlight>
                  <a:srgbClr val="FFFFFF"/>
                </a:highlight>
              </a:rPr>
              <a:t>diphtheria</a:t>
            </a:r>
            <a:endParaRPr/>
          </a:p>
        </p:txBody>
      </p:sp>
      <p:sp>
        <p:nvSpPr>
          <p:cNvPr id="121" name="Google Shape;121;p16"/>
          <p:cNvSpPr/>
          <p:nvPr/>
        </p:nvSpPr>
        <p:spPr>
          <a:xfrm>
            <a:off x="989225" y="3768124"/>
            <a:ext cx="1139700" cy="368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highlight>
                  <a:srgbClr val="FFFFFF"/>
                </a:highlight>
              </a:rPr>
              <a:t>      </a:t>
            </a:r>
            <a:r>
              <a:rPr lang="en" sz="1100">
                <a:highlight>
                  <a:srgbClr val="FFFFFF"/>
                </a:highlight>
              </a:rPr>
              <a:t>che_gdp</a:t>
            </a:r>
            <a:endParaRPr/>
          </a:p>
        </p:txBody>
      </p:sp>
      <p:sp>
        <p:nvSpPr>
          <p:cNvPr id="122" name="Google Shape;122;p16"/>
          <p:cNvSpPr/>
          <p:nvPr/>
        </p:nvSpPr>
        <p:spPr>
          <a:xfrm>
            <a:off x="2371388" y="3223104"/>
            <a:ext cx="1139700" cy="368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highlight>
                  <a:srgbClr val="FFFFFF"/>
                </a:highlight>
              </a:rPr>
              <a:t>   </a:t>
            </a:r>
            <a:r>
              <a:rPr lang="en" sz="1100">
                <a:highlight>
                  <a:srgbClr val="FFFFFF"/>
                </a:highlight>
              </a:rPr>
              <a:t>basic_water </a:t>
            </a:r>
            <a:endParaRPr/>
          </a:p>
        </p:txBody>
      </p:sp>
      <p:sp>
        <p:nvSpPr>
          <p:cNvPr id="123" name="Google Shape;123;p16"/>
          <p:cNvSpPr/>
          <p:nvPr/>
        </p:nvSpPr>
        <p:spPr>
          <a:xfrm>
            <a:off x="2371388" y="3768124"/>
            <a:ext cx="1139700" cy="368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highlight>
                  <a:srgbClr val="FFFFFF"/>
                </a:highlight>
              </a:rPr>
              <a:t>      </a:t>
            </a:r>
            <a:r>
              <a:rPr lang="en" sz="1100">
                <a:highlight>
                  <a:srgbClr val="FFFFFF"/>
                </a:highlight>
              </a:rPr>
              <a:t>Une_pop</a:t>
            </a:r>
            <a:endParaRPr/>
          </a:p>
        </p:txBody>
      </p:sp>
      <p:sp>
        <p:nvSpPr>
          <p:cNvPr id="124" name="Google Shape;124;p16"/>
          <p:cNvSpPr/>
          <p:nvPr/>
        </p:nvSpPr>
        <p:spPr>
          <a:xfrm>
            <a:off x="3753550" y="3223104"/>
            <a:ext cx="1139700" cy="368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highlight>
                  <a:srgbClr val="FFFFFF"/>
                </a:highlight>
              </a:rPr>
              <a:t>      </a:t>
            </a:r>
            <a:r>
              <a:rPr lang="en" sz="1100">
                <a:highlight>
                  <a:srgbClr val="FFFFFF"/>
                </a:highlight>
              </a:rPr>
              <a:t>Doctors </a:t>
            </a:r>
            <a:endParaRPr/>
          </a:p>
        </p:txBody>
      </p:sp>
      <p:sp>
        <p:nvSpPr>
          <p:cNvPr id="125" name="Google Shape;125;p16"/>
          <p:cNvSpPr/>
          <p:nvPr/>
        </p:nvSpPr>
        <p:spPr>
          <a:xfrm>
            <a:off x="3753550" y="3768124"/>
            <a:ext cx="1139700" cy="368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highlight>
                  <a:srgbClr val="FFFFFF"/>
                </a:highlight>
              </a:rPr>
              <a:t>     </a:t>
            </a:r>
            <a:r>
              <a:rPr lang="en" sz="1100">
                <a:highlight>
                  <a:srgbClr val="FFFFFF"/>
                </a:highlight>
              </a:rPr>
              <a:t>une_infant</a:t>
            </a:r>
            <a:endParaRPr/>
          </a:p>
        </p:txBody>
      </p:sp>
      <p:sp>
        <p:nvSpPr>
          <p:cNvPr id="126" name="Google Shape;126;p16"/>
          <p:cNvSpPr/>
          <p:nvPr/>
        </p:nvSpPr>
        <p:spPr>
          <a:xfrm>
            <a:off x="5204125" y="3223104"/>
            <a:ext cx="1139700" cy="368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highlight>
                  <a:srgbClr val="FFFFFF"/>
                </a:highlight>
              </a:rPr>
              <a:t>   </a:t>
            </a:r>
            <a:r>
              <a:rPr lang="en" sz="1100">
                <a:highlight>
                  <a:srgbClr val="FFFFFF"/>
                </a:highlight>
              </a:rPr>
              <a:t>GNI_capita </a:t>
            </a:r>
            <a:endParaRPr/>
          </a:p>
        </p:txBody>
      </p:sp>
      <p:sp>
        <p:nvSpPr>
          <p:cNvPr id="127" name="Google Shape;127;p16"/>
          <p:cNvSpPr/>
          <p:nvPr/>
        </p:nvSpPr>
        <p:spPr>
          <a:xfrm>
            <a:off x="5204125" y="3768124"/>
            <a:ext cx="1139700" cy="368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highlight>
                  <a:srgbClr val="FFFFFF"/>
                </a:highlight>
              </a:rPr>
              <a:t>       </a:t>
            </a:r>
            <a:r>
              <a:rPr lang="en" sz="1100">
                <a:highlight>
                  <a:srgbClr val="FFFFFF"/>
                </a:highlight>
              </a:rPr>
              <a:t>une_life</a:t>
            </a:r>
            <a:endParaRPr/>
          </a:p>
        </p:txBody>
      </p:sp>
      <p:sp>
        <p:nvSpPr>
          <p:cNvPr id="128" name="Google Shape;128;p16"/>
          <p:cNvSpPr/>
          <p:nvPr/>
        </p:nvSpPr>
        <p:spPr>
          <a:xfrm>
            <a:off x="6671338" y="3223104"/>
            <a:ext cx="1139700" cy="368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highlight>
                  <a:srgbClr val="FFFFFF"/>
                </a:highlight>
              </a:rPr>
              <a:t>       </a:t>
            </a:r>
            <a:r>
              <a:rPr lang="en" sz="1100">
                <a:highlight>
                  <a:srgbClr val="FFFFFF"/>
                </a:highlight>
              </a:rPr>
              <a:t>gghe-d</a:t>
            </a:r>
            <a:endParaRPr/>
          </a:p>
        </p:txBody>
      </p:sp>
      <p:sp>
        <p:nvSpPr>
          <p:cNvPr id="129" name="Google Shape;129;p16"/>
          <p:cNvSpPr/>
          <p:nvPr/>
        </p:nvSpPr>
        <p:spPr>
          <a:xfrm>
            <a:off x="6671338" y="3768124"/>
            <a:ext cx="1139700" cy="368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highlight>
                  <a:srgbClr val="FFFFFF"/>
                </a:highlight>
              </a:rPr>
              <a:t>       </a:t>
            </a:r>
            <a:r>
              <a:rPr lang="en" sz="1100">
                <a:highlight>
                  <a:srgbClr val="FFFFFF"/>
                </a:highlight>
              </a:rPr>
              <a:t>une_hiv </a:t>
            </a:r>
            <a:endParaRPr/>
          </a:p>
        </p:txBody>
      </p:sp>
      <p:sp>
        <p:nvSpPr>
          <p:cNvPr id="130" name="Google Shape;130;p16"/>
          <p:cNvSpPr/>
          <p:nvPr/>
        </p:nvSpPr>
        <p:spPr>
          <a:xfrm>
            <a:off x="989225" y="4313150"/>
            <a:ext cx="1139700" cy="368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highlight>
                  <a:srgbClr val="FFFFFF"/>
                </a:highlight>
              </a:rPr>
              <a:t>     </a:t>
            </a:r>
            <a:r>
              <a:rPr lang="en" sz="1100">
                <a:highlight>
                  <a:srgbClr val="FFFFFF"/>
                </a:highlight>
              </a:rPr>
              <a:t>une_gni </a:t>
            </a:r>
            <a:endParaRPr/>
          </a:p>
        </p:txBody>
      </p:sp>
      <p:sp>
        <p:nvSpPr>
          <p:cNvPr id="131" name="Google Shape;131;p16"/>
          <p:cNvSpPr/>
          <p:nvPr/>
        </p:nvSpPr>
        <p:spPr>
          <a:xfrm>
            <a:off x="2371388" y="4313150"/>
            <a:ext cx="1139700" cy="368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highlight>
                  <a:srgbClr val="FFFFFF"/>
                </a:highlight>
              </a:rPr>
              <a:t>   </a:t>
            </a:r>
            <a:r>
              <a:rPr lang="en" sz="1100">
                <a:highlight>
                  <a:srgbClr val="FFFFFF"/>
                </a:highlight>
              </a:rPr>
              <a:t>une_poverty </a:t>
            </a:r>
            <a:endParaRPr/>
          </a:p>
        </p:txBody>
      </p:sp>
      <p:sp>
        <p:nvSpPr>
          <p:cNvPr id="132" name="Google Shape;132;p16"/>
          <p:cNvSpPr/>
          <p:nvPr/>
        </p:nvSpPr>
        <p:spPr>
          <a:xfrm>
            <a:off x="3753550" y="4313150"/>
            <a:ext cx="1139700" cy="368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highlight>
                  <a:srgbClr val="FFFFFF"/>
                </a:highlight>
              </a:rPr>
              <a:t>    une_school</a:t>
            </a:r>
            <a:r>
              <a:rPr lang="en" sz="1100"/>
              <a:t>        </a:t>
            </a:r>
            <a:endParaRPr/>
          </a:p>
        </p:txBody>
      </p:sp>
      <p:sp>
        <p:nvSpPr>
          <p:cNvPr id="133" name="Google Shape;133;p16"/>
          <p:cNvSpPr/>
          <p:nvPr/>
        </p:nvSpPr>
        <p:spPr>
          <a:xfrm>
            <a:off x="5204125" y="4313150"/>
            <a:ext cx="1139700" cy="368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highlight>
                  <a:srgbClr val="FFFFFF"/>
                </a:highlight>
              </a:rPr>
              <a:t> </a:t>
            </a:r>
            <a:r>
              <a:rPr lang="en" sz="1000">
                <a:highlight>
                  <a:srgbClr val="FFFFFF"/>
                </a:highlight>
              </a:rPr>
              <a:t>une_edu_spend</a:t>
            </a:r>
            <a:endParaRPr sz="1000"/>
          </a:p>
        </p:txBody>
      </p:sp>
      <p:sp>
        <p:nvSpPr>
          <p:cNvPr id="134" name="Google Shape;134;p16"/>
          <p:cNvSpPr/>
          <p:nvPr/>
        </p:nvSpPr>
        <p:spPr>
          <a:xfrm>
            <a:off x="6671338" y="4313150"/>
            <a:ext cx="1139700" cy="368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highlight>
                  <a:srgbClr val="FFFFFF"/>
                </a:highlight>
              </a:rPr>
              <a:t>   </a:t>
            </a:r>
            <a:r>
              <a:rPr lang="en" sz="1100">
                <a:highlight>
                  <a:srgbClr val="FFFFFF"/>
                </a:highlight>
              </a:rPr>
              <a:t>une_literacy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7"/>
          <p:cNvSpPr txBox="1"/>
          <p:nvPr>
            <p:ph type="title"/>
          </p:nvPr>
        </p:nvSpPr>
        <p:spPr>
          <a:xfrm>
            <a:off x="729450" y="606850"/>
            <a:ext cx="7688700" cy="51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and Methodology - Econometric Model</a:t>
            </a:r>
            <a:endParaRPr/>
          </a:p>
        </p:txBody>
      </p:sp>
      <p:pic>
        <p:nvPicPr>
          <p:cNvPr id="140" name="Google Shape;14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8875" y="2095825"/>
            <a:ext cx="7586252" cy="152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8"/>
          <p:cNvSpPr txBox="1"/>
          <p:nvPr>
            <p:ph type="title"/>
          </p:nvPr>
        </p:nvSpPr>
        <p:spPr>
          <a:xfrm>
            <a:off x="727650" y="5998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and Methodology</a:t>
            </a:r>
            <a:endParaRPr/>
          </a:p>
        </p:txBody>
      </p:sp>
      <p:sp>
        <p:nvSpPr>
          <p:cNvPr id="146" name="Google Shape;146;p18"/>
          <p:cNvSpPr txBox="1"/>
          <p:nvPr>
            <p:ph idx="1" type="body"/>
          </p:nvPr>
        </p:nvSpPr>
        <p:spPr>
          <a:xfrm>
            <a:off x="727650" y="166075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Observations taken from random sample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Durbin–Wu–Hausman test suggests use of </a:t>
            </a:r>
            <a:r>
              <a:rPr b="1" lang="en" sz="1600"/>
              <a:t>fixed effects model.</a:t>
            </a:r>
            <a:endParaRPr b="1" sz="16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en" sz="1600"/>
              <a:t>Modified Wald test</a:t>
            </a:r>
            <a:r>
              <a:rPr lang="en" sz="1600"/>
              <a:t> to test for </a:t>
            </a:r>
            <a:r>
              <a:rPr lang="en" sz="1600"/>
              <a:t>groupwise</a:t>
            </a:r>
            <a:r>
              <a:rPr lang="en" sz="1600"/>
              <a:t> heteroskedasticity</a:t>
            </a:r>
            <a:endParaRPr sz="16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en" sz="1600"/>
              <a:t>Shapiro-Wilk test</a:t>
            </a:r>
            <a:r>
              <a:rPr lang="en" sz="1600"/>
              <a:t> to test for normality of residuals</a:t>
            </a:r>
            <a:endParaRPr sz="16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en" sz="1600"/>
              <a:t>VIF test and pearson correlation matrix</a:t>
            </a:r>
            <a:r>
              <a:rPr lang="en" sz="1600"/>
              <a:t> to check for </a:t>
            </a:r>
            <a:r>
              <a:rPr lang="en" sz="1600"/>
              <a:t>multicollinearity</a:t>
            </a:r>
            <a:endParaRPr sz="1600"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9"/>
          <p:cNvSpPr txBox="1"/>
          <p:nvPr>
            <p:ph type="title"/>
          </p:nvPr>
        </p:nvSpPr>
        <p:spPr>
          <a:xfrm>
            <a:off x="856800" y="6040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and Methodology - Graph matrix</a:t>
            </a:r>
            <a:endParaRPr/>
          </a:p>
        </p:txBody>
      </p:sp>
      <p:pic>
        <p:nvPicPr>
          <p:cNvPr id="152" name="Google Shape;15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0713" y="1441388"/>
            <a:ext cx="6282576" cy="353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20"/>
          <p:cNvPicPr preferRelativeResize="0"/>
          <p:nvPr/>
        </p:nvPicPr>
        <p:blipFill rotWithShape="1">
          <a:blip r:embed="rId3">
            <a:alphaModFix/>
          </a:blip>
          <a:srcRect b="0" l="8657" r="8649" t="0"/>
          <a:stretch/>
        </p:blipFill>
        <p:spPr>
          <a:xfrm>
            <a:off x="4326525" y="899725"/>
            <a:ext cx="4679100" cy="4246699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0"/>
          <p:cNvSpPr txBox="1"/>
          <p:nvPr>
            <p:ph type="title"/>
          </p:nvPr>
        </p:nvSpPr>
        <p:spPr>
          <a:xfrm>
            <a:off x="522550" y="455850"/>
            <a:ext cx="7214700" cy="83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40"/>
              <a:t>Results and Discussion: Summary statistics </a:t>
            </a:r>
            <a:endParaRPr sz="2240"/>
          </a:p>
        </p:txBody>
      </p:sp>
      <p:sp>
        <p:nvSpPr>
          <p:cNvPr id="159" name="Google Shape;159;p20"/>
          <p:cNvSpPr txBox="1"/>
          <p:nvPr>
            <p:ph idx="1" type="body"/>
          </p:nvPr>
        </p:nvSpPr>
        <p:spPr>
          <a:xfrm>
            <a:off x="727650" y="1291650"/>
            <a:ext cx="3226500" cy="37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Creating </a:t>
            </a:r>
            <a:r>
              <a:rPr b="1" lang="en"/>
              <a:t>dummy</a:t>
            </a:r>
            <a:r>
              <a:rPr lang="en"/>
              <a:t> variables for each </a:t>
            </a:r>
            <a:r>
              <a:rPr b="1" lang="en"/>
              <a:t>year</a:t>
            </a:r>
            <a:endParaRPr b="1"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Base Case</a:t>
            </a:r>
            <a:endParaRPr b="1"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R</a:t>
            </a:r>
            <a:r>
              <a:rPr b="1" baseline="30000" lang="en"/>
              <a:t>2</a:t>
            </a:r>
            <a:r>
              <a:rPr b="1" lang="en"/>
              <a:t> = 0.9792 (High correlation?)</a:t>
            </a:r>
            <a:endParaRPr b="1"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F-value = 582.24</a:t>
            </a:r>
            <a:endParaRPr b="1"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Significant </a:t>
            </a:r>
            <a:r>
              <a:rPr lang="en"/>
              <a:t>&amp;</a:t>
            </a:r>
            <a:r>
              <a:rPr b="1" lang="en"/>
              <a:t> Insignificant </a:t>
            </a:r>
            <a:r>
              <a:rPr lang="en"/>
              <a:t>variables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Interpretations</a:t>
            </a:r>
            <a:endParaRPr b="1"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b="1" lang="en"/>
              <a:t>age14mort v/s other mortalities</a:t>
            </a:r>
            <a:endParaRPr b="1"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Unexpected results</a:t>
            </a:r>
            <a:endParaRPr b="1"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b="1" lang="en"/>
              <a:t>gghed’s sign</a:t>
            </a:r>
            <a:endParaRPr b="1"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b="1" lang="en"/>
              <a:t>HIV’s insignificance</a:t>
            </a:r>
            <a:endParaRPr b="1"/>
          </a:p>
        </p:txBody>
      </p:sp>
      <p:sp>
        <p:nvSpPr>
          <p:cNvPr id="160" name="Google Shape;160;p20"/>
          <p:cNvSpPr/>
          <p:nvPr/>
        </p:nvSpPr>
        <p:spPr>
          <a:xfrm>
            <a:off x="7033475" y="3155675"/>
            <a:ext cx="492000" cy="13290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0"/>
          <p:cNvSpPr/>
          <p:nvPr/>
        </p:nvSpPr>
        <p:spPr>
          <a:xfrm>
            <a:off x="7073825" y="1430100"/>
            <a:ext cx="411300" cy="343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0"/>
          <p:cNvSpPr/>
          <p:nvPr/>
        </p:nvSpPr>
        <p:spPr>
          <a:xfrm>
            <a:off x="5488575" y="1430100"/>
            <a:ext cx="492000" cy="343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0"/>
          <p:cNvSpPr/>
          <p:nvPr/>
        </p:nvSpPr>
        <p:spPr>
          <a:xfrm>
            <a:off x="7073825" y="2046600"/>
            <a:ext cx="411300" cy="107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0"/>
          <p:cNvSpPr/>
          <p:nvPr/>
        </p:nvSpPr>
        <p:spPr>
          <a:xfrm>
            <a:off x="5488575" y="2046600"/>
            <a:ext cx="492000" cy="107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0"/>
          <p:cNvSpPr/>
          <p:nvPr/>
        </p:nvSpPr>
        <p:spPr>
          <a:xfrm>
            <a:off x="7073825" y="2503800"/>
            <a:ext cx="411300" cy="107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0"/>
          <p:cNvSpPr/>
          <p:nvPr/>
        </p:nvSpPr>
        <p:spPr>
          <a:xfrm>
            <a:off x="5488575" y="2503800"/>
            <a:ext cx="492000" cy="107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0"/>
          <p:cNvSpPr/>
          <p:nvPr/>
        </p:nvSpPr>
        <p:spPr>
          <a:xfrm>
            <a:off x="5509475" y="3155675"/>
            <a:ext cx="492000" cy="13290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1"/>
          <p:cNvSpPr txBox="1"/>
          <p:nvPr>
            <p:ph type="title"/>
          </p:nvPr>
        </p:nvSpPr>
        <p:spPr>
          <a:xfrm>
            <a:off x="506350" y="5750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Checking for the assumption of OLS</a:t>
            </a:r>
            <a:endParaRPr/>
          </a:p>
        </p:txBody>
      </p:sp>
      <p:sp>
        <p:nvSpPr>
          <p:cNvPr id="173" name="Google Shape;173;p21"/>
          <p:cNvSpPr txBox="1"/>
          <p:nvPr>
            <p:ph idx="1" type="body"/>
          </p:nvPr>
        </p:nvSpPr>
        <p:spPr>
          <a:xfrm>
            <a:off x="741850" y="1581250"/>
            <a:ext cx="4264800" cy="243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Linear in Parameters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Random sampling of data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Zero conditional mean (E(ui|xi) = 0) : Approximately centered at zero mean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4" name="Google Shape;17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5825" y="1432475"/>
            <a:ext cx="3753125" cy="272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