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8" r:id="rId4"/>
    <p:sldId id="287" r:id="rId5"/>
    <p:sldId id="290" r:id="rId6"/>
    <p:sldId id="289" r:id="rId7"/>
    <p:sldId id="291" r:id="rId8"/>
    <p:sldId id="304" r:id="rId9"/>
    <p:sldId id="305" r:id="rId10"/>
    <p:sldId id="292" r:id="rId11"/>
    <p:sldId id="311" r:id="rId12"/>
    <p:sldId id="293" r:id="rId13"/>
    <p:sldId id="295" r:id="rId14"/>
    <p:sldId id="297" r:id="rId15"/>
    <p:sldId id="296" r:id="rId16"/>
    <p:sldId id="298" r:id="rId17"/>
    <p:sldId id="306" r:id="rId18"/>
    <p:sldId id="302" r:id="rId19"/>
    <p:sldId id="303" r:id="rId20"/>
    <p:sldId id="301" r:id="rId21"/>
    <p:sldId id="300" r:id="rId22"/>
    <p:sldId id="307" r:id="rId23"/>
    <p:sldId id="309" r:id="rId24"/>
    <p:sldId id="310" r:id="rId25"/>
    <p:sldId id="308" r:id="rId26"/>
    <p:sldId id="280" r:id="rId27"/>
  </p:sldIdLst>
  <p:sldSz cx="9144000" cy="5143500" type="screen16x9"/>
  <p:notesSz cx="6858000" cy="9144000"/>
  <p:embeddedFontLst>
    <p:embeddedFont>
      <p:font typeface="Oswald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85254-E48B-BC5C-C826-C62D0717AE12}" v="15" dt="2021-05-15T08:05:10.461"/>
    <p1510:client id="{065590E4-4161-9B45-087F-2D4B16525430}" v="143" dt="2021-05-15T08:03:23.842"/>
    <p1510:client id="{5C757CB2-CAA8-4D0F-DF0A-5BF9FF769DC9}" v="136" dt="2021-05-14T16:59:43.287"/>
    <p1510:client id="{6100E0D0-43A9-6FB9-678F-79D0BEA9451C}" v="24" dt="2021-05-15T08:43:11.677"/>
    <p1510:client id="{A534E060-E5A3-67B2-A22F-246D32A3DD0D}" v="927" dt="2021-05-14T16:02:48.650"/>
    <p1510:client id="{E674CDDB-C4E1-B1B5-C2B4-1CAAEE40680E}" v="16" dt="2021-05-15T08:55:06.129"/>
  </p1510:revLst>
</p1510:revInfo>
</file>

<file path=ppt/tableStyles.xml><?xml version="1.0" encoding="utf-8"?>
<a:tblStyleLst xmlns:a="http://schemas.openxmlformats.org/drawingml/2006/main" def="{9C6C681F-78B6-45C4-89BD-E21F98EC8357}">
  <a:tblStyle styleId="{9C6C681F-78B6-45C4-89BD-E21F98EC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8541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as10/Python_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uchitaSinghal/Python-Proje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33750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/>
              <a:t>Predicting Diabetes with Logistic Regression</a:t>
            </a:r>
            <a:br>
              <a:rPr lang="en-US"/>
            </a:b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0" y="2876550"/>
            <a:ext cx="2971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Animesh Kumar-8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Payas S Nimje-32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Ruchita Singhal-42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8759" y="519008"/>
            <a:ext cx="3694879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000" b="1"/>
              <a:t>TEAM-16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850" y="133350"/>
            <a:ext cx="8626433" cy="578217"/>
          </a:xfrm>
        </p:spPr>
        <p:txBody>
          <a:bodyPr/>
          <a:lstStyle/>
          <a:p>
            <a:r>
              <a:rPr lang="en-US" sz="2800"/>
              <a:t>Exploratory Data Analysis</a:t>
            </a: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F488C2A-6F37-4ABE-9030-BFAA13F6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16" y="1041571"/>
            <a:ext cx="6256866" cy="3780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CD78D-01FC-4192-B952-DEF30F2069E8}"/>
              </a:ext>
            </a:extLst>
          </p:cNvPr>
          <p:cNvSpPr/>
          <p:nvPr/>
        </p:nvSpPr>
        <p:spPr>
          <a:xfrm>
            <a:off x="414846" y="754531"/>
            <a:ext cx="171450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Oswald"/>
                <a:ea typeface="Oswald"/>
                <a:cs typeface="Oswald"/>
              </a:rPr>
              <a:t>Correlation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AE5B7-2D56-4175-B3E3-A29642008C95}"/>
              </a:ext>
            </a:extLst>
          </p:cNvPr>
          <p:cNvSpPr/>
          <p:nvPr/>
        </p:nvSpPr>
        <p:spPr>
          <a:xfrm>
            <a:off x="414846" y="1632947"/>
            <a:ext cx="1714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As we can see from the table and the heat map, glucose levels, age, BMI  have significant correlation with the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18048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A7DF9-5158-4224-90D5-CA154ECE2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68649B7-C696-4F96-AE5D-349430C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22" y="551932"/>
            <a:ext cx="4274628" cy="336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56775" y="50167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27733"/>
            <a:ext cx="8605266" cy="599384"/>
          </a:xfrm>
        </p:spPr>
        <p:txBody>
          <a:bodyPr/>
          <a:lstStyle/>
          <a:p>
            <a:r>
              <a:rPr lang="en-US" sz="2400"/>
              <a:t>Check for outliers- the dots outside the boxplot shows the outliers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5" y="801200"/>
            <a:ext cx="2456007" cy="18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5" y="2804583"/>
            <a:ext cx="2456007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67" y="804793"/>
            <a:ext cx="2743200" cy="20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87" y="2641600"/>
            <a:ext cx="2736980" cy="210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90532"/>
            <a:ext cx="2652183" cy="201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85" y="2666929"/>
            <a:ext cx="2817962" cy="20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78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16" y="648"/>
            <a:ext cx="6423084" cy="715800"/>
          </a:xfrm>
        </p:spPr>
        <p:txBody>
          <a:bodyPr/>
          <a:lstStyle/>
          <a:p>
            <a:r>
              <a:rPr lang="en-US"/>
              <a:t>Treating Outliers- by use of Inter Quartile range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880534"/>
            <a:ext cx="4639793" cy="345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724150"/>
            <a:ext cx="2905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29241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3399" y="1352550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Insulin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8898" y="3298134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8850" y="3107237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36599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537633"/>
            <a:ext cx="8858250" cy="715800"/>
          </a:xfrm>
        </p:spPr>
        <p:txBody>
          <a:bodyPr/>
          <a:lstStyle/>
          <a:p>
            <a:r>
              <a:rPr lang="en-US" sz="2800" b="0"/>
              <a:t>Analysis Through Mean Values grouped by Outcome(Likelihood)</a:t>
            </a:r>
            <a:endParaRPr lang="en-US" sz="2800"/>
          </a:p>
        </p:txBody>
      </p:sp>
      <p:pic>
        <p:nvPicPr>
          <p:cNvPr id="2" name="Picture 2" descr="Text, table&#10;&#10;Description automatically generated">
            <a:extLst>
              <a:ext uri="{FF2B5EF4-FFF2-40B4-BE49-F238E27FC236}">
                <a16:creationId xmlns:a16="http://schemas.microsoft.com/office/drawing/2014/main" id="{9B384C36-03BE-4E60-8659-C5DA204B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" y="1707106"/>
            <a:ext cx="8892115" cy="1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067" y="442383"/>
            <a:ext cx="8678333" cy="620551"/>
          </a:xfrm>
        </p:spPr>
        <p:txBody>
          <a:bodyPr/>
          <a:lstStyle/>
          <a:p>
            <a:r>
              <a:rPr lang="en-US" sz="2400" b="0"/>
              <a:t>Dataset Preparation (Normalization)</a:t>
            </a:r>
            <a:br>
              <a:rPr lang="en-US" sz="2400" b="0"/>
            </a:br>
            <a:endParaRPr lang="en-US" sz="240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8EF7DD3-0F0E-481B-805F-A94313BF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1" y="835408"/>
            <a:ext cx="6426199" cy="37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48167"/>
            <a:ext cx="8572500" cy="715800"/>
          </a:xfrm>
        </p:spPr>
        <p:txBody>
          <a:bodyPr/>
          <a:lstStyle/>
          <a:p>
            <a:r>
              <a:rPr lang="en-US" sz="2800" b="0"/>
              <a:t>Segregating  the data into Dependent and Independent variables</a:t>
            </a:r>
            <a:endParaRPr lang="en-US" sz="280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A31B875-03EC-49D7-B7F3-E1791714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136650"/>
            <a:ext cx="4214283" cy="24680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F93261-B07A-46C2-82F1-103C86FA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1138567"/>
            <a:ext cx="3875616" cy="2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F4AE-CD05-4E11-8AB8-BBA3D47B6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B26D639-07F7-481A-AA16-67574661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1544640"/>
            <a:ext cx="8183032" cy="2329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EAB24C-1A56-40A5-B817-99DA8D8CA235}"/>
              </a:ext>
            </a:extLst>
          </p:cNvPr>
          <p:cNvSpPr txBox="1">
            <a:spLocks/>
          </p:cNvSpPr>
          <p:nvPr/>
        </p:nvSpPr>
        <p:spPr>
          <a:xfrm>
            <a:off x="283633" y="338667"/>
            <a:ext cx="8572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  <a:sym typeface="Oswald"/>
              </a:rPr>
              <a:t>Splitting the data into training and testing set</a:t>
            </a:r>
          </a:p>
        </p:txBody>
      </p:sp>
    </p:spTree>
    <p:extLst>
      <p:ext uri="{BB962C8B-B14F-4D97-AF65-F5344CB8AC3E}">
        <p14:creationId xmlns:p14="http://schemas.microsoft.com/office/powerpoint/2010/main" val="11829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51B0C-2713-4200-86A7-1CB729185E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D317713-4224-4B7C-A336-200B5EE3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17" y="1122685"/>
            <a:ext cx="5378450" cy="31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9B9C2-539D-4EFD-B30A-33A036C873F4}"/>
              </a:ext>
            </a:extLst>
          </p:cNvPr>
          <p:cNvSpPr txBox="1"/>
          <p:nvPr/>
        </p:nvSpPr>
        <p:spPr>
          <a:xfrm>
            <a:off x="416984" y="332317"/>
            <a:ext cx="8257116" cy="671386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</a:rPr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80023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7051E-5FD4-47B7-863F-BD6D43873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33C3029-EDD3-4AD1-B160-5D0CD129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2392"/>
            <a:ext cx="6352115" cy="3613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00A84-FBF7-4B60-AAE2-00368B39E4C3}"/>
              </a:ext>
            </a:extLst>
          </p:cNvPr>
          <p:cNvSpPr txBox="1"/>
          <p:nvPr/>
        </p:nvSpPr>
        <p:spPr>
          <a:xfrm>
            <a:off x="459317" y="289983"/>
            <a:ext cx="8257116" cy="530774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Prediction, Model Accuracy,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143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41766" cy="6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>
                <a:cs typeface="Arial"/>
                <a:sym typeface="Arial"/>
              </a:rPr>
              <a:t>Problem Statement   -   </a:t>
            </a:r>
            <a:r>
              <a:rPr lang="en-US">
                <a:cs typeface="Arial"/>
                <a:sym typeface="Arial"/>
              </a:rPr>
              <a:t>Predicting whether a person has diabetes or not by machine learning</a:t>
            </a:r>
            <a:endParaRPr>
              <a:cs typeface="Arial"/>
              <a:sym typeface="Arial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545701" y="903297"/>
            <a:ext cx="3619500" cy="39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Overview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We’ll be using Machine Learning to predict whether a person has diabetes or not, based on information about the patient such as blood pressure, body mass index (BMI), age, 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In particular, all patients here belong to the Pima Indian heritage (subgroup of Native Americans), and are females of ages 21 and above</a:t>
            </a:r>
            <a:r>
              <a:rPr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350870" y="865392"/>
            <a:ext cx="4543922" cy="408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Method</a:t>
            </a:r>
            <a:endParaRPr lang="en-US" sz="1600"/>
          </a:p>
          <a:p>
            <a:pPr lvl="0">
              <a:spcBef>
                <a:spcPts val="600"/>
              </a:spcBef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We’ll be using Python and some of its popular data science related packages. First of all, we will import pandas to read our data from a CSV file and manipulate it for further use. We will also use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numpy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 to convert out data into a format suitable to feed our classification model. We’ll use seaborn and matplotlib for visualizations. We will then import Logistic Regression algorithm from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sklearn</a:t>
            </a:r>
            <a:endParaRPr sz="1800" b="1" err="1">
              <a:solidFill>
                <a:schemeClr val="tx2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CDE15-B2F9-4E68-B93A-9B0B250E3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A747074-7C98-409A-8818-761D47BA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62912"/>
            <a:ext cx="4902200" cy="288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015B9-BCF0-425F-8FD4-B7788CA8FE44}"/>
              </a:ext>
            </a:extLst>
          </p:cNvPr>
          <p:cNvSpPr txBox="1"/>
          <p:nvPr/>
        </p:nvSpPr>
        <p:spPr>
          <a:xfrm>
            <a:off x="475193" y="189443"/>
            <a:ext cx="8352365" cy="74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  <a:sym typeface="Oswald"/>
              </a:rPr>
              <a:t>Variable Significance Level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48E9CF1-2BDB-42B7-8755-E4418067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17" y="1452529"/>
            <a:ext cx="3536950" cy="23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8083" y="264583"/>
            <a:ext cx="8498416" cy="715800"/>
          </a:xfrm>
        </p:spPr>
        <p:txBody>
          <a:bodyPr/>
          <a:lstStyle/>
          <a:p>
            <a:r>
              <a:rPr lang="en-US" sz="2800" b="0"/>
              <a:t>Confusion Matrix</a:t>
            </a: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0153457-A5EB-4685-952B-CE1CC25F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8" y="1121051"/>
            <a:ext cx="7008282" cy="34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01F35-925F-4444-8B9E-6FCC068B9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C38E3-5025-4D30-A8BA-9A6D1A3E4DA5}"/>
              </a:ext>
            </a:extLst>
          </p:cNvPr>
          <p:cNvSpPr txBox="1">
            <a:spLocks/>
          </p:cNvSpPr>
          <p:nvPr/>
        </p:nvSpPr>
        <p:spPr>
          <a:xfrm>
            <a:off x="275166" y="84667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Comparing Logistic Model With other Classification Models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6C4F29-7F83-4D0B-B9D1-504F7C18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880636"/>
            <a:ext cx="6394449" cy="3646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FAA08C-A86A-41FA-86FD-9075F137232C}"/>
              </a:ext>
            </a:extLst>
          </p:cNvPr>
          <p:cNvSpPr txBox="1">
            <a:spLocks/>
          </p:cNvSpPr>
          <p:nvPr/>
        </p:nvSpPr>
        <p:spPr>
          <a:xfrm>
            <a:off x="211665" y="2222500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7739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C4213-96DE-422D-B126-4BD469017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1B86E-A714-4240-B3D2-78CB53D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4" y="246440"/>
            <a:ext cx="5695950" cy="41214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0E0519-39E9-41F6-9439-254B2D62729D}"/>
              </a:ext>
            </a:extLst>
          </p:cNvPr>
          <p:cNvSpPr txBox="1">
            <a:spLocks/>
          </p:cNvSpPr>
          <p:nvPr/>
        </p:nvSpPr>
        <p:spPr>
          <a:xfrm>
            <a:off x="412748" y="1830917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12868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7C389-6EF4-47A1-A644-B2A61CF26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B7B06A-5963-4CBE-978B-DB082D3D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83" y="334928"/>
            <a:ext cx="5717116" cy="39656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857A7-70DD-4AC7-A97F-62AA9947FF46}"/>
              </a:ext>
            </a:extLst>
          </p:cNvPr>
          <p:cNvSpPr txBox="1">
            <a:spLocks/>
          </p:cNvSpPr>
          <p:nvPr/>
        </p:nvSpPr>
        <p:spPr>
          <a:xfrm>
            <a:off x="634998" y="1259418"/>
            <a:ext cx="1873250" cy="22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9182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266F1-D9F4-4D95-ABEF-D63123D034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BCF5E7-9E0A-4C68-AD01-F3B2FB4721B5}"/>
              </a:ext>
            </a:extLst>
          </p:cNvPr>
          <p:cNvSpPr txBox="1">
            <a:spLocks/>
          </p:cNvSpPr>
          <p:nvPr/>
        </p:nvSpPr>
        <p:spPr>
          <a:xfrm>
            <a:off x="275166" y="264583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Model Comparison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E5101FA-24DC-45B3-8A63-C3096CE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67" y="1107358"/>
            <a:ext cx="5008032" cy="3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3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380984" y="652336"/>
            <a:ext cx="6593700" cy="1224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16BF7-2595-48BC-B1A1-0CB427666AF3}"/>
              </a:ext>
            </a:extLst>
          </p:cNvPr>
          <p:cNvSpPr txBox="1"/>
          <p:nvPr/>
        </p:nvSpPr>
        <p:spPr>
          <a:xfrm>
            <a:off x="670983" y="2533650"/>
            <a:ext cx="27432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dirty="0">
                <a:solidFill>
                  <a:schemeClr val="accent1"/>
                </a:solidFill>
                <a:latin typeface="Oswald"/>
              </a:rPr>
              <a:t>GitHub Link for the project.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8DF9D-7CA4-45B0-B8E6-7BCA5E8517F4}"/>
              </a:ext>
            </a:extLst>
          </p:cNvPr>
          <p:cNvSpPr txBox="1"/>
          <p:nvPr/>
        </p:nvSpPr>
        <p:spPr>
          <a:xfrm>
            <a:off x="4639733" y="2533650"/>
            <a:ext cx="3674533" cy="311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https://github.com/Payas10/Python_Project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1536C9-FF89-4FF3-A649-C9C1444A732D}"/>
              </a:ext>
            </a:extLst>
          </p:cNvPr>
          <p:cNvSpPr/>
          <p:nvPr/>
        </p:nvSpPr>
        <p:spPr>
          <a:xfrm>
            <a:off x="3654171" y="2916807"/>
            <a:ext cx="603250" cy="3175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899A8-073D-4B6D-B8C6-6C81DA2B7206}"/>
              </a:ext>
            </a:extLst>
          </p:cNvPr>
          <p:cNvSpPr txBox="1"/>
          <p:nvPr/>
        </p:nvSpPr>
        <p:spPr>
          <a:xfrm>
            <a:off x="4639732" y="3041650"/>
            <a:ext cx="410585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https://github.com/Animesh100-Kumar/Python-Project_Diabetes-Prediction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13BB6-498C-451C-A86E-071CF1E3E78C}"/>
              </a:ext>
            </a:extLst>
          </p:cNvPr>
          <p:cNvSpPr txBox="1"/>
          <p:nvPr/>
        </p:nvSpPr>
        <p:spPr>
          <a:xfrm>
            <a:off x="4639733" y="3528483"/>
            <a:ext cx="4138202" cy="3077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https://github.com/RuchitaSinghal/Python-Project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65510"/>
            <a:ext cx="90963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702204"/>
            <a:ext cx="8492067" cy="373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oogle Shape;469;p14">
            <a:extLst>
              <a:ext uri="{FF2B5EF4-FFF2-40B4-BE49-F238E27FC236}">
                <a16:creationId xmlns:a16="http://schemas.microsoft.com/office/drawing/2014/main" id="{06C0E781-FB9E-476D-A469-1D65C1D13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73516" cy="5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 sz="2400">
                <a:cs typeface="Arial"/>
                <a:sym typeface="Arial"/>
              </a:rPr>
              <a:t>Business Implication</a:t>
            </a:r>
            <a:endParaRPr lang="en-US" sz="24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9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0699" y="398159"/>
            <a:ext cx="8159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  <a:sym typeface="Oswald"/>
              </a:rPr>
              <a:t>Data explanation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032" y="1180722"/>
            <a:ext cx="836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The following features have been provided to help us predict whether a person is diabetic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42" y="1756079"/>
            <a:ext cx="836554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Pregnancies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Number of times pregnant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Glucose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Plasma glucose concentration over 2 hours in an oral glucose tolerance test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Blood Pressure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Diastolic blood pressure (mm Hg)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Skin Thickness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 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Triceps skin fold thickness (mm)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Insulin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2-Hour serum insulin (mu U/ml)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BMI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Body mass index (weight in kg/(height in m)2)</a:t>
            </a:r>
          </a:p>
          <a:p>
            <a:r>
              <a:rPr lang="en-US" sz="1600" b="1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DiabetesPedigreeFunction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Diabetes pedigree function (a function which scores likelihood of diabetes based on family history)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Age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Age (years)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Outcome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Class variable (0 if non-diabetic, 1 if diabetic)</a:t>
            </a:r>
          </a:p>
        </p:txBody>
      </p:sp>
    </p:spTree>
    <p:extLst>
      <p:ext uri="{BB962C8B-B14F-4D97-AF65-F5344CB8AC3E}">
        <p14:creationId xmlns:p14="http://schemas.microsoft.com/office/powerpoint/2010/main" val="32634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86332" y="131179"/>
            <a:ext cx="7969249" cy="62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</a:rPr>
              <a:t>Data 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5451" y="1078099"/>
            <a:ext cx="200850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 have our data saved in a CSV file called diabetes.csv. We first read our dataset into a Pandas data frame called diabetes, and then use the head() function to show the first five records from our dataset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7" y="769734"/>
            <a:ext cx="6369699" cy="314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77183" cy="736966"/>
          </a:xfrm>
        </p:spPr>
        <p:txBody>
          <a:bodyPr/>
          <a:lstStyle/>
          <a:p>
            <a:r>
              <a:rPr lang="en-US" sz="2400"/>
              <a:t>Let’s check the missing values in our dataset and Dataypes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" y="1205442"/>
            <a:ext cx="4371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47356" y="322580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don’t have any missing values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42950"/>
            <a:ext cx="3566194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6908" y="374475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have 7 features as integer and 2 in decimal form</a:t>
            </a:r>
          </a:p>
        </p:txBody>
      </p:sp>
    </p:spTree>
    <p:extLst>
      <p:ext uri="{BB962C8B-B14F-4D97-AF65-F5344CB8AC3E}">
        <p14:creationId xmlns:p14="http://schemas.microsoft.com/office/powerpoint/2010/main" val="27974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8BE89-74CA-4C1B-9721-6346B80883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482EB8B-FA38-475F-A8A0-10EC1329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3" y="1051068"/>
            <a:ext cx="7749116" cy="3348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86A0D4-03E7-4948-BF0A-7959B5ABA63E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Check the missing values Through </a:t>
            </a:r>
            <a:r>
              <a:rPr lang="en-US" sz="2800" b="1" err="1">
                <a:solidFill>
                  <a:schemeClr val="accent1"/>
                </a:solidFill>
                <a:latin typeface="Oswald"/>
                <a:sym typeface="Oswald"/>
              </a:rPr>
              <a:t>Missingno</a:t>
            </a: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 Plot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064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575D9-1ED8-47F2-BB07-E2025EC4C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1E42C19-274B-4CA2-BB78-B7CBE23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3" y="1023119"/>
            <a:ext cx="7812616" cy="32560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484C28-78FE-46B5-89E7-6562F7E1A737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Data Description 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1998017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Quince template</vt:lpstr>
      <vt:lpstr>Predicting Diabetes with Logistic Regression </vt:lpstr>
      <vt:lpstr>Problem Statement   -   Predicting whether a person has diabetes or not by machine learning</vt:lpstr>
      <vt:lpstr>PowerPoint Presentation</vt:lpstr>
      <vt:lpstr>Business Implication</vt:lpstr>
      <vt:lpstr>PowerPoint Presentation</vt:lpstr>
      <vt:lpstr>PowerPoint Presentation</vt:lpstr>
      <vt:lpstr>Let’s check the missing values in our dataset and Dataypes</vt:lpstr>
      <vt:lpstr>PowerPoint Presentation</vt:lpstr>
      <vt:lpstr>PowerPoint Presentation</vt:lpstr>
      <vt:lpstr>Exploratory Data Analysis</vt:lpstr>
      <vt:lpstr>PowerPoint Presentation</vt:lpstr>
      <vt:lpstr>Check for outliers- the dots outside the boxplot shows the outliers</vt:lpstr>
      <vt:lpstr>Treating Outliers- by use of Inter Quartile range</vt:lpstr>
      <vt:lpstr>Analysis Through Mean Values grouped by Outcome(Likelihood)</vt:lpstr>
      <vt:lpstr>Dataset Preparation (Normalization) </vt:lpstr>
      <vt:lpstr>Segregating  the data into Dependent and Independent variables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revision>71</cp:revision>
  <dcterms:modified xsi:type="dcterms:W3CDTF">2021-05-15T08:55:15Z</dcterms:modified>
</cp:coreProperties>
</file>