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58"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4B03-CD4D-E6E9-7E20-04D05B7D27CE}"/>
              </a:ext>
            </a:extLst>
          </p:cNvPr>
          <p:cNvSpPr>
            <a:spLocks noGrp="1"/>
          </p:cNvSpPr>
          <p:nvPr>
            <p:ph type="ctrTitle"/>
          </p:nvPr>
        </p:nvSpPr>
        <p:spPr>
          <a:xfrm>
            <a:off x="1777106" y="1915064"/>
            <a:ext cx="8361229" cy="1272876"/>
          </a:xfrm>
        </p:spPr>
        <p:txBody>
          <a:bodyPr/>
          <a:lstStyle/>
          <a:p>
            <a:pPr>
              <a:lnSpc>
                <a:spcPct val="100000"/>
              </a:lnSpc>
            </a:pPr>
            <a:r>
              <a:rPr lang="en-US" dirty="0"/>
              <a:t>Java Green </a:t>
            </a:r>
            <a:endParaRPr lang="en-IN" dirty="0"/>
          </a:p>
        </p:txBody>
      </p:sp>
      <p:sp>
        <p:nvSpPr>
          <p:cNvPr id="3" name="Subtitle 2">
            <a:extLst>
              <a:ext uri="{FF2B5EF4-FFF2-40B4-BE49-F238E27FC236}">
                <a16:creationId xmlns:a16="http://schemas.microsoft.com/office/drawing/2014/main" id="{07122EEE-E9EC-E1A5-8EA7-EF57F50DED8B}"/>
              </a:ext>
            </a:extLst>
          </p:cNvPr>
          <p:cNvSpPr>
            <a:spLocks noGrp="1"/>
          </p:cNvSpPr>
          <p:nvPr>
            <p:ph type="subTitle" idx="1"/>
          </p:nvPr>
        </p:nvSpPr>
        <p:spPr>
          <a:xfrm>
            <a:off x="4241287" y="3119516"/>
            <a:ext cx="3108419" cy="421627"/>
          </a:xfrm>
        </p:spPr>
        <p:txBody>
          <a:bodyPr>
            <a:normAutofit fontScale="92500" lnSpcReduction="10000"/>
          </a:bodyPr>
          <a:lstStyle/>
          <a:p>
            <a:r>
              <a:rPr lang="en-US" b="1" dirty="0"/>
              <a:t>Online Food Website</a:t>
            </a:r>
            <a:endParaRPr lang="en-IN" b="1" dirty="0"/>
          </a:p>
        </p:txBody>
      </p:sp>
      <p:sp>
        <p:nvSpPr>
          <p:cNvPr id="4" name="TextBox 3">
            <a:extLst>
              <a:ext uri="{FF2B5EF4-FFF2-40B4-BE49-F238E27FC236}">
                <a16:creationId xmlns:a16="http://schemas.microsoft.com/office/drawing/2014/main" id="{4C496219-27C8-E338-C833-BB5DCCC982A3}"/>
              </a:ext>
            </a:extLst>
          </p:cNvPr>
          <p:cNvSpPr txBox="1"/>
          <p:nvPr/>
        </p:nvSpPr>
        <p:spPr>
          <a:xfrm>
            <a:off x="1351926" y="4392392"/>
            <a:ext cx="4833214" cy="1477328"/>
          </a:xfrm>
          <a:prstGeom prst="rect">
            <a:avLst/>
          </a:prstGeom>
          <a:noFill/>
        </p:spPr>
        <p:txBody>
          <a:bodyPr wrap="square" rtlCol="0">
            <a:spAutoFit/>
          </a:bodyPr>
          <a:lstStyle/>
          <a:p>
            <a:r>
              <a:rPr lang="en-US" dirty="0"/>
              <a:t>Team</a:t>
            </a:r>
            <a:r>
              <a:rPr lang="en-US" dirty="0" smtClean="0"/>
              <a:t>:</a:t>
            </a:r>
          </a:p>
          <a:p>
            <a:r>
              <a:rPr lang="en-IN" dirty="0" err="1"/>
              <a:t>Chanchal</a:t>
            </a:r>
            <a:r>
              <a:rPr lang="en-IN" dirty="0"/>
              <a:t> </a:t>
            </a:r>
            <a:r>
              <a:rPr lang="en-IN" dirty="0" err="1"/>
              <a:t>Vishwakarma</a:t>
            </a:r>
            <a:r>
              <a:rPr lang="en-IN" dirty="0"/>
              <a:t> – RA2211028010027</a:t>
            </a:r>
          </a:p>
          <a:p>
            <a:r>
              <a:rPr lang="en-IN" dirty="0" err="1" smtClean="0"/>
              <a:t>Animesh</a:t>
            </a:r>
            <a:r>
              <a:rPr lang="en-IN" dirty="0" smtClean="0"/>
              <a:t> </a:t>
            </a:r>
            <a:r>
              <a:rPr lang="en-IN" dirty="0"/>
              <a:t>Garg - RA2211028010031</a:t>
            </a:r>
          </a:p>
          <a:p>
            <a:r>
              <a:rPr lang="en-IN" dirty="0"/>
              <a:t>Vansh Batra - RA2211028010040</a:t>
            </a:r>
          </a:p>
          <a:p>
            <a:r>
              <a:rPr lang="en-IN" dirty="0" err="1" smtClean="0"/>
              <a:t>Devansh</a:t>
            </a:r>
            <a:r>
              <a:rPr lang="en-IN" dirty="0" smtClean="0"/>
              <a:t> </a:t>
            </a:r>
            <a:r>
              <a:rPr lang="en-IN" dirty="0"/>
              <a:t>Om Saxena - </a:t>
            </a:r>
            <a:r>
              <a:rPr lang="en-IN" dirty="0" smtClean="0"/>
              <a:t>RA2211028010051</a:t>
            </a:r>
            <a:endParaRPr lang="en-IN" dirty="0"/>
          </a:p>
        </p:txBody>
      </p:sp>
    </p:spTree>
    <p:extLst>
      <p:ext uri="{BB962C8B-B14F-4D97-AF65-F5344CB8AC3E}">
        <p14:creationId xmlns:p14="http://schemas.microsoft.com/office/powerpoint/2010/main" val="261609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DA8D-9831-C3E3-D31B-BAC577947B26}"/>
              </a:ext>
            </a:extLst>
          </p:cNvPr>
          <p:cNvSpPr>
            <a:spLocks noGrp="1"/>
          </p:cNvSpPr>
          <p:nvPr>
            <p:ph type="title"/>
          </p:nvPr>
        </p:nvSpPr>
        <p:spPr/>
        <p:txBody>
          <a:bodyPr/>
          <a:lstStyle/>
          <a:p>
            <a:pPr>
              <a:lnSpc>
                <a:spcPct val="150000"/>
              </a:lnSpc>
            </a:pPr>
            <a:r>
              <a:rPr lang="en-US" dirty="0"/>
              <a:t>Content</a:t>
            </a:r>
            <a:endParaRPr lang="en-IN" dirty="0"/>
          </a:p>
        </p:txBody>
      </p:sp>
      <p:sp>
        <p:nvSpPr>
          <p:cNvPr id="3" name="Content Placeholder 2">
            <a:extLst>
              <a:ext uri="{FF2B5EF4-FFF2-40B4-BE49-F238E27FC236}">
                <a16:creationId xmlns:a16="http://schemas.microsoft.com/office/drawing/2014/main" id="{132114EE-46BF-48CC-A79D-9837FF7259AB}"/>
              </a:ext>
            </a:extLst>
          </p:cNvPr>
          <p:cNvSpPr>
            <a:spLocks noGrp="1"/>
          </p:cNvSpPr>
          <p:nvPr>
            <p:ph idx="1"/>
          </p:nvPr>
        </p:nvSpPr>
        <p:spPr/>
        <p:txBody>
          <a:bodyPr/>
          <a:lstStyle/>
          <a:p>
            <a:r>
              <a:rPr lang="en-US" dirty="0">
                <a:latin typeface="Corbel" panose="020B0503020204020204" pitchFamily="34" charset="0"/>
                <a:ea typeface="Calibri" panose="020F0502020204030204" pitchFamily="34" charset="0"/>
                <a:cs typeface="Calibri" panose="020F0502020204030204" pitchFamily="34" charset="0"/>
              </a:rPr>
              <a:t>Problem Statement</a:t>
            </a:r>
          </a:p>
          <a:p>
            <a:r>
              <a:rPr lang="en-US" dirty="0">
                <a:latin typeface="Corbel" panose="020B0503020204020204" pitchFamily="34" charset="0"/>
                <a:ea typeface="Calibri" panose="020F0502020204030204" pitchFamily="34" charset="0"/>
                <a:cs typeface="Calibri" panose="020F0502020204030204" pitchFamily="34" charset="0"/>
              </a:rPr>
              <a:t>Abstract </a:t>
            </a:r>
          </a:p>
          <a:p>
            <a:r>
              <a:rPr lang="en-US" dirty="0">
                <a:latin typeface="Corbel" panose="020B0503020204020204" pitchFamily="34" charset="0"/>
                <a:ea typeface="Calibri" panose="020F0502020204030204" pitchFamily="34" charset="0"/>
                <a:cs typeface="Calibri" panose="020F0502020204030204" pitchFamily="34" charset="0"/>
              </a:rPr>
              <a:t>Objective</a:t>
            </a:r>
          </a:p>
          <a:p>
            <a:r>
              <a:rPr lang="en-US" dirty="0">
                <a:latin typeface="Corbel" panose="020B0503020204020204" pitchFamily="34" charset="0"/>
                <a:ea typeface="Calibri" panose="020F0502020204030204" pitchFamily="34" charset="0"/>
                <a:cs typeface="Calibri" panose="020F0502020204030204" pitchFamily="34" charset="0"/>
              </a:rPr>
              <a:t>Benefits</a:t>
            </a:r>
          </a:p>
          <a:p>
            <a:r>
              <a:rPr lang="en-US" dirty="0">
                <a:latin typeface="Corbel" panose="020B0503020204020204" pitchFamily="34" charset="0"/>
                <a:ea typeface="Calibri" panose="020F0502020204030204" pitchFamily="34" charset="0"/>
                <a:cs typeface="Calibri" panose="020F0502020204030204" pitchFamily="34" charset="0"/>
              </a:rPr>
              <a:t>Database Benefits</a:t>
            </a:r>
          </a:p>
          <a:p>
            <a:r>
              <a:rPr lang="en-US" dirty="0">
                <a:latin typeface="Corbel" panose="020B0503020204020204" pitchFamily="34" charset="0"/>
                <a:ea typeface="Calibri" panose="020F0502020204030204" pitchFamily="34" charset="0"/>
                <a:cs typeface="Calibri" panose="020F0502020204030204" pitchFamily="34" charset="0"/>
              </a:rPr>
              <a:t>Conclusion</a:t>
            </a:r>
            <a:endParaRPr lang="en-IN" dirty="0">
              <a:latin typeface="Corbel" panose="020B0503020204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3B571F5-6CA2-EC31-DEA4-B455DD385ADE}"/>
              </a:ext>
            </a:extLst>
          </p:cNvPr>
          <p:cNvPicPr>
            <a:picLocks noChangeAspect="1"/>
          </p:cNvPicPr>
          <p:nvPr/>
        </p:nvPicPr>
        <p:blipFill>
          <a:blip r:embed="rId2"/>
          <a:stretch>
            <a:fillRect/>
          </a:stretch>
        </p:blipFill>
        <p:spPr>
          <a:xfrm>
            <a:off x="5985766" y="685800"/>
            <a:ext cx="5369273" cy="2873121"/>
          </a:xfrm>
          <a:prstGeom prst="rect">
            <a:avLst/>
          </a:prstGeom>
        </p:spPr>
      </p:pic>
      <p:pic>
        <p:nvPicPr>
          <p:cNvPr id="7" name="Picture 6">
            <a:extLst>
              <a:ext uri="{FF2B5EF4-FFF2-40B4-BE49-F238E27FC236}">
                <a16:creationId xmlns:a16="http://schemas.microsoft.com/office/drawing/2014/main" id="{2BD9FB9E-A8ED-EB6A-1A97-95C585C0D2DE}"/>
              </a:ext>
            </a:extLst>
          </p:cNvPr>
          <p:cNvPicPr>
            <a:picLocks noChangeAspect="1"/>
          </p:cNvPicPr>
          <p:nvPr/>
        </p:nvPicPr>
        <p:blipFill>
          <a:blip r:embed="rId3"/>
          <a:stretch>
            <a:fillRect/>
          </a:stretch>
        </p:blipFill>
        <p:spPr>
          <a:xfrm>
            <a:off x="7082098" y="2286000"/>
            <a:ext cx="3390370" cy="4102632"/>
          </a:xfrm>
          <a:prstGeom prst="rect">
            <a:avLst/>
          </a:prstGeom>
        </p:spPr>
      </p:pic>
    </p:spTree>
    <p:extLst>
      <p:ext uri="{BB962C8B-B14F-4D97-AF65-F5344CB8AC3E}">
        <p14:creationId xmlns:p14="http://schemas.microsoft.com/office/powerpoint/2010/main" val="176411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6AB0-4B46-2DBB-643A-89C939515317}"/>
              </a:ext>
            </a:extLst>
          </p:cNvPr>
          <p:cNvSpPr>
            <a:spLocks noGrp="1"/>
          </p:cNvSpPr>
          <p:nvPr>
            <p:ph type="title"/>
          </p:nvPr>
        </p:nvSpPr>
        <p:spPr/>
        <p:txBody>
          <a:bodyPr/>
          <a:lstStyle/>
          <a:p>
            <a:pPr>
              <a:lnSpc>
                <a:spcPct val="150000"/>
              </a:lnSpc>
            </a:pPr>
            <a:r>
              <a:rPr lang="en-US" dirty="0"/>
              <a:t>Problem Statement:</a:t>
            </a:r>
            <a:endParaRPr lang="en-IN" dirty="0"/>
          </a:p>
        </p:txBody>
      </p:sp>
      <p:sp>
        <p:nvSpPr>
          <p:cNvPr id="3" name="Content Placeholder 2">
            <a:extLst>
              <a:ext uri="{FF2B5EF4-FFF2-40B4-BE49-F238E27FC236}">
                <a16:creationId xmlns:a16="http://schemas.microsoft.com/office/drawing/2014/main" id="{50D35607-B22D-612F-6068-C2556CFA5D90}"/>
              </a:ext>
            </a:extLst>
          </p:cNvPr>
          <p:cNvSpPr>
            <a:spLocks noGrp="1"/>
          </p:cNvSpPr>
          <p:nvPr>
            <p:ph idx="1"/>
          </p:nvPr>
        </p:nvSpPr>
        <p:spPr/>
        <p:txBody>
          <a:bodyPr>
            <a:normAutofit/>
          </a:bodyPr>
          <a:lstStyle/>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Develop a food delivery website with a Database Management System (DBMS) for efficient storage and maintenance of user, restaurant, and order details.</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Ensure the system can handle a large volume of data, including user profiles, menu items, order history, delivery tracking, and payment information.</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Implement a secure and reliable database structure to maintain data accuracy, consistency, and integrity.</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Enable rapid access and retrieval of data for users, restaurant partners, and administrators.</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Ensure seamless integration with payment systems while adhering to data protection standards and regulations.</a:t>
            </a:r>
          </a:p>
        </p:txBody>
      </p:sp>
    </p:spTree>
    <p:extLst>
      <p:ext uri="{BB962C8B-B14F-4D97-AF65-F5344CB8AC3E}">
        <p14:creationId xmlns:p14="http://schemas.microsoft.com/office/powerpoint/2010/main" val="109217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0D13-0E41-68B0-5572-6070DF30890D}"/>
              </a:ext>
            </a:extLst>
          </p:cNvPr>
          <p:cNvSpPr>
            <a:spLocks noGrp="1"/>
          </p:cNvSpPr>
          <p:nvPr>
            <p:ph type="title"/>
          </p:nvPr>
        </p:nvSpPr>
        <p:spPr/>
        <p:txBody>
          <a:bodyPr/>
          <a:lstStyle/>
          <a:p>
            <a:pPr>
              <a:lnSpc>
                <a:spcPct val="150000"/>
              </a:lnSpc>
            </a:pPr>
            <a:r>
              <a:rPr lang="en-US" dirty="0"/>
              <a:t>Abstract:</a:t>
            </a:r>
            <a:endParaRPr lang="en-IN" dirty="0"/>
          </a:p>
        </p:txBody>
      </p:sp>
      <p:sp>
        <p:nvSpPr>
          <p:cNvPr id="3" name="Content Placeholder 2">
            <a:extLst>
              <a:ext uri="{FF2B5EF4-FFF2-40B4-BE49-F238E27FC236}">
                <a16:creationId xmlns:a16="http://schemas.microsoft.com/office/drawing/2014/main" id="{3BFDD6CC-2ECE-7834-125C-604954C90577}"/>
              </a:ext>
            </a:extLst>
          </p:cNvPr>
          <p:cNvSpPr>
            <a:spLocks noGrp="1"/>
          </p:cNvSpPr>
          <p:nvPr>
            <p:ph idx="1"/>
          </p:nvPr>
        </p:nvSpPr>
        <p:spPr/>
        <p:txBody>
          <a:bodyPr/>
          <a:lstStyle/>
          <a:p>
            <a:pPr marL="0" indent="0">
              <a:buNone/>
            </a:pPr>
            <a:r>
              <a:rPr lang="en-US" b="0" i="0" dirty="0">
                <a:solidFill>
                  <a:srgbClr val="000000"/>
                </a:solidFill>
                <a:effectLst/>
                <a:latin typeface="Corbel" panose="020B0503020204020204" pitchFamily="34" charset="0"/>
              </a:rPr>
              <a:t>This project aims to develop a food delivery website integrated with a robust Database Management System (DBMS) to efficiently store, manage, and maintain user, restaurant, and order details. The system will focus on scalability, ensuring the ability to handle substantial data volumes while maintaining data accuracy, security, and integrity. Seamless integration with payment systems and a user-friendly interface will enhance the overall food delivery experience for customers, restaurants, and administrators. The project emphasizes data organization, improved decision-making capabilities, and data security, in compliance with relevant regulations, to foster trust and optimize operational efficiency.</a:t>
            </a:r>
            <a:endParaRPr lang="en-IN" dirty="0">
              <a:latin typeface="Corbel" panose="020B0503020204020204" pitchFamily="34" charset="0"/>
            </a:endParaRPr>
          </a:p>
        </p:txBody>
      </p:sp>
      <p:pic>
        <p:nvPicPr>
          <p:cNvPr id="5" name="Picture 4">
            <a:extLst>
              <a:ext uri="{FF2B5EF4-FFF2-40B4-BE49-F238E27FC236}">
                <a16:creationId xmlns:a16="http://schemas.microsoft.com/office/drawing/2014/main" id="{06E2A344-C0C9-E897-AF20-CE5C1A5CBD18}"/>
              </a:ext>
            </a:extLst>
          </p:cNvPr>
          <p:cNvPicPr>
            <a:picLocks noChangeAspect="1"/>
          </p:cNvPicPr>
          <p:nvPr/>
        </p:nvPicPr>
        <p:blipFill>
          <a:blip r:embed="rId2"/>
          <a:stretch>
            <a:fillRect/>
          </a:stretch>
        </p:blipFill>
        <p:spPr>
          <a:xfrm>
            <a:off x="10134527" y="317603"/>
            <a:ext cx="1676545" cy="1501270"/>
          </a:xfrm>
          <a:prstGeom prst="rect">
            <a:avLst/>
          </a:prstGeom>
        </p:spPr>
      </p:pic>
    </p:spTree>
    <p:extLst>
      <p:ext uri="{BB962C8B-B14F-4D97-AF65-F5344CB8AC3E}">
        <p14:creationId xmlns:p14="http://schemas.microsoft.com/office/powerpoint/2010/main" val="21593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E2D0-C429-01CC-25E1-C2A37F7287FE}"/>
              </a:ext>
            </a:extLst>
          </p:cNvPr>
          <p:cNvSpPr>
            <a:spLocks noGrp="1"/>
          </p:cNvSpPr>
          <p:nvPr>
            <p:ph type="title"/>
          </p:nvPr>
        </p:nvSpPr>
        <p:spPr/>
        <p:txBody>
          <a:bodyPr/>
          <a:lstStyle/>
          <a:p>
            <a:pPr>
              <a:lnSpc>
                <a:spcPct val="150000"/>
              </a:lnSpc>
            </a:pPr>
            <a:r>
              <a:rPr lang="en-US" dirty="0"/>
              <a:t>Objective:</a:t>
            </a:r>
            <a:endParaRPr lang="en-IN" dirty="0"/>
          </a:p>
        </p:txBody>
      </p:sp>
      <p:sp>
        <p:nvSpPr>
          <p:cNvPr id="3" name="Content Placeholder 2">
            <a:extLst>
              <a:ext uri="{FF2B5EF4-FFF2-40B4-BE49-F238E27FC236}">
                <a16:creationId xmlns:a16="http://schemas.microsoft.com/office/drawing/2014/main" id="{BA0EEB2D-F482-C414-CCE0-BAD4A1B87FE7}"/>
              </a:ext>
            </a:extLst>
          </p:cNvPr>
          <p:cNvSpPr>
            <a:spLocks noGrp="1"/>
          </p:cNvSpPr>
          <p:nvPr>
            <p:ph idx="1"/>
          </p:nvPr>
        </p:nvSpPr>
        <p:spPr/>
        <p:txBody>
          <a:bodyPr>
            <a:normAutofit/>
          </a:bodyPr>
          <a:lstStyle/>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Develop a food delivery website with a Database Management System (DBMS) to efficiently store and manage user, restaurant, and order details.</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Ensure scalability to handle large volumes of data while maintaining data accuracy and security.</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Enable efficient data retrieval and seamless integration with payment systems.</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Provide a user-friendly platform that optimizes the food delivery experience for customers, restaurants, and administrators.</a:t>
            </a:r>
          </a:p>
          <a:p>
            <a:pPr algn="l" fontAlgn="base">
              <a:buFont typeface="Wingdings" panose="05000000000000000000" pitchFamily="2" charset="2"/>
              <a:buChar char="§"/>
            </a:pPr>
            <a:r>
              <a:rPr lang="en-US" b="0" i="0" dirty="0">
                <a:solidFill>
                  <a:srgbClr val="000000"/>
                </a:solidFill>
                <a:effectLst/>
                <a:latin typeface="Corbel" panose="020B0503020204020204" pitchFamily="34" charset="0"/>
              </a:rPr>
              <a:t>Uphold data integrity and privacy standards to ensure the security of user and business information.</a:t>
            </a:r>
          </a:p>
        </p:txBody>
      </p:sp>
    </p:spTree>
    <p:extLst>
      <p:ext uri="{BB962C8B-B14F-4D97-AF65-F5344CB8AC3E}">
        <p14:creationId xmlns:p14="http://schemas.microsoft.com/office/powerpoint/2010/main" val="265112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9875-5D84-1CB1-2085-EB4AA45F795F}"/>
              </a:ext>
            </a:extLst>
          </p:cNvPr>
          <p:cNvSpPr>
            <a:spLocks noGrp="1"/>
          </p:cNvSpPr>
          <p:nvPr>
            <p:ph type="title"/>
          </p:nvPr>
        </p:nvSpPr>
        <p:spPr/>
        <p:txBody>
          <a:bodyPr/>
          <a:lstStyle/>
          <a:p>
            <a:pPr>
              <a:lnSpc>
                <a:spcPct val="150000"/>
              </a:lnSpc>
            </a:pPr>
            <a:r>
              <a:rPr lang="en-US" dirty="0"/>
              <a:t>Benefits:</a:t>
            </a:r>
            <a:endParaRPr lang="en-IN" dirty="0"/>
          </a:p>
        </p:txBody>
      </p:sp>
      <p:sp>
        <p:nvSpPr>
          <p:cNvPr id="3" name="Content Placeholder 2">
            <a:extLst>
              <a:ext uri="{FF2B5EF4-FFF2-40B4-BE49-F238E27FC236}">
                <a16:creationId xmlns:a16="http://schemas.microsoft.com/office/drawing/2014/main" id="{086A8830-AA6D-2C26-6E37-9F9A1EFE6000}"/>
              </a:ext>
            </a:extLst>
          </p:cNvPr>
          <p:cNvSpPr>
            <a:spLocks noGrp="1"/>
          </p:cNvSpPr>
          <p:nvPr>
            <p:ph idx="1"/>
          </p:nvPr>
        </p:nvSpPr>
        <p:spPr/>
        <p:txBody>
          <a:bodyPr>
            <a:normAutofit fontScale="92500" lnSpcReduction="10000"/>
          </a:bodyPr>
          <a:lstStyle/>
          <a:p>
            <a:pPr algn="l"/>
            <a:r>
              <a:rPr lang="en-US" b="0" i="0" dirty="0">
                <a:solidFill>
                  <a:schemeClr val="tx1"/>
                </a:solidFill>
                <a:effectLst/>
                <a:latin typeface="Corbel" panose="020B0503020204020204" pitchFamily="34" charset="0"/>
                <a:ea typeface="Calibri" panose="020F0502020204030204" pitchFamily="34" charset="0"/>
                <a:cs typeface="Calibri" panose="020F0502020204030204" pitchFamily="34" charset="0"/>
              </a:rPr>
              <a:t>Sophisticated Data Access Control - Provide different views of the data to your employees, clients and suppliers. Control who can edit, add or delete data based on your business rules.</a:t>
            </a:r>
          </a:p>
          <a:p>
            <a:pPr algn="l"/>
            <a:r>
              <a:rPr lang="en-US" b="0" i="0" dirty="0">
                <a:solidFill>
                  <a:schemeClr val="tx1"/>
                </a:solidFill>
                <a:effectLst/>
                <a:latin typeface="Corbel" panose="020B0503020204020204" pitchFamily="34" charset="0"/>
                <a:ea typeface="Calibri" panose="020F0502020204030204" pitchFamily="34" charset="0"/>
                <a:cs typeface="Calibri" panose="020F0502020204030204" pitchFamily="34" charset="0"/>
              </a:rPr>
              <a:t>Safely Stored Data - As a fully managed solution there is no need to worry about data backups as they are included under your support contract.</a:t>
            </a:r>
          </a:p>
          <a:p>
            <a:pPr algn="l"/>
            <a:r>
              <a:rPr lang="en-US" b="0" i="0" dirty="0">
                <a:solidFill>
                  <a:schemeClr val="tx1"/>
                </a:solidFill>
                <a:effectLst/>
                <a:latin typeface="Corbel" panose="020B0503020204020204" pitchFamily="34" charset="0"/>
              </a:rPr>
              <a:t>Power &amp; Flexibility - Sort and access to your web-based data in any way you choose using powerful generic search abilities. Change your system easily as your business needs change.</a:t>
            </a:r>
            <a:endParaRPr lang="en-US" dirty="0">
              <a:solidFill>
                <a:schemeClr val="tx1"/>
              </a:solidFill>
              <a:latin typeface="Corbel" panose="020B0503020204020204" pitchFamily="34" charset="0"/>
              <a:ea typeface="Calibri" panose="020F0502020204030204" pitchFamily="34" charset="0"/>
              <a:cs typeface="Calibri" panose="020F0502020204030204" pitchFamily="34" charset="0"/>
            </a:endParaRPr>
          </a:p>
          <a:p>
            <a:r>
              <a:rPr lang="en-US" b="0" i="0" dirty="0">
                <a:solidFill>
                  <a:srgbClr val="000000"/>
                </a:solidFill>
                <a:effectLst/>
                <a:latin typeface="Corbel" panose="020B0503020204020204" pitchFamily="34" charset="0"/>
              </a:rPr>
              <a:t>Scalability to accommodate business growth without compromising performance or user satisfaction.</a:t>
            </a:r>
          </a:p>
          <a:p>
            <a:r>
              <a:rPr lang="en-US" b="0" i="0" dirty="0">
                <a:solidFill>
                  <a:srgbClr val="000000"/>
                </a:solidFill>
                <a:effectLst/>
                <a:latin typeface="Corbel" panose="020B0503020204020204" pitchFamily="34" charset="0"/>
              </a:rPr>
              <a:t>Seamless user experience with quick order processing, delivery tracking, and integrated payments.</a:t>
            </a:r>
          </a:p>
        </p:txBody>
      </p:sp>
      <p:pic>
        <p:nvPicPr>
          <p:cNvPr id="5" name="Picture 4">
            <a:extLst>
              <a:ext uri="{FF2B5EF4-FFF2-40B4-BE49-F238E27FC236}">
                <a16:creationId xmlns:a16="http://schemas.microsoft.com/office/drawing/2014/main" id="{6020AA26-0ABE-6178-CC17-4BCA19D69E46}"/>
              </a:ext>
            </a:extLst>
          </p:cNvPr>
          <p:cNvPicPr>
            <a:picLocks noChangeAspect="1"/>
          </p:cNvPicPr>
          <p:nvPr/>
        </p:nvPicPr>
        <p:blipFill>
          <a:blip r:embed="rId2"/>
          <a:stretch>
            <a:fillRect/>
          </a:stretch>
        </p:blipFill>
        <p:spPr>
          <a:xfrm>
            <a:off x="10023894" y="468547"/>
            <a:ext cx="1709811" cy="1282358"/>
          </a:xfrm>
          <a:prstGeom prst="rect">
            <a:avLst/>
          </a:prstGeom>
        </p:spPr>
      </p:pic>
    </p:spTree>
    <p:extLst>
      <p:ext uri="{BB962C8B-B14F-4D97-AF65-F5344CB8AC3E}">
        <p14:creationId xmlns:p14="http://schemas.microsoft.com/office/powerpoint/2010/main" val="3734509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3FAE-E05F-0A5A-F182-EC8074C24C1C}"/>
              </a:ext>
            </a:extLst>
          </p:cNvPr>
          <p:cNvSpPr>
            <a:spLocks noGrp="1"/>
          </p:cNvSpPr>
          <p:nvPr>
            <p:ph type="title"/>
          </p:nvPr>
        </p:nvSpPr>
        <p:spPr/>
        <p:txBody>
          <a:bodyPr/>
          <a:lstStyle/>
          <a:p>
            <a:pPr>
              <a:lnSpc>
                <a:spcPct val="150000"/>
              </a:lnSpc>
            </a:pPr>
            <a:r>
              <a:rPr lang="en-US" dirty="0"/>
              <a:t>Database Benefits:</a:t>
            </a:r>
            <a:endParaRPr lang="en-IN" dirty="0"/>
          </a:p>
        </p:txBody>
      </p:sp>
      <p:sp>
        <p:nvSpPr>
          <p:cNvPr id="3" name="Content Placeholder 2">
            <a:extLst>
              <a:ext uri="{FF2B5EF4-FFF2-40B4-BE49-F238E27FC236}">
                <a16:creationId xmlns:a16="http://schemas.microsoft.com/office/drawing/2014/main" id="{DB5538D4-04B0-75C4-10E7-68423DC63904}"/>
              </a:ext>
            </a:extLst>
          </p:cNvPr>
          <p:cNvSpPr>
            <a:spLocks noGrp="1"/>
          </p:cNvSpPr>
          <p:nvPr>
            <p:ph idx="1"/>
          </p:nvPr>
        </p:nvSpPr>
        <p:spPr/>
        <p:txBody>
          <a:bodyPr/>
          <a:lstStyle/>
          <a:p>
            <a:pPr algn="l">
              <a:buFont typeface="Arial" panose="020B0604020202020204" pitchFamily="34" charset="0"/>
              <a:buChar char="•"/>
            </a:pPr>
            <a:r>
              <a:rPr lang="en-US" dirty="0">
                <a:solidFill>
                  <a:schemeClr val="tx1"/>
                </a:solidFill>
                <a:latin typeface="Corbel" panose="020B0503020204020204" pitchFamily="34" charset="0"/>
              </a:rPr>
              <a:t>R</a:t>
            </a:r>
            <a:r>
              <a:rPr lang="en-US" b="0" i="0" dirty="0">
                <a:solidFill>
                  <a:schemeClr val="tx1"/>
                </a:solidFill>
                <a:effectLst/>
                <a:latin typeface="Corbel" panose="020B0503020204020204" pitchFamily="34" charset="0"/>
              </a:rPr>
              <a:t>educe the amount of time you spend managing data</a:t>
            </a:r>
          </a:p>
          <a:p>
            <a:pPr algn="l">
              <a:buFont typeface="Arial" panose="020B0604020202020204" pitchFamily="34" charset="0"/>
              <a:buChar char="•"/>
            </a:pPr>
            <a:r>
              <a:rPr lang="en-US" dirty="0" err="1">
                <a:solidFill>
                  <a:schemeClr val="tx1"/>
                </a:solidFill>
                <a:latin typeface="Corbel" panose="020B0503020204020204" pitchFamily="34" charset="0"/>
              </a:rPr>
              <a:t>A</a:t>
            </a:r>
            <a:r>
              <a:rPr lang="en-US" b="0" i="0" dirty="0" err="1">
                <a:solidFill>
                  <a:schemeClr val="tx1"/>
                </a:solidFill>
                <a:effectLst/>
                <a:latin typeface="Corbel" panose="020B0503020204020204" pitchFamily="34" charset="0"/>
              </a:rPr>
              <a:t>nalyse</a:t>
            </a:r>
            <a:r>
              <a:rPr lang="en-US" b="0" i="0" dirty="0">
                <a:solidFill>
                  <a:schemeClr val="tx1"/>
                </a:solidFill>
                <a:effectLst/>
                <a:latin typeface="Corbel" panose="020B0503020204020204" pitchFamily="34" charset="0"/>
              </a:rPr>
              <a:t> data in a variety of ways</a:t>
            </a:r>
          </a:p>
          <a:p>
            <a:pPr algn="l">
              <a:buFont typeface="Arial" panose="020B0604020202020204" pitchFamily="34" charset="0"/>
              <a:buChar char="•"/>
            </a:pPr>
            <a:r>
              <a:rPr lang="en-US" dirty="0">
                <a:solidFill>
                  <a:schemeClr val="tx1"/>
                </a:solidFill>
                <a:latin typeface="Corbel" panose="020B0503020204020204" pitchFamily="34" charset="0"/>
              </a:rPr>
              <a:t>P</a:t>
            </a:r>
            <a:r>
              <a:rPr lang="en-US" b="0" i="0" dirty="0">
                <a:solidFill>
                  <a:schemeClr val="tx1"/>
                </a:solidFill>
                <a:effectLst/>
                <a:latin typeface="Corbel" panose="020B0503020204020204" pitchFamily="34" charset="0"/>
              </a:rPr>
              <a:t>romote a disciplined approach to data management</a:t>
            </a:r>
          </a:p>
          <a:p>
            <a:pPr algn="l">
              <a:buFont typeface="Arial" panose="020B0604020202020204" pitchFamily="34" charset="0"/>
              <a:buChar char="•"/>
            </a:pPr>
            <a:r>
              <a:rPr lang="en-US" dirty="0">
                <a:solidFill>
                  <a:schemeClr val="tx1"/>
                </a:solidFill>
                <a:latin typeface="Corbel" panose="020B0503020204020204" pitchFamily="34" charset="0"/>
              </a:rPr>
              <a:t>T</a:t>
            </a:r>
            <a:r>
              <a:rPr lang="en-US" b="0" i="0" dirty="0">
                <a:solidFill>
                  <a:schemeClr val="tx1"/>
                </a:solidFill>
                <a:effectLst/>
                <a:latin typeface="Corbel" panose="020B0503020204020204" pitchFamily="34" charset="0"/>
              </a:rPr>
              <a:t>urn disparate information into a valuable resource</a:t>
            </a:r>
          </a:p>
          <a:p>
            <a:pPr algn="l">
              <a:buFont typeface="Arial" panose="020B0604020202020204" pitchFamily="34" charset="0"/>
              <a:buChar char="•"/>
            </a:pPr>
            <a:r>
              <a:rPr lang="en-US" dirty="0">
                <a:solidFill>
                  <a:schemeClr val="tx1"/>
                </a:solidFill>
                <a:latin typeface="Corbel" panose="020B0503020204020204" pitchFamily="34" charset="0"/>
              </a:rPr>
              <a:t>I</a:t>
            </a:r>
            <a:r>
              <a:rPr lang="en-US" b="0" i="0" dirty="0">
                <a:solidFill>
                  <a:schemeClr val="tx1"/>
                </a:solidFill>
                <a:effectLst/>
                <a:latin typeface="Corbel" panose="020B0503020204020204" pitchFamily="34" charset="0"/>
              </a:rPr>
              <a:t>mprove the quality and consistency of information</a:t>
            </a:r>
          </a:p>
          <a:p>
            <a:pPr>
              <a:buFont typeface="Arial" panose="020B0604020202020204" pitchFamily="34" charset="0"/>
              <a:buChar char="•"/>
            </a:pPr>
            <a:r>
              <a:rPr lang="en-US" b="0" i="0" dirty="0">
                <a:solidFill>
                  <a:srgbClr val="040C28"/>
                </a:solidFill>
                <a:effectLst/>
                <a:latin typeface="Corbel" panose="020B0503020204020204" pitchFamily="34" charset="0"/>
              </a:rPr>
              <a:t>provides a central location for storing user information and business logic</a:t>
            </a:r>
            <a:r>
              <a:rPr lang="en-US" b="0" i="0" dirty="0">
                <a:solidFill>
                  <a:srgbClr val="4D5156"/>
                </a:solidFill>
                <a:effectLst/>
                <a:latin typeface="Corbel" panose="020B0503020204020204" pitchFamily="34" charset="0"/>
              </a:rPr>
              <a:t>.</a:t>
            </a:r>
            <a:endParaRPr lang="en-IN" dirty="0">
              <a:solidFill>
                <a:schemeClr val="tx1"/>
              </a:solidFill>
              <a:latin typeface="Corbel" panose="020B0503020204020204" pitchFamily="34" charset="0"/>
            </a:endParaRPr>
          </a:p>
        </p:txBody>
      </p:sp>
      <p:pic>
        <p:nvPicPr>
          <p:cNvPr id="5" name="Picture 4">
            <a:extLst>
              <a:ext uri="{FF2B5EF4-FFF2-40B4-BE49-F238E27FC236}">
                <a16:creationId xmlns:a16="http://schemas.microsoft.com/office/drawing/2014/main" id="{28B7B7CB-4D31-11BA-4192-89D1A5AA3AA2}"/>
              </a:ext>
            </a:extLst>
          </p:cNvPr>
          <p:cNvPicPr>
            <a:picLocks noChangeAspect="1"/>
          </p:cNvPicPr>
          <p:nvPr/>
        </p:nvPicPr>
        <p:blipFill>
          <a:blip r:embed="rId2"/>
          <a:stretch>
            <a:fillRect/>
          </a:stretch>
        </p:blipFill>
        <p:spPr>
          <a:xfrm>
            <a:off x="258574" y="5269168"/>
            <a:ext cx="11674852" cy="1425063"/>
          </a:xfrm>
          <a:prstGeom prst="rect">
            <a:avLst/>
          </a:prstGeom>
        </p:spPr>
      </p:pic>
    </p:spTree>
    <p:extLst>
      <p:ext uri="{BB962C8B-B14F-4D97-AF65-F5344CB8AC3E}">
        <p14:creationId xmlns:p14="http://schemas.microsoft.com/office/powerpoint/2010/main" val="1780463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804F-E724-E885-FFF8-94B71207C9A5}"/>
              </a:ext>
            </a:extLst>
          </p:cNvPr>
          <p:cNvSpPr>
            <a:spLocks noGrp="1"/>
          </p:cNvSpPr>
          <p:nvPr>
            <p:ph type="title"/>
          </p:nvPr>
        </p:nvSpPr>
        <p:spPr>
          <a:xfrm>
            <a:off x="1371600" y="720306"/>
            <a:ext cx="9601200" cy="1485900"/>
          </a:xfrm>
        </p:spPr>
        <p:txBody>
          <a:bodyPr/>
          <a:lstStyle/>
          <a:p>
            <a:pPr>
              <a:lnSpc>
                <a:spcPct val="150000"/>
              </a:lnSpc>
            </a:pPr>
            <a:r>
              <a:rPr lang="en-US" dirty="0"/>
              <a:t>Conclusion:</a:t>
            </a:r>
            <a:endParaRPr lang="en-IN" dirty="0"/>
          </a:p>
        </p:txBody>
      </p:sp>
      <p:sp>
        <p:nvSpPr>
          <p:cNvPr id="3" name="Content Placeholder 2">
            <a:extLst>
              <a:ext uri="{FF2B5EF4-FFF2-40B4-BE49-F238E27FC236}">
                <a16:creationId xmlns:a16="http://schemas.microsoft.com/office/drawing/2014/main" id="{176ABA28-025A-1F39-A521-24B8A3074C68}"/>
              </a:ext>
            </a:extLst>
          </p:cNvPr>
          <p:cNvSpPr>
            <a:spLocks noGrp="1"/>
          </p:cNvSpPr>
          <p:nvPr>
            <p:ph idx="1"/>
          </p:nvPr>
        </p:nvSpPr>
        <p:spPr/>
        <p:txBody>
          <a:bodyPr/>
          <a:lstStyle/>
          <a:p>
            <a:r>
              <a:rPr lang="en-US" b="0" i="0" dirty="0">
                <a:solidFill>
                  <a:srgbClr val="000000"/>
                </a:solidFill>
                <a:effectLst/>
                <a:latin typeface="Corbel" panose="020B0503020204020204" pitchFamily="34" charset="0"/>
                <a:ea typeface="Calibri" panose="020F0502020204030204" pitchFamily="34" charset="0"/>
                <a:cs typeface="Calibri" panose="020F0502020204030204" pitchFamily="34" charset="0"/>
              </a:rPr>
              <a:t>In conclusion, the implementation of a comprehensive Database Management System within a food delivery website is pivotal for enhancing operational efficiency, user experience, and data security. By effectively organizing and managing user, restaurant, and order details, the system supports informed decision-making, seamless user interactions, and scalability to accommodate business growth. Ensuring data security and integrity further builds trust with stakeholders and aligns with regulatory standards. Overall, the incorporation of a robust DBMS is essential for optimizing the food delivery process and fostering sustainable business growth.</a:t>
            </a:r>
            <a:endParaRPr lang="en-IN" dirty="0">
              <a:latin typeface="Corbel" panose="020B050302020402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7232EF1-E076-174D-54B4-01F02B186B6A}"/>
              </a:ext>
            </a:extLst>
          </p:cNvPr>
          <p:cNvPicPr>
            <a:picLocks noChangeAspect="1"/>
          </p:cNvPicPr>
          <p:nvPr/>
        </p:nvPicPr>
        <p:blipFill>
          <a:blip r:embed="rId2"/>
          <a:stretch>
            <a:fillRect/>
          </a:stretch>
        </p:blipFill>
        <p:spPr>
          <a:xfrm>
            <a:off x="258574" y="5669023"/>
            <a:ext cx="11674852" cy="937341"/>
          </a:xfrm>
          <a:prstGeom prst="rect">
            <a:avLst/>
          </a:prstGeom>
        </p:spPr>
      </p:pic>
    </p:spTree>
    <p:extLst>
      <p:ext uri="{BB962C8B-B14F-4D97-AF65-F5344CB8AC3E}">
        <p14:creationId xmlns:p14="http://schemas.microsoft.com/office/powerpoint/2010/main" val="12550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F37F-4947-BF77-F18C-29898F628846}"/>
              </a:ext>
            </a:extLst>
          </p:cNvPr>
          <p:cNvSpPr>
            <a:spLocks noGrp="1"/>
          </p:cNvSpPr>
          <p:nvPr>
            <p:ph type="title"/>
          </p:nvPr>
        </p:nvSpPr>
        <p:spPr/>
        <p:txBody>
          <a:bodyPr/>
          <a:lstStyle/>
          <a:p>
            <a:pPr algn="ctr">
              <a:lnSpc>
                <a:spcPct val="150000"/>
              </a:lnSpc>
            </a:pPr>
            <a:r>
              <a:rPr lang="en-US" dirty="0"/>
              <a:t>Thank you !!</a:t>
            </a:r>
            <a:endParaRPr lang="en-IN" dirty="0"/>
          </a:p>
        </p:txBody>
      </p:sp>
    </p:spTree>
    <p:extLst>
      <p:ext uri="{BB962C8B-B14F-4D97-AF65-F5344CB8AC3E}">
        <p14:creationId xmlns:p14="http://schemas.microsoft.com/office/powerpoint/2010/main" val="167891988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{88EACACF-D4DB-4504-8BF8-528C3B57789A}tf10001105</Template>
  <TotalTime>32</TotalTime>
  <Words>527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Franklin Gothic Book</vt:lpstr>
      <vt:lpstr>Wingdings</vt:lpstr>
      <vt:lpstr>Crop</vt:lpstr>
      <vt:lpstr>Java Green </vt:lpstr>
      <vt:lpstr>Content</vt:lpstr>
      <vt:lpstr>Problem Statement:</vt:lpstr>
      <vt:lpstr>Abstract:</vt:lpstr>
      <vt:lpstr>Objective:</vt:lpstr>
      <vt:lpstr>Benefits:</vt:lpstr>
      <vt:lpstr>Database Benefits: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Green</dc:title>
  <dc:creator>chanchalvish2411@gmail.com</dc:creator>
  <cp:lastModifiedBy>Yash</cp:lastModifiedBy>
  <cp:revision>2</cp:revision>
  <dcterms:created xsi:type="dcterms:W3CDTF">2024-02-20T16:34:29Z</dcterms:created>
  <dcterms:modified xsi:type="dcterms:W3CDTF">2024-02-20T17:13:40Z</dcterms:modified>
</cp:coreProperties>
</file>