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12-Oct-18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12-Oct-18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8097" y="1126836"/>
            <a:ext cx="8791575" cy="1062182"/>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chemeClr val="bg2"/>
                </a:solidFill>
              </a:rPr>
              <a:t>Virtual farms</a:t>
            </a:r>
            <a:endParaRPr lang="en-US" b="1" dirty="0">
              <a:solidFill>
                <a:schemeClr val="bg2"/>
              </a:solidFill>
            </a:endParaRPr>
          </a:p>
        </p:txBody>
      </p:sp>
      <p:sp>
        <p:nvSpPr>
          <p:cNvPr id="3" name="Subtitle 2"/>
          <p:cNvSpPr>
            <a:spLocks noGrp="1"/>
          </p:cNvSpPr>
          <p:nvPr>
            <p:ph type="subTitle" idx="1"/>
          </p:nvPr>
        </p:nvSpPr>
        <p:spPr>
          <a:xfrm>
            <a:off x="1876424" y="3278909"/>
            <a:ext cx="8791575" cy="1791855"/>
          </a:xfrm>
        </p:spPr>
        <p:txBody>
          <a:bodyPr>
            <a:normAutofit/>
          </a:bodyPr>
          <a:lstStyle/>
          <a:p>
            <a:r>
              <a:rPr lang="en-US" sz="2400" dirty="0" smtClean="0"/>
              <a:t>It’s Farm-monitoring </a:t>
            </a:r>
            <a:r>
              <a:rPr lang="en-US" sz="2400" dirty="0"/>
              <a:t>,Automation app </a:t>
            </a:r>
            <a:r>
              <a:rPr lang="en-US" sz="2400" dirty="0" smtClean="0"/>
              <a:t>Including an Augmented </a:t>
            </a:r>
            <a:r>
              <a:rPr lang="en-US" sz="2400" dirty="0"/>
              <a:t>Reality </a:t>
            </a:r>
            <a:r>
              <a:rPr lang="en-US" sz="2400" dirty="0" smtClean="0"/>
              <a:t>view </a:t>
            </a:r>
            <a:r>
              <a:rPr lang="en-US" sz="2400" dirty="0"/>
              <a:t>of the farms for better visualization and user </a:t>
            </a:r>
            <a:r>
              <a:rPr lang="en-US" sz="2400" dirty="0" smtClean="0"/>
              <a:t>interface for our Indian farmers.</a:t>
            </a:r>
            <a:endParaRPr lang="en-US" sz="2400" dirty="0"/>
          </a:p>
        </p:txBody>
      </p:sp>
    </p:spTree>
    <p:extLst>
      <p:ext uri="{BB962C8B-B14F-4D97-AF65-F5344CB8AC3E}">
        <p14:creationId xmlns:p14="http://schemas.microsoft.com/office/powerpoint/2010/main" val="368697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77" y="378373"/>
            <a:ext cx="9905998" cy="1478570"/>
          </a:xfrm>
        </p:spPr>
        <p:txBody>
          <a:bodyPr/>
          <a:lstStyle/>
          <a:p>
            <a:r>
              <a:rPr lang="en-US" dirty="0" smtClean="0">
                <a:solidFill>
                  <a:schemeClr val="bg2"/>
                </a:solidFill>
              </a:rPr>
              <a:t>Problem STATEMENT</a:t>
            </a:r>
            <a:r>
              <a:rPr lang="en-US" dirty="0" smtClean="0"/>
              <a:t>:</a:t>
            </a:r>
            <a:endParaRPr lang="en-US" dirty="0"/>
          </a:p>
        </p:txBody>
      </p:sp>
      <p:sp>
        <p:nvSpPr>
          <p:cNvPr id="3" name="Content Placeholder 2"/>
          <p:cNvSpPr>
            <a:spLocks noGrp="1"/>
          </p:cNvSpPr>
          <p:nvPr>
            <p:ph idx="1"/>
          </p:nvPr>
        </p:nvSpPr>
        <p:spPr>
          <a:xfrm>
            <a:off x="1141413" y="2249487"/>
            <a:ext cx="6450878" cy="2599604"/>
          </a:xfrm>
        </p:spPr>
        <p:txBody>
          <a:bodyPr>
            <a:normAutofit fontScale="77500" lnSpcReduction="20000"/>
          </a:bodyPr>
          <a:lstStyle/>
          <a:p>
            <a:r>
              <a:rPr lang="en-US" dirty="0" smtClean="0"/>
              <a:t>In India, our farmers plant samplings with full enthusiasm every year, but due to lack of care and attention, many of them don’t grow to their full length and die at an early stage.</a:t>
            </a:r>
          </a:p>
          <a:p>
            <a:r>
              <a:rPr lang="en-US" dirty="0" smtClean="0"/>
              <a:t>Also usually the farm size is very large and so the different subparts of his field do vary in different aspects and the farmer has no idea of that and treats all of his farm likely and doesn’t care.</a:t>
            </a:r>
          </a:p>
          <a:p>
            <a:pPr marL="0" indent="0">
              <a:buNone/>
            </a:pPr>
            <a:endParaRPr lang="en-US" dirty="0"/>
          </a:p>
        </p:txBody>
      </p:sp>
      <p:pic>
        <p:nvPicPr>
          <p:cNvPr id="4" name="Picture 3" descr="&lt;strong&gt;Crops&lt;/strong&gt; | Free Stock Photo | Farmers checking &lt;strong&gt;crops&lt;/strong&gt; in a field | # 119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235" y="1029393"/>
            <a:ext cx="2993229" cy="4373880"/>
          </a:xfrm>
          <a:prstGeom prst="rect">
            <a:avLst/>
          </a:prstGeom>
        </p:spPr>
      </p:pic>
    </p:spTree>
    <p:extLst>
      <p:ext uri="{BB962C8B-B14F-4D97-AF65-F5344CB8AC3E}">
        <p14:creationId xmlns:p14="http://schemas.microsoft.com/office/powerpoint/2010/main" val="352134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507" y="475761"/>
            <a:ext cx="5934508" cy="725486"/>
          </a:xfrm>
        </p:spPr>
        <p:txBody>
          <a:bodyPr/>
          <a:lstStyle/>
          <a:p>
            <a:r>
              <a:rPr lang="en-US" dirty="0" smtClean="0">
                <a:solidFill>
                  <a:schemeClr val="bg2"/>
                </a:solidFill>
              </a:rPr>
              <a:t>Our Solution</a:t>
            </a:r>
            <a:r>
              <a:rPr lang="en-US" dirty="0" smtClean="0"/>
              <a:t>:</a:t>
            </a:r>
            <a:endParaRPr lang="en-US" dirty="0"/>
          </a:p>
        </p:txBody>
      </p:sp>
      <p:sp>
        <p:nvSpPr>
          <p:cNvPr id="4" name="Text Placeholder 3"/>
          <p:cNvSpPr>
            <a:spLocks noGrp="1"/>
          </p:cNvSpPr>
          <p:nvPr>
            <p:ph type="body" sz="half" idx="2"/>
          </p:nvPr>
        </p:nvSpPr>
        <p:spPr>
          <a:xfrm>
            <a:off x="1092546" y="1438811"/>
            <a:ext cx="4067899" cy="3541714"/>
          </a:xfrm>
        </p:spPr>
        <p:txBody>
          <a:bodyPr/>
          <a:lstStyle/>
          <a:p>
            <a:r>
              <a:rPr lang="en-US" dirty="0" smtClean="0"/>
              <a:t>So, </a:t>
            </a:r>
            <a:r>
              <a:rPr lang="en-US" dirty="0"/>
              <a:t>we will be deploying these sensor-sets in </a:t>
            </a:r>
            <a:r>
              <a:rPr lang="en-US" dirty="0" smtClean="0"/>
              <a:t>a large grid format like one sensor-set for one block and for better care we obviously do need the live sensors data for monitoring but we are not restricting our product just to it.</a:t>
            </a:r>
          </a:p>
          <a:p>
            <a:r>
              <a:rPr lang="en-US" dirty="0" smtClean="0"/>
              <a:t>The live-sensor data would be used for:</a:t>
            </a:r>
          </a:p>
          <a:p>
            <a:pPr marL="285750" indent="-285750">
              <a:buFont typeface="Arial" panose="020B0604020202020204" pitchFamily="34" charset="0"/>
              <a:buChar char="•"/>
            </a:pPr>
            <a:r>
              <a:rPr lang="en-US" dirty="0">
                <a:solidFill>
                  <a:schemeClr val="bg2"/>
                </a:solidFill>
              </a:rPr>
              <a:t>Automating </a:t>
            </a:r>
            <a:r>
              <a:rPr lang="en-US" dirty="0" smtClean="0">
                <a:solidFill>
                  <a:schemeClr val="bg2"/>
                </a:solidFill>
              </a:rPr>
              <a:t>various tasks </a:t>
            </a:r>
            <a:r>
              <a:rPr lang="en-US" dirty="0">
                <a:solidFill>
                  <a:schemeClr val="bg2"/>
                </a:solidFill>
              </a:rPr>
              <a:t>in the </a:t>
            </a:r>
            <a:r>
              <a:rPr lang="en-US" dirty="0" smtClean="0">
                <a:solidFill>
                  <a:schemeClr val="bg2"/>
                </a:solidFill>
              </a:rPr>
              <a:t>farm.</a:t>
            </a:r>
            <a:endParaRPr lang="en-US" dirty="0">
              <a:solidFill>
                <a:schemeClr val="bg2"/>
              </a:solidFill>
            </a:endParaRPr>
          </a:p>
          <a:p>
            <a:pPr marL="285750" indent="-285750">
              <a:buFont typeface="Arial" panose="020B0604020202020204" pitchFamily="34" charset="0"/>
              <a:buChar char="•"/>
            </a:pPr>
            <a:r>
              <a:rPr lang="en-US" dirty="0">
                <a:solidFill>
                  <a:schemeClr val="bg2"/>
                </a:solidFill>
              </a:rPr>
              <a:t>Uploading it to the </a:t>
            </a:r>
            <a:r>
              <a:rPr lang="en-US" dirty="0" smtClean="0">
                <a:solidFill>
                  <a:schemeClr val="bg2"/>
                </a:solidFill>
              </a:rPr>
              <a:t>web.</a:t>
            </a:r>
          </a:p>
          <a:p>
            <a:pPr marL="285750" indent="-285750">
              <a:buFont typeface="Arial" panose="020B0604020202020204" pitchFamily="34" charset="0"/>
              <a:buChar char="•"/>
            </a:pPr>
            <a:r>
              <a:rPr lang="en-US" dirty="0" smtClean="0">
                <a:solidFill>
                  <a:schemeClr val="bg2"/>
                </a:solidFill>
              </a:rPr>
              <a:t>Providing data set to Augmented-Reality App.</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endParaRPr lang="en-US" dirty="0"/>
          </a:p>
        </p:txBody>
      </p:sp>
      <p:sp>
        <p:nvSpPr>
          <p:cNvPr id="5" name="Oval 4"/>
          <p:cNvSpPr/>
          <p:nvPr/>
        </p:nvSpPr>
        <p:spPr>
          <a:xfrm>
            <a:off x="7509164" y="328322"/>
            <a:ext cx="2549236" cy="142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Live Sensor Data</a:t>
            </a:r>
            <a:endParaRPr lang="en-US" dirty="0"/>
          </a:p>
        </p:txBody>
      </p:sp>
      <p:sp>
        <p:nvSpPr>
          <p:cNvPr id="6" name="Rounded Rectangle 5"/>
          <p:cNvSpPr/>
          <p:nvPr/>
        </p:nvSpPr>
        <p:spPr>
          <a:xfrm>
            <a:off x="10150764" y="2249486"/>
            <a:ext cx="1911927" cy="1394691"/>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Uploading it to the web.</a:t>
            </a:r>
            <a:endParaRPr lang="en-US" dirty="0">
              <a:solidFill>
                <a:schemeClr val="bg2"/>
              </a:solidFill>
            </a:endParaRPr>
          </a:p>
        </p:txBody>
      </p:sp>
      <p:sp>
        <p:nvSpPr>
          <p:cNvPr id="7" name="Rounded Rectangle 6"/>
          <p:cNvSpPr/>
          <p:nvPr/>
        </p:nvSpPr>
        <p:spPr>
          <a:xfrm>
            <a:off x="8044873" y="3712618"/>
            <a:ext cx="2105891" cy="126790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Automating Tasks in the farm</a:t>
            </a:r>
            <a:endParaRPr lang="en-US" dirty="0">
              <a:solidFill>
                <a:schemeClr val="bg2"/>
              </a:solidFill>
            </a:endParaRPr>
          </a:p>
        </p:txBody>
      </p:sp>
      <p:sp>
        <p:nvSpPr>
          <p:cNvPr id="9" name="Rounded Rectangle 8"/>
          <p:cNvSpPr/>
          <p:nvPr/>
        </p:nvSpPr>
        <p:spPr>
          <a:xfrm>
            <a:off x="5685845" y="2357228"/>
            <a:ext cx="1976582" cy="1422400"/>
          </a:xfrm>
          <a:prstGeom prst="roundRect">
            <a:avLst/>
          </a:prstGeom>
          <a:solidFill>
            <a:schemeClr val="tx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 AR app.</a:t>
            </a:r>
            <a:endParaRPr lang="en-US" dirty="0"/>
          </a:p>
        </p:txBody>
      </p:sp>
      <p:sp>
        <p:nvSpPr>
          <p:cNvPr id="15" name="Down Arrow 14"/>
          <p:cNvSpPr/>
          <p:nvPr/>
        </p:nvSpPr>
        <p:spPr>
          <a:xfrm rot="2100000">
            <a:off x="7349058" y="1462512"/>
            <a:ext cx="512547" cy="1009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Down Arrow 15"/>
          <p:cNvSpPr/>
          <p:nvPr/>
        </p:nvSpPr>
        <p:spPr>
          <a:xfrm>
            <a:off x="8700655" y="1750723"/>
            <a:ext cx="535707" cy="196189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Down Arrow 16"/>
          <p:cNvSpPr/>
          <p:nvPr/>
        </p:nvSpPr>
        <p:spPr>
          <a:xfrm rot="18900000">
            <a:off x="9797606" y="1439014"/>
            <a:ext cx="460149" cy="9723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6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LIST OF SENSORS </a:t>
            </a:r>
            <a:r>
              <a:rPr lang="en-US" dirty="0" smtClean="0"/>
              <a:t>:</a:t>
            </a:r>
            <a:endParaRPr lang="en-US" dirty="0"/>
          </a:p>
        </p:txBody>
      </p:sp>
      <p:sp>
        <p:nvSpPr>
          <p:cNvPr id="3" name="Text Placeholder 2"/>
          <p:cNvSpPr>
            <a:spLocks noGrp="1"/>
          </p:cNvSpPr>
          <p:nvPr>
            <p:ph type="body" idx="1"/>
          </p:nvPr>
        </p:nvSpPr>
        <p:spPr/>
        <p:txBody>
          <a:bodyPr/>
          <a:lstStyle/>
          <a:p>
            <a:r>
              <a:rPr lang="en-US" dirty="0" smtClean="0">
                <a:solidFill>
                  <a:schemeClr val="bg1">
                    <a:lumMod val="95000"/>
                    <a:lumOff val="5000"/>
                  </a:schemeClr>
                </a:solidFill>
              </a:rPr>
              <a:t>Sensor name</a:t>
            </a:r>
            <a:endParaRPr lang="en-US" dirty="0">
              <a:solidFill>
                <a:schemeClr val="bg1">
                  <a:lumMod val="95000"/>
                  <a:lumOff val="5000"/>
                </a:schemeClr>
              </a:solidFill>
            </a:endParaRPr>
          </a:p>
        </p:txBody>
      </p:sp>
      <p:sp>
        <p:nvSpPr>
          <p:cNvPr id="4" name="Text Placeholder 3"/>
          <p:cNvSpPr>
            <a:spLocks noGrp="1"/>
          </p:cNvSpPr>
          <p:nvPr>
            <p:ph type="body" sz="half" idx="15"/>
          </p:nvPr>
        </p:nvSpPr>
        <p:spPr/>
        <p:txBody>
          <a:bodyPr/>
          <a:lstStyle/>
          <a:p>
            <a:pPr marL="342900" indent="-342900">
              <a:buFont typeface="+mj-lt"/>
              <a:buAutoNum type="arabicPeriod"/>
            </a:pPr>
            <a:r>
              <a:rPr lang="en-US" dirty="0" smtClean="0"/>
              <a:t>DHT-11 Sensor			</a:t>
            </a:r>
          </a:p>
          <a:p>
            <a:pPr marL="342900" indent="-342900">
              <a:buFont typeface="+mj-lt"/>
              <a:buAutoNum type="arabicPeriod"/>
            </a:pPr>
            <a:r>
              <a:rPr lang="en-US" dirty="0" smtClean="0"/>
              <a:t>Moisture Sensor				</a:t>
            </a:r>
          </a:p>
          <a:p>
            <a:pPr marL="342900" indent="-342900">
              <a:buFont typeface="+mj-lt"/>
              <a:buAutoNum type="arabicPeriod"/>
            </a:pPr>
            <a:r>
              <a:rPr lang="en-US" dirty="0" smtClean="0"/>
              <a:t>LDR sensor			</a:t>
            </a:r>
          </a:p>
          <a:p>
            <a:pPr marL="342900" indent="-342900">
              <a:buFont typeface="+mj-lt"/>
              <a:buAutoNum type="arabicPeriod"/>
            </a:pPr>
            <a:r>
              <a:rPr lang="en-US" dirty="0" smtClean="0"/>
              <a:t>PIR sensor</a:t>
            </a:r>
            <a:endParaRPr lang="en-US" dirty="0"/>
          </a:p>
        </p:txBody>
      </p:sp>
      <p:sp>
        <p:nvSpPr>
          <p:cNvPr id="5" name="Text Placeholder 4"/>
          <p:cNvSpPr>
            <a:spLocks noGrp="1"/>
          </p:cNvSpPr>
          <p:nvPr>
            <p:ph type="body" sz="quarter" idx="3"/>
          </p:nvPr>
        </p:nvSpPr>
        <p:spPr/>
        <p:txBody>
          <a:bodyPr/>
          <a:lstStyle/>
          <a:p>
            <a:r>
              <a:rPr lang="en-US" dirty="0" smtClean="0">
                <a:solidFill>
                  <a:schemeClr val="bg1">
                    <a:lumMod val="95000"/>
                    <a:lumOff val="5000"/>
                  </a:schemeClr>
                </a:solidFill>
              </a:rPr>
              <a:t>What it does</a:t>
            </a:r>
            <a:endParaRPr lang="en-US" dirty="0">
              <a:solidFill>
                <a:schemeClr val="bg1">
                  <a:lumMod val="95000"/>
                  <a:lumOff val="5000"/>
                </a:schemeClr>
              </a:solidFill>
            </a:endParaRPr>
          </a:p>
        </p:txBody>
      </p:sp>
      <p:sp>
        <p:nvSpPr>
          <p:cNvPr id="6" name="Text Placeholder 5"/>
          <p:cNvSpPr>
            <a:spLocks noGrp="1"/>
          </p:cNvSpPr>
          <p:nvPr>
            <p:ph type="body" sz="half" idx="16"/>
          </p:nvPr>
        </p:nvSpPr>
        <p:spPr/>
        <p:txBody>
          <a:bodyPr/>
          <a:lstStyle/>
          <a:p>
            <a:pPr marL="285750" indent="-285750">
              <a:buFontTx/>
              <a:buChar char="-"/>
            </a:pPr>
            <a:r>
              <a:rPr lang="en-US" dirty="0" smtClean="0"/>
              <a:t>Senses Temperature and Humidity.</a:t>
            </a:r>
          </a:p>
          <a:p>
            <a:pPr marL="285750" indent="-285750">
              <a:buFontTx/>
              <a:buChar char="-"/>
            </a:pPr>
            <a:endParaRPr lang="en-US" dirty="0" smtClean="0"/>
          </a:p>
          <a:p>
            <a:pPr marL="285750" indent="-285750">
              <a:buFontTx/>
              <a:buChar char="-"/>
            </a:pPr>
            <a:r>
              <a:rPr lang="en-US" dirty="0" smtClean="0"/>
              <a:t> Senses moisture content of the soil.</a:t>
            </a:r>
          </a:p>
          <a:p>
            <a:pPr marL="285750" indent="-285750">
              <a:buFontTx/>
              <a:buChar char="-"/>
            </a:pPr>
            <a:r>
              <a:rPr lang="en-US" dirty="0" smtClean="0"/>
              <a:t>Senses the amount of light reaching the farm.</a:t>
            </a:r>
          </a:p>
          <a:p>
            <a:pPr marL="285750" indent="-285750">
              <a:buFontTx/>
              <a:buChar char="-"/>
            </a:pPr>
            <a:r>
              <a:rPr lang="en-US" dirty="0" smtClean="0"/>
              <a:t>Senses the motion around any grid of the farm.</a:t>
            </a:r>
            <a:endParaRPr lang="en-US" dirty="0"/>
          </a:p>
        </p:txBody>
      </p:sp>
      <p:sp>
        <p:nvSpPr>
          <p:cNvPr id="7" name="Text Placeholder 6"/>
          <p:cNvSpPr>
            <a:spLocks noGrp="1"/>
          </p:cNvSpPr>
          <p:nvPr>
            <p:ph type="body" sz="quarter" idx="13"/>
          </p:nvPr>
        </p:nvSpPr>
        <p:spPr/>
        <p:txBody>
          <a:bodyPr/>
          <a:lstStyle/>
          <a:p>
            <a:r>
              <a:rPr lang="en-US" dirty="0" smtClean="0">
                <a:solidFill>
                  <a:schemeClr val="bg1">
                    <a:lumMod val="95000"/>
                    <a:lumOff val="5000"/>
                  </a:schemeClr>
                </a:solidFill>
              </a:rPr>
              <a:t>Automation scope</a:t>
            </a:r>
            <a:endParaRPr lang="en-US" dirty="0">
              <a:solidFill>
                <a:schemeClr val="bg1">
                  <a:lumMod val="95000"/>
                  <a:lumOff val="5000"/>
                </a:schemeClr>
              </a:solidFill>
            </a:endParaRPr>
          </a:p>
        </p:txBody>
      </p:sp>
      <p:sp>
        <p:nvSpPr>
          <p:cNvPr id="8" name="Text Placeholder 7"/>
          <p:cNvSpPr>
            <a:spLocks noGrp="1"/>
          </p:cNvSpPr>
          <p:nvPr>
            <p:ph type="body" sz="half" idx="17"/>
          </p:nvPr>
        </p:nvSpPr>
        <p:spPr/>
        <p:txBody>
          <a:bodyPr>
            <a:normAutofit lnSpcReduction="10000"/>
          </a:bodyPr>
          <a:lstStyle/>
          <a:p>
            <a:pPr marL="285750" indent="-285750">
              <a:buFontTx/>
              <a:buChar char="-"/>
            </a:pPr>
            <a:r>
              <a:rPr lang="en-US" dirty="0" smtClean="0"/>
              <a:t>Tells the pump the amount of water it should pump out and keep it ready.</a:t>
            </a:r>
          </a:p>
          <a:p>
            <a:pPr marL="285750" indent="-285750">
              <a:buFontTx/>
              <a:buChar char="-"/>
            </a:pPr>
            <a:r>
              <a:rPr lang="en-US" dirty="0" smtClean="0"/>
              <a:t>Tells the water tank when to deploy water to the grids.</a:t>
            </a:r>
          </a:p>
          <a:p>
            <a:pPr marL="285750" indent="-285750">
              <a:buFontTx/>
              <a:buChar char="-"/>
            </a:pPr>
            <a:r>
              <a:rPr lang="en-US" dirty="0" smtClean="0"/>
              <a:t>Can automate the lighting system in the farm.</a:t>
            </a:r>
          </a:p>
          <a:p>
            <a:pPr marL="285750" indent="-285750">
              <a:buFontTx/>
              <a:buChar char="-"/>
            </a:pPr>
            <a:r>
              <a:rPr lang="en-US" dirty="0" smtClean="0"/>
              <a:t>Alerts the user about any intruders that may have trace-passed the field.</a:t>
            </a:r>
            <a:endParaRPr lang="en-US" dirty="0"/>
          </a:p>
        </p:txBody>
      </p:sp>
    </p:spTree>
    <p:extLst>
      <p:ext uri="{BB962C8B-B14F-4D97-AF65-F5344CB8AC3E}">
        <p14:creationId xmlns:p14="http://schemas.microsoft.com/office/powerpoint/2010/main" val="58238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467" y="1375899"/>
            <a:ext cx="6691023" cy="2882065"/>
          </a:xfrm>
        </p:spPr>
        <p:txBody>
          <a:bodyPr/>
          <a:lstStyle/>
          <a:p>
            <a:r>
              <a:rPr lang="en-US" dirty="0" smtClean="0"/>
              <a:t>Now, It’s time for :</a:t>
            </a:r>
            <a:br>
              <a:rPr lang="en-US" dirty="0" smtClean="0"/>
            </a:br>
            <a:r>
              <a:rPr lang="en-US" dirty="0" smtClean="0">
                <a:solidFill>
                  <a:schemeClr val="bg2">
                    <a:lumMod val="75000"/>
                  </a:schemeClr>
                </a:solidFill>
              </a:rPr>
              <a:t>Demo of live sensor values and updating these values on the webpage in real time .</a:t>
            </a:r>
            <a:endParaRPr lang="en-US" dirty="0">
              <a:solidFill>
                <a:schemeClr val="bg2">
                  <a:lumMod val="75000"/>
                </a:schemeClr>
              </a:solidFill>
            </a:endParaRPr>
          </a:p>
        </p:txBody>
      </p:sp>
    </p:spTree>
    <p:extLst>
      <p:ext uri="{BB962C8B-B14F-4D97-AF65-F5344CB8AC3E}">
        <p14:creationId xmlns:p14="http://schemas.microsoft.com/office/powerpoint/2010/main" val="161570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131310"/>
          </a:xfrm>
        </p:spPr>
        <p:txBody>
          <a:bodyPr/>
          <a:lstStyle/>
          <a:p>
            <a:r>
              <a:rPr lang="en-US" dirty="0" smtClean="0">
                <a:solidFill>
                  <a:schemeClr val="bg2">
                    <a:lumMod val="75000"/>
                  </a:schemeClr>
                </a:solidFill>
              </a:rPr>
              <a:t>Why </a:t>
            </a:r>
            <a:r>
              <a:rPr lang="en-US" dirty="0" err="1" smtClean="0">
                <a:solidFill>
                  <a:schemeClr val="bg2">
                    <a:lumMod val="75000"/>
                  </a:schemeClr>
                </a:solidFill>
              </a:rPr>
              <a:t>aR</a:t>
            </a:r>
            <a:r>
              <a:rPr lang="en-US" dirty="0" smtClean="0">
                <a:solidFill>
                  <a:schemeClr val="bg2">
                    <a:lumMod val="75000"/>
                  </a:schemeClr>
                </a:solidFill>
              </a:rPr>
              <a:t> ?</a:t>
            </a:r>
            <a:endParaRPr lang="en-US" dirty="0">
              <a:solidFill>
                <a:schemeClr val="bg2">
                  <a:lumMod val="75000"/>
                </a:schemeClr>
              </a:solidFill>
            </a:endParaRPr>
          </a:p>
        </p:txBody>
      </p:sp>
      <p:sp>
        <p:nvSpPr>
          <p:cNvPr id="3" name="Subtitle 2"/>
          <p:cNvSpPr>
            <a:spLocks noGrp="1"/>
          </p:cNvSpPr>
          <p:nvPr>
            <p:ph type="subTitle" idx="1"/>
          </p:nvPr>
        </p:nvSpPr>
        <p:spPr>
          <a:xfrm>
            <a:off x="1876424" y="2355273"/>
            <a:ext cx="8791575" cy="2902527"/>
          </a:xfrm>
        </p:spPr>
        <p:txBody>
          <a:bodyPr>
            <a:normAutofit lnSpcReduction="10000"/>
          </a:bodyPr>
          <a:lstStyle/>
          <a:p>
            <a:pPr marL="342900" indent="-342900">
              <a:buFont typeface="Arial" panose="020B0604020202020204" pitchFamily="34" charset="0"/>
              <a:buChar char="•"/>
            </a:pPr>
            <a:r>
              <a:rPr lang="en-US" dirty="0" smtClean="0">
                <a:solidFill>
                  <a:schemeClr val="tx1"/>
                </a:solidFill>
              </a:rPr>
              <a:t>Instead of making it headache For the farmers to understand the data sets from the field, it would be better for him to visualize and understand their farm through ar.</a:t>
            </a:r>
          </a:p>
          <a:p>
            <a:pPr marL="342900" indent="-342900">
              <a:buFont typeface="Arial" panose="020B0604020202020204" pitchFamily="34" charset="0"/>
              <a:buChar char="•"/>
            </a:pPr>
            <a:r>
              <a:rPr lang="en-US" dirty="0" smtClean="0">
                <a:solidFill>
                  <a:schemeClr val="tx1"/>
                </a:solidFill>
              </a:rPr>
              <a:t>It makes the farmer’s experience more interactive at low costs.</a:t>
            </a:r>
          </a:p>
          <a:p>
            <a:pPr marL="342900" indent="-342900">
              <a:buFont typeface="Arial" panose="020B0604020202020204" pitchFamily="34" charset="0"/>
              <a:buChar char="•"/>
            </a:pPr>
            <a:r>
              <a:rPr lang="en-US" dirty="0" smtClean="0">
                <a:solidFill>
                  <a:schemeClr val="tx1"/>
                </a:solidFill>
              </a:rPr>
              <a:t>To know exactly which part of the farm is lacking In which aspect.</a:t>
            </a:r>
          </a:p>
          <a:p>
            <a:pPr marL="342900" indent="-342900">
              <a:buFont typeface="Arial" panose="020B0604020202020204" pitchFamily="34" charset="0"/>
              <a:buChar char="•"/>
            </a:pPr>
            <a:r>
              <a:rPr lang="en-US" dirty="0" smtClean="0">
                <a:solidFill>
                  <a:schemeClr val="tx1"/>
                </a:solidFill>
              </a:rPr>
              <a:t>For visualizing the automation tasks being carried on in his field.</a:t>
            </a:r>
          </a:p>
          <a:p>
            <a:endParaRPr lang="en-US" dirty="0"/>
          </a:p>
        </p:txBody>
      </p:sp>
    </p:spTree>
    <p:extLst>
      <p:ext uri="{BB962C8B-B14F-4D97-AF65-F5344CB8AC3E}">
        <p14:creationId xmlns:p14="http://schemas.microsoft.com/office/powerpoint/2010/main" val="100485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194" y="1782299"/>
            <a:ext cx="6894224" cy="2521846"/>
          </a:xfrm>
        </p:spPr>
        <p:txBody>
          <a:bodyPr>
            <a:normAutofit/>
          </a:bodyPr>
          <a:lstStyle/>
          <a:p>
            <a:r>
              <a:rPr lang="en-US" dirty="0" smtClean="0"/>
              <a:t>Now the exciting part 😍 , </a:t>
            </a:r>
            <a:br>
              <a:rPr lang="en-US" dirty="0" smtClean="0"/>
            </a:br>
            <a:r>
              <a:rPr lang="en-US" dirty="0" smtClean="0">
                <a:solidFill>
                  <a:schemeClr val="bg2">
                    <a:lumMod val="75000"/>
                  </a:schemeClr>
                </a:solidFill>
              </a:rPr>
              <a:t>the Augmented-reality app Demo </a:t>
            </a:r>
            <a:r>
              <a:rPr lang="en-US" dirty="0" smtClean="0"/>
              <a:t>:</a:t>
            </a:r>
            <a:endParaRPr lang="en-US" dirty="0"/>
          </a:p>
        </p:txBody>
      </p:sp>
    </p:spTree>
    <p:extLst>
      <p:ext uri="{BB962C8B-B14F-4D97-AF65-F5344CB8AC3E}">
        <p14:creationId xmlns:p14="http://schemas.microsoft.com/office/powerpoint/2010/main" val="253952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4" y="609601"/>
            <a:ext cx="9475113" cy="1089890"/>
          </a:xfrm>
        </p:spPr>
        <p:txBody>
          <a:bodyPr/>
          <a:lstStyle/>
          <a:p>
            <a:r>
              <a:rPr lang="en-US" dirty="0" smtClean="0">
                <a:solidFill>
                  <a:schemeClr val="bg2">
                    <a:lumMod val="75000"/>
                  </a:schemeClr>
                </a:solidFill>
              </a:rPr>
              <a:t>Future Aspirations</a:t>
            </a:r>
            <a:r>
              <a:rPr lang="en-US" dirty="0" smtClean="0"/>
              <a:t>:</a:t>
            </a:r>
            <a:endParaRPr lang="en-US" dirty="0"/>
          </a:p>
        </p:txBody>
      </p:sp>
      <p:sp>
        <p:nvSpPr>
          <p:cNvPr id="3" name="Content Placeholder 2"/>
          <p:cNvSpPr>
            <a:spLocks noGrp="1"/>
          </p:cNvSpPr>
          <p:nvPr>
            <p:ph idx="1"/>
          </p:nvPr>
        </p:nvSpPr>
        <p:spPr>
          <a:xfrm>
            <a:off x="4221716" y="1962727"/>
            <a:ext cx="5062245" cy="785091"/>
          </a:xfrm>
        </p:spPr>
        <p:txBody>
          <a:bodyPr/>
          <a:lstStyle/>
          <a:p>
            <a:pPr marL="0" indent="0">
              <a:buNone/>
            </a:pPr>
            <a:r>
              <a:rPr lang="en-US" b="1" dirty="0" smtClean="0">
                <a:solidFill>
                  <a:schemeClr val="accent1">
                    <a:lumMod val="75000"/>
                  </a:schemeClr>
                </a:solidFill>
              </a:rPr>
              <a:t>Self Operating Plantation Fields</a:t>
            </a:r>
            <a:endParaRPr lang="en-US" b="1" dirty="0">
              <a:solidFill>
                <a:schemeClr val="accent1">
                  <a:lumMod val="75000"/>
                </a:schemeClr>
              </a:solidFill>
            </a:endParaRPr>
          </a:p>
        </p:txBody>
      </p:sp>
      <p:sp>
        <p:nvSpPr>
          <p:cNvPr id="4" name="Text Placeholder 3"/>
          <p:cNvSpPr>
            <a:spLocks noGrp="1"/>
          </p:cNvSpPr>
          <p:nvPr>
            <p:ph type="body" sz="half" idx="2"/>
          </p:nvPr>
        </p:nvSpPr>
        <p:spPr>
          <a:xfrm>
            <a:off x="1146705" y="3011054"/>
            <a:ext cx="4801513" cy="2013528"/>
          </a:xfrm>
        </p:spPr>
        <p:txBody>
          <a:bodyPr>
            <a:normAutofit/>
          </a:bodyPr>
          <a:lstStyle/>
          <a:p>
            <a:pPr marL="285750" indent="-285750">
              <a:buFont typeface="Arial" panose="020B0604020202020204" pitchFamily="34" charset="0"/>
              <a:buChar char="•"/>
            </a:pPr>
            <a:r>
              <a:rPr lang="en-US" dirty="0" smtClean="0"/>
              <a:t>Including the NPK sensors to the sensor-set to be able to get the nutrients specifications and recommending the farmer which type of crop and fertilizer he should use.</a:t>
            </a:r>
          </a:p>
        </p:txBody>
      </p:sp>
      <p:sp>
        <p:nvSpPr>
          <p:cNvPr id="5" name="TextBox 4"/>
          <p:cNvSpPr txBox="1"/>
          <p:nvPr/>
        </p:nvSpPr>
        <p:spPr>
          <a:xfrm>
            <a:off x="6289965" y="3011054"/>
            <a:ext cx="43318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Automating the whole farming process with the help of bots that can perform seed sowing, weed removal and fertilizer spraying.</a:t>
            </a:r>
            <a:endParaRPr lang="en-US" dirty="0"/>
          </a:p>
        </p:txBody>
      </p:sp>
    </p:spTree>
    <p:extLst>
      <p:ext uri="{BB962C8B-B14F-4D97-AF65-F5344CB8AC3E}">
        <p14:creationId xmlns:p14="http://schemas.microsoft.com/office/powerpoint/2010/main" val="2340701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409</TotalTime>
  <Words>435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   Virtual farms</vt:lpstr>
      <vt:lpstr>Problem STATEMENT:</vt:lpstr>
      <vt:lpstr>Our Solution:</vt:lpstr>
      <vt:lpstr>LIST OF SENSORS :</vt:lpstr>
      <vt:lpstr>Now, It’s time for : Demo of live sensor values and updating these values on the webpage in real time .</vt:lpstr>
      <vt:lpstr>Why aR ?</vt:lpstr>
      <vt:lpstr>Now the exciting part 😍 ,  the Augmented-reality app Demo :</vt:lpstr>
      <vt:lpstr>Future Aspirations: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Farm-monitoring and Automation app using Augmentes</dc:title>
  <dc:creator>Windows User</dc:creator>
  <cp:lastModifiedBy>Windows User</cp:lastModifiedBy>
  <cp:revision>24</cp:revision>
  <dcterms:created xsi:type="dcterms:W3CDTF">2018-10-12T14:24:02Z</dcterms:created>
  <dcterms:modified xsi:type="dcterms:W3CDTF">2018-10-12T21:13:39Z</dcterms:modified>
</cp:coreProperties>
</file>