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2" r:id="rId1"/>
    <p:sldMasterId id="2147486034" r:id="rId2"/>
  </p:sldMasterIdLst>
  <p:notesMasterIdLst>
    <p:notesMasterId r:id="rId17"/>
  </p:notesMasterIdLst>
  <p:handoutMasterIdLst>
    <p:handoutMasterId r:id="rId18"/>
  </p:handoutMasterIdLst>
  <p:sldIdLst>
    <p:sldId id="388" r:id="rId3"/>
    <p:sldId id="322" r:id="rId4"/>
    <p:sldId id="362" r:id="rId5"/>
    <p:sldId id="361" r:id="rId6"/>
    <p:sldId id="325" r:id="rId7"/>
    <p:sldId id="372" r:id="rId8"/>
    <p:sldId id="373" r:id="rId9"/>
    <p:sldId id="383" r:id="rId10"/>
    <p:sldId id="376" r:id="rId11"/>
    <p:sldId id="384" r:id="rId12"/>
    <p:sldId id="385" r:id="rId13"/>
    <p:sldId id="389" r:id="rId14"/>
    <p:sldId id="390" r:id="rId15"/>
    <p:sldId id="351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F9D8"/>
    <a:srgbClr val="A3DC14"/>
    <a:srgbClr val="65DA16"/>
    <a:srgbClr val="0536C6"/>
    <a:srgbClr val="000099"/>
    <a:srgbClr val="0039A6"/>
    <a:srgbClr val="006600"/>
    <a:srgbClr val="028432"/>
    <a:srgbClr val="E7E7D8"/>
    <a:srgbClr val="923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77728" autoAdjust="0"/>
  </p:normalViewPr>
  <p:slideViewPr>
    <p:cSldViewPr>
      <p:cViewPr varScale="1">
        <p:scale>
          <a:sx n="95" d="100"/>
          <a:sy n="95" d="100"/>
        </p:scale>
        <p:origin x="10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0"/>
    </p:cViewPr>
  </p:sorterViewPr>
  <p:notesViewPr>
    <p:cSldViewPr>
      <p:cViewPr>
        <p:scale>
          <a:sx n="120" d="100"/>
          <a:sy n="120" d="100"/>
        </p:scale>
        <p:origin x="-154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MESH MANDAL" userId="2b4ec835f62d679c" providerId="LiveId" clId="{BE92DD13-CB2A-491F-8A24-0DC66D4668B6}"/>
    <pc:docChg chg="modSld">
      <pc:chgData name="ANIMESH MANDAL" userId="2b4ec835f62d679c" providerId="LiveId" clId="{BE92DD13-CB2A-491F-8A24-0DC66D4668B6}" dt="2025-07-23T19:45:41.901" v="76" actId="1076"/>
      <pc:docMkLst>
        <pc:docMk/>
      </pc:docMkLst>
      <pc:sldChg chg="modSp mod">
        <pc:chgData name="ANIMESH MANDAL" userId="2b4ec835f62d679c" providerId="LiveId" clId="{BE92DD13-CB2A-491F-8A24-0DC66D4668B6}" dt="2025-07-23T19:45:41.901" v="76" actId="1076"/>
        <pc:sldMkLst>
          <pc:docMk/>
          <pc:sldMk cId="2719207218" sldId="388"/>
        </pc:sldMkLst>
        <pc:spChg chg="mod">
          <ac:chgData name="ANIMESH MANDAL" userId="2b4ec835f62d679c" providerId="LiveId" clId="{BE92DD13-CB2A-491F-8A24-0DC66D4668B6}" dt="2025-07-23T19:45:41.901" v="76" actId="1076"/>
          <ac:spMkLst>
            <pc:docMk/>
            <pc:sldMk cId="2719207218" sldId="388"/>
            <ac:spMk id="5" creationId="{FCDEAA4E-C180-094B-77BE-2E13FD5DB2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399AABF-9665-440D-90EB-75FD43261E79}" type="datetimeFigureOut">
              <a:rPr lang="en-US"/>
              <a:pPr>
                <a:defRPr/>
              </a:pPr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D26005-350B-4663-8083-A0ECEF69C9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553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A6A58F-D608-4BEA-9705-1B2C4FF196D8}" type="datetimeFigureOut">
              <a:rPr lang="en-US"/>
              <a:pPr>
                <a:defRPr/>
              </a:pPr>
              <a:t>7/24/2025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C3C041-5338-46DC-B5C2-45D7FFBDD6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2976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271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latin typeface="Arial" charset="0"/>
                <a:cs typeface="Arial" charset="0"/>
              </a:rPr>
              <a:t>SAY:</a:t>
            </a:r>
            <a:br>
              <a:rPr lang="en-US" altLang="en-US" b="1" dirty="0">
                <a:latin typeface="Arial" charset="0"/>
                <a:cs typeface="Arial" charset="0"/>
              </a:rPr>
            </a:br>
            <a:br>
              <a:rPr lang="en-US" altLang="en-US" b="1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Before we wrap up the course, let’s review what we have learned today.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During this course, we have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&lt;</a:t>
            </a:r>
            <a:r>
              <a:rPr lang="en-US" altLang="en-US" b="1" dirty="0">
                <a:latin typeface="Arial" charset="0"/>
                <a:cs typeface="Arial" charset="0"/>
              </a:rPr>
              <a:t>READ</a:t>
            </a:r>
            <a:r>
              <a:rPr lang="en-US" altLang="en-US" dirty="0">
                <a:latin typeface="Arial" charset="0"/>
                <a:cs typeface="Arial" charset="0"/>
              </a:rPr>
              <a:t> the bullets from the slide.&gt;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GO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to next slide.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1F923737-DF2C-4C05-AA71-4B5989D14E08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dirty="0"/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A23028-C590-431B-AD6C-EE2EE647D4B7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7/24/2025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of causes of illness, disability, and death;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specific causes of ill health; and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itchFamily="34" charset="0"/>
                <a:cs typeface="Arial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next slide.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7/24/2025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of causes of illness, disability, and death;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specific causes of ill health; and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itchFamily="34" charset="0"/>
                <a:cs typeface="Arial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next slide.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7/24/2025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271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latin typeface="Arial" charset="0"/>
                <a:cs typeface="Arial" charset="0"/>
              </a:rPr>
              <a:t>SAY:</a:t>
            </a:r>
            <a:br>
              <a:rPr lang="en-US" altLang="en-US" b="1" dirty="0">
                <a:latin typeface="Arial" charset="0"/>
                <a:cs typeface="Arial" charset="0"/>
              </a:rPr>
            </a:br>
            <a:br>
              <a:rPr lang="en-US" altLang="en-US" b="1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Before we wrap up the course, let’s review what we have learned today.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During this course, we have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&lt;</a:t>
            </a:r>
            <a:r>
              <a:rPr lang="en-US" altLang="en-US" b="1" dirty="0">
                <a:latin typeface="Arial" charset="0"/>
                <a:cs typeface="Arial" charset="0"/>
              </a:rPr>
              <a:t>READ</a:t>
            </a:r>
            <a:r>
              <a:rPr lang="en-US" altLang="en-US" dirty="0">
                <a:latin typeface="Arial" charset="0"/>
                <a:cs typeface="Arial" charset="0"/>
              </a:rPr>
              <a:t> the bullets from the slide.&gt;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GO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to next slide.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1F923737-DF2C-4C05-AA71-4B5989D14E08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A23028-C590-431B-AD6C-EE2EE647D4B7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7/24/2025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271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latin typeface="Arial" charset="0"/>
                <a:cs typeface="Arial" charset="0"/>
              </a:rPr>
              <a:t>SAY:</a:t>
            </a:r>
            <a:br>
              <a:rPr lang="en-US" altLang="en-US" b="1" dirty="0">
                <a:latin typeface="Arial" charset="0"/>
                <a:cs typeface="Arial" charset="0"/>
              </a:rPr>
            </a:br>
            <a:br>
              <a:rPr lang="en-US" altLang="en-US" b="1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Before we wrap up the course, let’s review what we have learned today.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During this course, we have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&lt;</a:t>
            </a:r>
            <a:r>
              <a:rPr lang="en-US" altLang="en-US" b="1" dirty="0">
                <a:latin typeface="Arial" charset="0"/>
                <a:cs typeface="Arial" charset="0"/>
              </a:rPr>
              <a:t>READ</a:t>
            </a:r>
            <a:r>
              <a:rPr lang="en-US" altLang="en-US" dirty="0">
                <a:latin typeface="Arial" charset="0"/>
                <a:cs typeface="Arial" charset="0"/>
              </a:rPr>
              <a:t> the bullets from the slide.&gt;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GO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to next slide.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1F923737-DF2C-4C05-AA71-4B5989D14E08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A23028-C590-431B-AD6C-EE2EE647D4B7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7/24/2025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of causes of illness, disability, and death;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specific causes of ill health; and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itchFamily="34" charset="0"/>
                <a:cs typeface="Arial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next slide.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7/24/2025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of causes of illness, disability, and death;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specific causes of ill health; and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itchFamily="34" charset="0"/>
                <a:cs typeface="Arial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next slide.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7/24/2025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of causes of illness, disability, and death;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specific causes of ill health; and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itchFamily="34" charset="0"/>
                <a:cs typeface="Arial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next slide.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7/24/2025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of causes of illness, disability, and death;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specific causes of ill health; and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itchFamily="34" charset="0"/>
                <a:cs typeface="Arial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next slide.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7/24/2025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of causes of illness, disability, and death;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specific causes of ill health; and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itchFamily="34" charset="0"/>
                <a:cs typeface="Arial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next slide.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7/24/2025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of causes of illness, disability, and death;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specific causes of ill health; and</a:t>
            </a:r>
          </a:p>
          <a:p>
            <a:pPr marL="174708" indent="-17470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itchFamily="34" charset="0"/>
                <a:cs typeface="Arial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next slide.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7/24/2025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0" y="6281928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0" y="6473952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0" y="6272784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0" y="6464808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1594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8" y="514359"/>
            <a:ext cx="8345487" cy="2587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7206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>
                <a:solidFill>
                  <a:srgbClr val="000000"/>
                </a:solidFill>
              </a:defRPr>
            </a:lvl1pPr>
            <a:lvl2pPr marL="742950" indent="-285750"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9A6"/>
                </a:solidFill>
                <a:latin typeface="Myriad Web Pro" charset="0"/>
                <a:cs typeface="Times New Roman" pitchFamily="18" charset="0"/>
              </a:defRPr>
            </a:lvl1pPr>
          </a:lstStyle>
          <a:p>
            <a:pPr>
              <a:defRPr/>
            </a:pPr>
            <a:fld id="{9EDE2762-D309-4A1B-90D4-EE2DB97D96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338631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9A6"/>
                </a:solidFill>
                <a:latin typeface="Myriad Web Pro" charset="0"/>
                <a:cs typeface="Times New Roman" pitchFamily="18" charset="0"/>
              </a:defRPr>
            </a:lvl1pPr>
          </a:lstStyle>
          <a:p>
            <a:pPr>
              <a:defRPr/>
            </a:pPr>
            <a:fld id="{A6995B87-722D-46BC-9CC9-1ED5024E22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41387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9A6"/>
                </a:solidFill>
                <a:latin typeface="Myriad Web Pro" charset="0"/>
                <a:cs typeface="Times New Roman" pitchFamily="18" charset="0"/>
              </a:defRPr>
            </a:lvl1pPr>
          </a:lstStyle>
          <a:p>
            <a:pPr>
              <a:defRPr/>
            </a:pPr>
            <a:fld id="{2CBE984D-2DD5-4668-BAF8-1C9AC1A13D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415176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9A6"/>
                </a:solidFill>
                <a:latin typeface="Myriad Web Pro" charset="0"/>
                <a:cs typeface="Times New Roman" pitchFamily="18" charset="0"/>
              </a:defRPr>
            </a:lvl1pPr>
          </a:lstStyle>
          <a:p>
            <a:pPr>
              <a:defRPr/>
            </a:pPr>
            <a:fld id="{486D207D-9E64-417F-AA84-D9CB1A523B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7351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9A6"/>
                </a:solidFill>
                <a:latin typeface="Myriad Web Pro" charset="0"/>
                <a:cs typeface="Times New Roman" pitchFamily="18" charset="0"/>
              </a:defRPr>
            </a:lvl1pPr>
          </a:lstStyle>
          <a:p>
            <a:pPr>
              <a:defRPr/>
            </a:pPr>
            <a:fld id="{C346C8A6-4EAA-425C-AD65-FB7185D138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10951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0" y="6272784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0" y="6464808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3081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2286000"/>
            <a:ext cx="3962400" cy="3840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962400" cy="3840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BF2DA97D-831A-48CD-A7A1-23EF5E7905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80711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55600" y="1295400"/>
            <a:ext cx="8407400" cy="4724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779532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 i="0" u="none">
                <a:solidFill>
                  <a:schemeClr val="bg2"/>
                </a:solidFill>
                <a:latin typeface="+mn-lt"/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 i="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i="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621756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946513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B44253-CC8C-405B-B173-37089594C512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B4164-3AD1-4303-8927-DA91AA9BC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2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2762-D309-4A1B-90D4-EE2DB97D960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5131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44253-CC8C-405B-B173-37089594C512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63B4164-3AD1-4303-8927-DA91AA9BC4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2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44253-CC8C-405B-B173-37089594C512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563B4164-3AD1-4303-8927-DA91AA9BC4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525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8867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346C8A6-4EAA-425C-AD65-FB7185D1384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603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E984D-2DD5-4668-BAF8-1C9AC1A13DB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7898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86D207D-9E64-417F-AA84-D9CB1A523B5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8941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44253-CC8C-405B-B173-37089594C512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B4164-3AD1-4303-8927-DA91AA9BC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35576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D7B44253-CC8C-405B-B173-37089594C512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563B4164-3AD1-4303-8927-DA91AA9BC4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8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44253-CC8C-405B-B173-37089594C512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B4164-3AD1-4303-8927-DA91AA9BC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0760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D7B44253-CC8C-405B-B173-37089594C512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563B4164-3AD1-4303-8927-DA91AA9BC4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34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05000" y="5791200"/>
            <a:ext cx="67818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09262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002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3800"/>
              </a:lnSpc>
              <a:defRPr sz="3600" b="1" cap="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11363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51815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356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29556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43994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2057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0" y="6281928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0" y="6473952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5253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793" r:id="rId1"/>
    <p:sldLayoutId id="2147485794" r:id="rId2"/>
    <p:sldLayoutId id="2147485795" r:id="rId3"/>
    <p:sldLayoutId id="2147485796" r:id="rId4"/>
    <p:sldLayoutId id="2147485797" r:id="rId5"/>
    <p:sldLayoutId id="2147485798" r:id="rId6"/>
    <p:sldLayoutId id="2147485799" r:id="rId7"/>
    <p:sldLayoutId id="2147485800" r:id="rId8"/>
    <p:sldLayoutId id="2147485801" r:id="rId9"/>
    <p:sldLayoutId id="2147485809" r:id="rId10"/>
    <p:sldLayoutId id="2147485810" r:id="rId11"/>
    <p:sldLayoutId id="2147485811" r:id="rId12"/>
    <p:sldLayoutId id="2147485812" r:id="rId13"/>
    <p:sldLayoutId id="2147485813" r:id="rId14"/>
    <p:sldLayoutId id="2147485814" r:id="rId15"/>
    <p:sldLayoutId id="2147485802" r:id="rId16"/>
    <p:sldLayoutId id="2147485815" r:id="rId17"/>
    <p:sldLayoutId id="2147485803" r:id="rId18"/>
    <p:sldLayoutId id="2147485829" r:id="rId19"/>
    <p:sldLayoutId id="2147485830" r:id="rId20"/>
    <p:sldLayoutId id="2147485831" r:id="rId21"/>
    <p:sldLayoutId id="2147485832" r:id="rId22"/>
    <p:sldLayoutId id="2147485833" r:id="rId23"/>
    <p:sldLayoutId id="2147485834" r:id="rId24"/>
    <p:sldLayoutId id="2147485835" r:id="rId25"/>
    <p:sldLayoutId id="2147485836" r:id="rId26"/>
    <p:sldLayoutId id="2147485837" r:id="rId27"/>
    <p:sldLayoutId id="2147485838" r:id="rId28"/>
    <p:sldLayoutId id="2147485839" r:id="rId29"/>
    <p:sldLayoutId id="2147485840" r:id="rId30"/>
    <p:sldLayoutId id="2147485841" r:id="rId31"/>
    <p:sldLayoutId id="2147485842" r:id="rId32"/>
    <p:sldLayoutId id="2147485843" r:id="rId33"/>
    <p:sldLayoutId id="2147485844" r:id="rId34"/>
    <p:sldLayoutId id="2147485845" r:id="rId35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B4925B-2FD7-4F85-8E74-427D2B75D2BA}" type="datetimeFigureOut">
              <a:rPr lang="en-US"/>
              <a:pPr>
                <a:defRPr/>
              </a:pPr>
              <a:t>7/24/2025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E95511-684A-4AFE-8DA5-7950451AA2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5" r:id="rId1"/>
    <p:sldLayoutId id="2147486036" r:id="rId2"/>
    <p:sldLayoutId id="2147486037" r:id="rId3"/>
    <p:sldLayoutId id="2147486038" r:id="rId4"/>
    <p:sldLayoutId id="2147486039" r:id="rId5"/>
    <p:sldLayoutId id="2147486040" r:id="rId6"/>
    <p:sldLayoutId id="2147486041" r:id="rId7"/>
    <p:sldLayoutId id="2147486042" r:id="rId8"/>
    <p:sldLayoutId id="2147486043" r:id="rId9"/>
    <p:sldLayoutId id="2147486044" r:id="rId10"/>
    <p:sldLayoutId id="2147486045" r:id="rId11"/>
    <p:sldLayoutId id="2147486046" r:id="rId12"/>
    <p:sldLayoutId id="2147486048" r:id="rId13"/>
    <p:sldLayoutId id="2147486049" r:id="rId14"/>
    <p:sldLayoutId id="2147486050" r:id="rId15"/>
    <p:sldLayoutId id="2147486051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ADF085-963B-578C-1883-0CFDF69D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2362200" cy="1143000"/>
          </a:xfrm>
        </p:spPr>
        <p:txBody>
          <a:bodyPr/>
          <a:lstStyle/>
          <a:p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Submitted to:</a:t>
            </a:r>
          </a:p>
          <a:p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GIET University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52B79C-2D9A-09ED-78AC-2105C72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FOOD ADULTERATION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16B48-A3F3-6437-393E-A459D3ED9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3B4164-3AD1-4303-8927-DA91AA9BC4F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EAA4E-C180-094B-77BE-2E13FD5DB2A5}"/>
              </a:ext>
            </a:extLst>
          </p:cNvPr>
          <p:cNvSpPr txBox="1"/>
          <p:nvPr/>
        </p:nvSpPr>
        <p:spPr>
          <a:xfrm>
            <a:off x="5943600" y="44196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Bahnschrift" panose="020B0502040204020203" pitchFamily="34" charset="0"/>
              </a:rPr>
              <a:t>Submitted By:</a:t>
            </a:r>
          </a:p>
          <a:p>
            <a:r>
              <a:rPr lang="en-IN" sz="2400" dirty="0">
                <a:solidFill>
                  <a:srgbClr val="C00000"/>
                </a:solidFill>
                <a:latin typeface="Bahnschrift" panose="020B0502040204020203" pitchFamily="34" charset="0"/>
              </a:rPr>
              <a:t>Group-</a:t>
            </a:r>
            <a:r>
              <a:rPr lang="en-IN" sz="2400" dirty="0">
                <a:solidFill>
                  <a:srgbClr val="FFC000"/>
                </a:solidFill>
                <a:latin typeface="Bahnschrift" panose="020B0502040204020203" pitchFamily="34" charset="0"/>
              </a:rPr>
              <a:t>78</a:t>
            </a:r>
          </a:p>
          <a:p>
            <a:r>
              <a:rPr lang="en-IN" sz="2400" dirty="0">
                <a:solidFill>
                  <a:srgbClr val="00B0F0"/>
                </a:solidFill>
                <a:latin typeface="Bahnschrift" panose="020B0502040204020203" pitchFamily="34" charset="0"/>
              </a:rPr>
              <a:t>ANIMESH MANDAL</a:t>
            </a:r>
          </a:p>
          <a:p>
            <a:r>
              <a:rPr lang="en-IN" sz="2400" dirty="0">
                <a:solidFill>
                  <a:srgbClr val="00B0F0"/>
                </a:solidFill>
                <a:latin typeface="Bahnschrift" panose="020B0502040204020203" pitchFamily="34" charset="0"/>
              </a:rPr>
              <a:t>SUBHASHREE PANDA</a:t>
            </a:r>
          </a:p>
          <a:p>
            <a:r>
              <a:rPr lang="en-IN" sz="2400" dirty="0">
                <a:solidFill>
                  <a:srgbClr val="00B0F0"/>
                </a:solidFill>
                <a:latin typeface="Bahnschrift" panose="020B0502040204020203" pitchFamily="34" charset="0"/>
              </a:rPr>
              <a:t>PRATYUSHA ROUT</a:t>
            </a:r>
          </a:p>
          <a:p>
            <a:r>
              <a:rPr lang="en-IN" sz="2400" dirty="0">
                <a:solidFill>
                  <a:srgbClr val="00B0F0"/>
                </a:solidFill>
                <a:latin typeface="Bahnschrift" panose="020B0502040204020203" pitchFamily="34" charset="0"/>
              </a:rPr>
              <a:t>KUMAR PRATYUSH</a:t>
            </a:r>
          </a:p>
        </p:txBody>
      </p:sp>
    </p:spTree>
    <p:extLst>
      <p:ext uri="{BB962C8B-B14F-4D97-AF65-F5344CB8AC3E}">
        <p14:creationId xmlns:p14="http://schemas.microsoft.com/office/powerpoint/2010/main" val="271920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609600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rgbClr val="C00000"/>
                </a:solidFill>
              </a:rPr>
              <a:t>Food Adulteration</a:t>
            </a:r>
            <a:endParaRPr lang="en-US" alt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3" name="Slide Number Placeholder 1"/>
          <p:cNvSpPr txBox="1">
            <a:spLocks/>
          </p:cNvSpPr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/>
                <a:cs typeface="Times New Roman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pic>
        <p:nvPicPr>
          <p:cNvPr id="5" name="Picture 4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18550"/>
            <a:ext cx="6649378" cy="501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14:reveal/>
      </p:transition>
    </mc:Choice>
    <mc:Fallback xmlns="">
      <p:transition spd="slow" advTm="1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609600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rgbClr val="C00000"/>
                </a:solidFill>
              </a:rPr>
              <a:t>Food Adulteration</a:t>
            </a:r>
            <a:endParaRPr lang="en-US" alt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3" name="Slide Number Placeholder 1"/>
          <p:cNvSpPr txBox="1">
            <a:spLocks/>
          </p:cNvSpPr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pic>
        <p:nvPicPr>
          <p:cNvPr id="6" name="Picture 5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00200"/>
            <a:ext cx="6649378" cy="5257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801C6-A084-9FE7-3838-1B97E983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D207D-9E64-417F-AA84-D9CB1A523B5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AB990-8DCF-7FCB-259E-7CA5F8F75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4267200" cy="312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F64265-286C-6CD5-BBF0-97A872484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4191000" cy="312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F8D069-0A4F-C836-2E36-F0AF8A090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7" y="3657600"/>
            <a:ext cx="4772526" cy="297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1631D3-445A-A754-231A-3DA563B7C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6200"/>
            <a:ext cx="4343400" cy="27863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5D57D8A-6B12-C0B7-40B1-79A7F9728FFE}"/>
              </a:ext>
            </a:extLst>
          </p:cNvPr>
          <p:cNvSpPr/>
          <p:nvPr/>
        </p:nvSpPr>
        <p:spPr>
          <a:xfrm>
            <a:off x="0" y="3162792"/>
            <a:ext cx="9091863" cy="2331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6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EDA1F-1F7E-40D3-AE0C-F60DA572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D207D-9E64-417F-AA84-D9CB1A523B5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E8AD4-82CE-BAC3-8C17-D93F78319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7443538" cy="3543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2E416-C148-9959-7DD0-E8F8B1FD1F07}"/>
              </a:ext>
            </a:extLst>
          </p:cNvPr>
          <p:cNvSpPr txBox="1"/>
          <p:nvPr/>
        </p:nvSpPr>
        <p:spPr>
          <a:xfrm>
            <a:off x="3276600" y="3424989"/>
            <a:ext cx="1981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61E5E-59B0-E407-AD2B-5006E27E7B4C}"/>
              </a:ext>
            </a:extLst>
          </p:cNvPr>
          <p:cNvSpPr/>
          <p:nvPr/>
        </p:nvSpPr>
        <p:spPr>
          <a:xfrm>
            <a:off x="0" y="4161158"/>
            <a:ext cx="609600" cy="2445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815E1-5083-128C-E8EE-AC8BCD8DC5AA}"/>
              </a:ext>
            </a:extLst>
          </p:cNvPr>
          <p:cNvSpPr/>
          <p:nvPr/>
        </p:nvSpPr>
        <p:spPr>
          <a:xfrm>
            <a:off x="685800" y="4161158"/>
            <a:ext cx="8458200" cy="244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5B5EE-5082-F2E9-ECED-95E47C8F518B}"/>
              </a:ext>
            </a:extLst>
          </p:cNvPr>
          <p:cNvSpPr txBox="1"/>
          <p:nvPr/>
        </p:nvSpPr>
        <p:spPr>
          <a:xfrm>
            <a:off x="152400" y="44958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/>
              <a:t>Adulteration not only constitutes a considerable economic problem but also may lead to serious health issues for consumers</a:t>
            </a:r>
            <a:r>
              <a:rPr lang="en-US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As the methods of adulterating foods have become more sophisticated, very efficient and reliable techniques for the detection of fraudulent manipulations are required.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76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ripple/>
      </p:transition>
    </mc:Choice>
    <mc:Fallback xmlns="">
      <p:transition spd="slow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lide Number Placeholder 1"/>
          <p:cNvSpPr txBox="1">
            <a:spLocks/>
          </p:cNvSpPr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>
                <a:solidFill>
                  <a:srgbClr val="0039A6"/>
                </a:solidFill>
                <a:latin typeface="Myriad Web Pro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D8A338-ADAA-535B-4F7C-D5CAF30ED4EB}"/>
              </a:ext>
            </a:extLst>
          </p:cNvPr>
          <p:cNvSpPr/>
          <p:nvPr/>
        </p:nvSpPr>
        <p:spPr>
          <a:xfrm>
            <a:off x="876300" y="2667000"/>
            <a:ext cx="7391400" cy="1371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rgbClr val="00B0F0"/>
                </a:solidFill>
                <a:latin typeface="Baskerville Old Face" panose="02020602080505020303" pitchFamily="18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2000">
        <p:diamond/>
      </p:transition>
    </mc:Choice>
    <mc:Fallback xmlns="">
      <p:transition spd="slow" advTm="2000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Box 6"/>
          <p:cNvSpPr txBox="1">
            <a:spLocks noChangeArrowheads="1"/>
          </p:cNvSpPr>
          <p:nvPr/>
        </p:nvSpPr>
        <p:spPr bwMode="auto">
          <a:xfrm>
            <a:off x="2206625" y="638175"/>
            <a:ext cx="4740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Table Contents</a:t>
            </a:r>
          </a:p>
        </p:txBody>
      </p:sp>
      <p:sp>
        <p:nvSpPr>
          <p:cNvPr id="71685" name="Content Placeholder 2"/>
          <p:cNvSpPr txBox="1">
            <a:spLocks/>
          </p:cNvSpPr>
          <p:nvPr/>
        </p:nvSpPr>
        <p:spPr bwMode="auto">
          <a:xfrm>
            <a:off x="533400" y="16002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buClr>
                <a:srgbClr val="0039A6"/>
              </a:buClr>
              <a:buFont typeface="Arial" charset="0"/>
              <a:buChar char="•"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1" eaLnBrk="1" hangingPunct="1">
              <a:buClr>
                <a:srgbClr val="0039A6"/>
              </a:buClr>
              <a:buFont typeface="Arial" charset="0"/>
              <a:buChar char="•"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Why Food Adulteration?</a:t>
            </a:r>
          </a:p>
          <a:p>
            <a:pPr lvl="1" eaLnBrk="1" hangingPunct="1">
              <a:buClr>
                <a:srgbClr val="0039A6"/>
              </a:buClr>
              <a:buFont typeface="Arial" charset="0"/>
              <a:buChar char="•"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Causes of Food Adulteration</a:t>
            </a:r>
          </a:p>
          <a:p>
            <a:pPr lvl="1" eaLnBrk="1" hangingPunct="1">
              <a:buClr>
                <a:srgbClr val="0039A6"/>
              </a:buClr>
              <a:buFont typeface="Arial" charset="0"/>
              <a:buChar char="•"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Methods of Food Adulteration</a:t>
            </a:r>
          </a:p>
          <a:p>
            <a:pPr lvl="1" eaLnBrk="1" hangingPunct="1">
              <a:buClr>
                <a:srgbClr val="0039A6"/>
              </a:buClr>
              <a:buFont typeface="Arial" charset="0"/>
              <a:buChar char="•"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Prevention of Food Adulteration</a:t>
            </a:r>
          </a:p>
          <a:p>
            <a:pPr lvl="1" eaLnBrk="1" hangingPunct="1">
              <a:buClr>
                <a:srgbClr val="0039A6"/>
              </a:buClr>
              <a:buFont typeface="Arial" charset="0"/>
              <a:buChar char="•"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Food Adulteration</a:t>
            </a:r>
          </a:p>
          <a:p>
            <a:pPr lvl="1" eaLnBrk="1" hangingPunct="1">
              <a:buClr>
                <a:srgbClr val="0039A6"/>
              </a:buClr>
              <a:buFont typeface="Arial" charset="0"/>
              <a:buChar char="•"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</p:txBody>
      </p:sp>
      <p:sp>
        <p:nvSpPr>
          <p:cNvPr id="71686" name="Slide Number Placeholder 1"/>
          <p:cNvSpPr txBox="1">
            <a:spLocks/>
          </p:cNvSpPr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3A21016-E51D-4AAE-8DF1-DF6B1BFA55A8}" type="slidenum">
              <a:rPr lang="en-US" altLang="en-US" sz="1400">
                <a:solidFill>
                  <a:srgbClr val="0039A6"/>
                </a:solidFill>
                <a:latin typeface="Myriad Web Pro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Box 6"/>
          <p:cNvSpPr txBox="1">
            <a:spLocks noChangeArrowheads="1"/>
          </p:cNvSpPr>
          <p:nvPr/>
        </p:nvSpPr>
        <p:spPr bwMode="auto">
          <a:xfrm>
            <a:off x="2206625" y="638175"/>
            <a:ext cx="47402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7168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/>
              <a:t>Adulterants are the substance or poor quality products added to food items for economic and technical benefits. </a:t>
            </a:r>
          </a:p>
          <a:p>
            <a:r>
              <a:rPr lang="en-US" sz="2800" dirty="0"/>
              <a:t>Addition of these adulterants reduces the value of </a:t>
            </a:r>
            <a:r>
              <a:rPr lang="en-US" sz="2800" b="1" dirty="0"/>
              <a:t>nutrients </a:t>
            </a:r>
            <a:r>
              <a:rPr lang="en-US" sz="2800" dirty="0"/>
              <a:t>in food and also contaminates the food, which is not fit for consumption. </a:t>
            </a:r>
          </a:p>
          <a:p>
            <a:r>
              <a:rPr lang="en-US" sz="2800" dirty="0"/>
              <a:t>These adulterants can be available in all food products which we consume daily, including dairy products, cereals, pulses, grains, meat, vegetables, fruits, oils, beverages, etc.</a:t>
            </a:r>
          </a:p>
        </p:txBody>
      </p:sp>
      <p:sp>
        <p:nvSpPr>
          <p:cNvPr id="71686" name="Slide Number Placeholder 1"/>
          <p:cNvSpPr txBox="1">
            <a:spLocks/>
          </p:cNvSpPr>
          <p:nvPr/>
        </p:nvSpPr>
        <p:spPr bwMode="auto">
          <a:xfrm>
            <a:off x="6629400" y="5791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3A21016-E51D-4AAE-8DF1-DF6B1BFA55A8}" type="slidenum">
              <a:rPr lang="en-US" altLang="en-US" sz="1400">
                <a:solidFill>
                  <a:srgbClr val="0039A6"/>
                </a:solidFill>
                <a:latin typeface="Myriad Web Pro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1000">
        <p15:prstTrans prst="prestige"/>
      </p:transition>
    </mc:Choice>
    <mc:Fallback xmlns=""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Slide Number Placeholder 1"/>
          <p:cNvSpPr txBox="1">
            <a:spLocks/>
          </p:cNvSpPr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F3A21016-E51D-4AAE-8DF1-DF6B1BFA55A8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pic>
        <p:nvPicPr>
          <p:cNvPr id="5" name="Picture 4" descr="List-of-Food-Adultra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457200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 Food Adulteration?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1676400"/>
            <a:ext cx="7924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The process of contaminating food or adding to the food components is a common phenomenon in developing countries.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For instance: Milk can be diluted by adding water to increase its quantity and starch powder is often added to increase its solid content.        </a:t>
            </a:r>
          </a:p>
        </p:txBody>
      </p:sp>
      <p:sp>
        <p:nvSpPr>
          <p:cNvPr id="22533" name="Slide Number Placeholder 1"/>
          <p:cNvSpPr txBox="1">
            <a:spLocks/>
          </p:cNvSpPr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/>
                <a:cs typeface="Times New Roman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:fade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609600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Causes of Food Adulteration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676400"/>
            <a:ext cx="838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Practiced as a part of the business strategy.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An imitation of some other food substance.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Lack of knowledge of proper food consumption.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To increase the quantity of food production and sales.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Increased food demand for a rapidly growing population.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To make maximum profit from food items by fewer investments.</a:t>
            </a:r>
          </a:p>
        </p:txBody>
      </p:sp>
      <p:sp>
        <p:nvSpPr>
          <p:cNvPr id="22533" name="Slide Number Placeholder 1"/>
          <p:cNvSpPr txBox="1">
            <a:spLocks/>
          </p:cNvSpPr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609600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rgbClr val="C00000"/>
                </a:solidFill>
              </a:rPr>
              <a:t>Methods of Food Adulteration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676400"/>
            <a:ext cx="8153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Adding certain chemicals for faster ripening of fruits.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Mixing of decomposed fruits and vegetables with the good ones.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Adding certain natural and chemical dyes to attract consumers.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Mixing of clay, pebbles, stones, sand, and marble chips, to the grains, pulses and other crops.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22533" name="Slide Number Placeholder 1"/>
          <p:cNvSpPr txBox="1">
            <a:spLocks/>
          </p:cNvSpPr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/>
                <a:cs typeface="Times New Roman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14:gallery dir="l"/>
      </p:transition>
    </mc:Choice>
    <mc:Fallback xmlns="">
      <p:transition spd="slow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609600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rgbClr val="C00000"/>
                </a:solidFill>
              </a:rPr>
              <a:t>Methods of Food Adulteration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492508"/>
            <a:ext cx="8153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Cheaper and inferior substances are added wholly or partially with the good ones to increase the weight or nature of the product.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Adulteration is an illegal practice of adding raw and other cheaper ingredients to excellent quality products to increase the quantity.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Having this adulterated food is highly toxic and leads to several health issues, including certain nutrition </a:t>
            </a:r>
            <a:r>
              <a:rPr lang="en-US" sz="2800" b="1" dirty="0"/>
              <a:t>deficiency diseases</a:t>
            </a:r>
            <a:r>
              <a:rPr lang="en-US" sz="2800" dirty="0"/>
              <a:t>, kidney disorders, and failure of an individual’s organ systems, including heart, kidney and liver.</a:t>
            </a:r>
          </a:p>
        </p:txBody>
      </p:sp>
      <p:sp>
        <p:nvSpPr>
          <p:cNvPr id="22533" name="Slide Number Placeholder 1"/>
          <p:cNvSpPr txBox="1">
            <a:spLocks/>
          </p:cNvSpPr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14:switch dir="r"/>
      </p:transition>
    </mc:Choice>
    <mc:Fallback xmlns="">
      <p:transition spd="slow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609600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rgbClr val="C00000"/>
                </a:solidFill>
              </a:rPr>
              <a:t>Prevention </a:t>
            </a:r>
            <a:r>
              <a:rPr lang="en-US" alt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600" b="1" dirty="0">
                <a:solidFill>
                  <a:srgbClr val="C00000"/>
                </a:solidFill>
              </a:rPr>
              <a:t>Food Adulteration</a:t>
            </a:r>
            <a:endParaRPr lang="en-US" alt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524000"/>
            <a:ext cx="8153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/>
              <a:t>Avoid dark coloured, junk and other processed foods.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/>
              <a:t>Make sure to clean and store all the grains, pulses and other food products.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/>
              <a:t>Wash fruits and vegetables thoroughly in running water before they are used.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/>
              <a:t>Check if the seal is valid or not, before buying food products like milk, oil and other pouches.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/>
              <a:t>Always make sure to check and buy products having an FSSAI-validated label.</a:t>
            </a:r>
          </a:p>
        </p:txBody>
      </p:sp>
      <p:sp>
        <p:nvSpPr>
          <p:cNvPr id="22533" name="Slide Number Placeholder 1"/>
          <p:cNvSpPr txBox="1">
            <a:spLocks/>
          </p:cNvSpPr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 advTm="7000">
        <p15:prstTrans prst="fallOver"/>
      </p:transition>
    </mc:Choice>
    <mc:Fallback xmlns="">
      <p:transition spd="slow" advTm="7000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7_SEPDPO">
  <a:themeElements>
    <a:clrScheme name="OSELS Light PPT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9E302D"/>
      </a:accent2>
      <a:accent3>
        <a:srgbClr val="5B8F22"/>
      </a:accent3>
      <a:accent4>
        <a:srgbClr val="532E60"/>
      </a:accent4>
      <a:accent5>
        <a:srgbClr val="FDC82F"/>
      </a:accent5>
      <a:accent6>
        <a:srgbClr val="0CC6DE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6CCFF"/>
        </a:solidFill>
        <a:ln w="9525">
          <a:miter lim="800000"/>
          <a:headEnd/>
          <a:tailEnd/>
        </a:ln>
      </a:spPr>
      <a:bodyPr wrap="none" rtlCol="0" anchor="ctr">
        <a:flatTx/>
      </a:bodyPr>
      <a:lstStyle>
        <a:defPPr algn="ctr">
          <a:defRPr sz="1200" b="1" dirty="0">
            <a:solidFill>
              <a:schemeClr val="bg1"/>
            </a:solidFill>
            <a:latin typeface="Tahoma" pitchFamily="34" charset="0"/>
          </a:defRPr>
        </a:defPPr>
      </a:lstStyle>
    </a:spDef>
    <a:lnDef>
      <a:spPr>
        <a:ln w="22225">
          <a:solidFill>
            <a:srgbClr val="0A0A0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eme35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18679</TotalTime>
  <Words>1279</Words>
  <Application>Microsoft Office PowerPoint</Application>
  <PresentationFormat>On-screen Show (4:3)</PresentationFormat>
  <Paragraphs>178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Rounded MT Bold</vt:lpstr>
      <vt:lpstr>Bahnschrift</vt:lpstr>
      <vt:lpstr>Baskerville Old Face</vt:lpstr>
      <vt:lpstr>Calibri</vt:lpstr>
      <vt:lpstr>Courier New</vt:lpstr>
      <vt:lpstr>Myriad Web Pro</vt:lpstr>
      <vt:lpstr>Times New Roman</vt:lpstr>
      <vt:lpstr>Tw Cen MT</vt:lpstr>
      <vt:lpstr>Wingdings</vt:lpstr>
      <vt:lpstr>Wingdings 2</vt:lpstr>
      <vt:lpstr>7_SEPDPO</vt:lpstr>
      <vt:lpstr>Theme35</vt:lpstr>
      <vt:lpstr>FOOD ADULTERATION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PANDITA</dc:creator>
  <cp:lastModifiedBy>ANIMESH MANDAL</cp:lastModifiedBy>
  <cp:revision>881</cp:revision>
  <cp:lastPrinted>2014-09-05T11:57:32Z</cp:lastPrinted>
  <dcterms:created xsi:type="dcterms:W3CDTF">2014-04-08T13:15:54Z</dcterms:created>
  <dcterms:modified xsi:type="dcterms:W3CDTF">2025-07-23T19:45:50Z</dcterms:modified>
</cp:coreProperties>
</file>