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40000" y="1440000"/>
            <a:ext cx="8999640" cy="1631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40000" y="1440000"/>
            <a:ext cx="2897640" cy="1631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83080" y="1440000"/>
            <a:ext cx="2897640" cy="1631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25800" y="1440000"/>
            <a:ext cx="2897640" cy="1631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40000" y="3226680"/>
            <a:ext cx="2897640" cy="1631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83080" y="3226680"/>
            <a:ext cx="2897640" cy="1631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25800" y="3226680"/>
            <a:ext cx="2897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40000" y="1440000"/>
            <a:ext cx="8999640" cy="34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40000" y="1440000"/>
            <a:ext cx="8999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70000"/>
            <a:ext cx="701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40000" y="1440000"/>
            <a:ext cx="8999640" cy="34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40000" y="1440000"/>
            <a:ext cx="8999640" cy="1631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40000" y="1440000"/>
            <a:ext cx="2897640" cy="1631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83080" y="1440000"/>
            <a:ext cx="2897640" cy="1631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25800" y="1440000"/>
            <a:ext cx="2897640" cy="1631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40000" y="3226680"/>
            <a:ext cx="2897640" cy="1631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83080" y="3226680"/>
            <a:ext cx="2897640" cy="1631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25800" y="3226680"/>
            <a:ext cx="2897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40000" y="1440000"/>
            <a:ext cx="8999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70000"/>
            <a:ext cx="701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36000" y="90000"/>
            <a:ext cx="7739640" cy="116964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1" name="PlaceHolder 2"/>
          <p:cNvSpPr>
            <a:spLocks noGrp="1"/>
          </p:cNvSpPr>
          <p:nvPr>
            <p:ph type="title"/>
          </p:nvPr>
        </p:nvSpPr>
        <p:spPr>
          <a:xfrm>
            <a:off x="504000" y="270000"/>
            <a:ext cx="7019640" cy="89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6000" y="90000"/>
            <a:ext cx="7739640" cy="116964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40" name="PlaceHolder 2"/>
          <p:cNvSpPr>
            <a:spLocks noGrp="1"/>
          </p:cNvSpPr>
          <p:nvPr>
            <p:ph type="title"/>
          </p:nvPr>
        </p:nvSpPr>
        <p:spPr>
          <a:xfrm>
            <a:off x="504000" y="270000"/>
            <a:ext cx="7019640" cy="89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1" name="PlaceHolder 3"/>
          <p:cNvSpPr>
            <a:spLocks noGrp="1"/>
          </p:cNvSpPr>
          <p:nvPr>
            <p:ph type="body"/>
          </p:nvPr>
        </p:nvSpPr>
        <p:spPr>
          <a:xfrm>
            <a:off x="540000" y="1440000"/>
            <a:ext cx="8999640" cy="341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doi.org/10.48550/arXiv.2206.00566" TargetMode="External"/><Relationship Id="rId2" Type="http://schemas.openxmlformats.org/officeDocument/2006/relationships/hyperlink" Target="https://doi.org/10.48550/arXiv.2212.06378" TargetMode="External"/><Relationship Id="rId3" Type="http://schemas.openxmlformats.org/officeDocument/2006/relationships/hyperlink" Target="https://www.creatis.insa-lyon.fr/Challenge/acdc/databases.html" TargetMode="External"/><Relationship Id="rId4" Type="http://schemas.openxmlformats.org/officeDocument/2006/relationships/hyperlink" Target="https://www.paperspace.com/" TargetMode="External"/><Relationship Id="rId5"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www.creatis.insa-lyon.fr/Challenge/acdc/databases.html"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Nimbus Sans"/>
              </a:rPr>
              <a:t>Federated and Split Learning</a:t>
            </a:r>
            <a:b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a:t>
            </a:r>
            <a:r>
              <a:rPr b="0" lang="en-US" sz="1400" spc="-1" strike="noStrike">
                <a:solidFill>
                  <a:srgbClr val="ffffff"/>
                </a:solidFill>
                <a:latin typeface="Nimbus Sans"/>
              </a:rPr>
              <a:t>                 - an approach in image segmentation</a:t>
            </a:r>
            <a:endParaRPr b="0" lang="en-US" sz="1400" spc="-1" strike="noStrike">
              <a:latin typeface="Arial"/>
            </a:endParaRPr>
          </a:p>
        </p:txBody>
      </p:sp>
      <p:sp>
        <p:nvSpPr>
          <p:cNvPr id="79"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3000" spc="-1" strike="noStrike">
                <a:latin typeface="Arial"/>
              </a:rPr>
              <a:t>Cardiac MRI and CT segmentation using Fully Convolutional Transformer in Split and Federated Learning </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How FCT impleted with RoSFL</a:t>
            </a:r>
            <a:endParaRPr b="0" lang="en-US" sz="3600" spc="-1" strike="noStrike">
              <a:latin typeface="Arial"/>
            </a:endParaRPr>
          </a:p>
        </p:txBody>
      </p:sp>
      <p:sp>
        <p:nvSpPr>
          <p:cNvPr id="108" name="CustomShape 2"/>
          <p:cNvSpPr/>
          <p:nvPr/>
        </p:nvSpPr>
        <p:spPr>
          <a:xfrm>
            <a:off x="540000" y="1440000"/>
            <a:ext cx="8999640" cy="3419640"/>
          </a:xfrm>
          <a:prstGeom prst="rect">
            <a:avLst/>
          </a:prstGeom>
          <a:noFill/>
          <a:ln w="0">
            <a:noFill/>
          </a:ln>
        </p:spPr>
        <p:style>
          <a:lnRef idx="0"/>
          <a:fillRef idx="0"/>
          <a:effectRef idx="0"/>
          <a:fontRef idx="minor"/>
        </p:style>
      </p:sp>
      <p:pic>
        <p:nvPicPr>
          <p:cNvPr id="109" name="" descr=""/>
          <p:cNvPicPr/>
          <p:nvPr/>
        </p:nvPicPr>
        <p:blipFill>
          <a:blip r:embed="rId1"/>
          <a:stretch/>
        </p:blipFill>
        <p:spPr>
          <a:xfrm>
            <a:off x="0" y="1238760"/>
            <a:ext cx="6400800" cy="4447440"/>
          </a:xfrm>
          <a:prstGeom prst="rect">
            <a:avLst/>
          </a:prstGeom>
          <a:ln w="0">
            <a:noFill/>
          </a:ln>
        </p:spPr>
      </p:pic>
      <p:pic>
        <p:nvPicPr>
          <p:cNvPr id="110" name="" descr=""/>
          <p:cNvPicPr/>
          <p:nvPr/>
        </p:nvPicPr>
        <p:blipFill>
          <a:blip r:embed="rId2"/>
          <a:stretch/>
        </p:blipFill>
        <p:spPr>
          <a:xfrm>
            <a:off x="6858000" y="1600200"/>
            <a:ext cx="2514600" cy="586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Framework Workflow</a:t>
            </a:r>
            <a:endParaRPr b="0" lang="en-US" sz="3600" spc="-1" strike="noStrike">
              <a:latin typeface="Arial"/>
            </a:endParaRPr>
          </a:p>
        </p:txBody>
      </p:sp>
      <p:sp>
        <p:nvSpPr>
          <p:cNvPr id="112" name="CustomShape 2"/>
          <p:cNvSpPr/>
          <p:nvPr/>
        </p:nvSpPr>
        <p:spPr>
          <a:xfrm>
            <a:off x="540000" y="1440000"/>
            <a:ext cx="8999640" cy="3419640"/>
          </a:xfrm>
          <a:prstGeom prst="rect">
            <a:avLst/>
          </a:prstGeom>
          <a:noFill/>
          <a:ln w="0">
            <a:noFill/>
          </a:ln>
        </p:spPr>
        <p:style>
          <a:lnRef idx="0"/>
          <a:fillRef idx="0"/>
          <a:effectRef idx="0"/>
          <a:fontRef idx="minor"/>
        </p:style>
      </p:sp>
      <p:sp>
        <p:nvSpPr>
          <p:cNvPr id="113" name="TextShape 3"/>
          <p:cNvSpPr txBox="1"/>
          <p:nvPr/>
        </p:nvSpPr>
        <p:spPr>
          <a:xfrm>
            <a:off x="540000" y="1440000"/>
            <a:ext cx="8999640" cy="3419640"/>
          </a:xfrm>
          <a:prstGeom prst="rect">
            <a:avLst/>
          </a:prstGeom>
          <a:noFill/>
          <a:ln w="0">
            <a:noFill/>
          </a:ln>
        </p:spPr>
        <p:txBody>
          <a:bodyPr lIns="0" rIns="0" tIns="0" bIns="0">
            <a:noAutofit/>
          </a:bodyPr>
          <a:p>
            <a:r>
              <a:rPr b="0" lang="en-US" sz="1600" spc="-1" strike="noStrike">
                <a:latin typeface="Arial"/>
              </a:rPr>
              <a:t>The proposed RoS-FL architecture is a parallel DCML method that protects model and data privacy </a:t>
            </a:r>
            <a:endParaRPr b="0" lang="en-US" sz="1600" spc="-1" strike="noStrike">
              <a:latin typeface="Arial"/>
            </a:endParaRPr>
          </a:p>
          <a:p>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proposed architecture, Robust Split Federated Learning (RoS-FL), involves three part: Client Head, Body as computation server, and Tail for aggregation server. Each party is authorized to access only a part of the model to protect model privacy.</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For a number of client N there can be N number of head and tail model in client/aggregator server, and there can be N body models built and running in the computation server to train model in parallel which reduce time overhead. </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forward propagation of head models is executed locally by clients, and the forward propagation of body models is executed in parallel on the computation server. Backpropagation is performed between clients and the server, and the models are aggregated by averaging local models to obtain the global model. </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A Dynamic Weight Correction Strategy (DWCS) is proposed to avoid the data heterogeneity problem and the model drift problem.</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70000"/>
            <a:ext cx="7019640" cy="899640"/>
          </a:xfrm>
          <a:prstGeom prst="rect">
            <a:avLst/>
          </a:prstGeom>
          <a:noFill/>
          <a:ln w="0">
            <a:noFill/>
          </a:ln>
        </p:spPr>
        <p:txBody>
          <a:bodyPr lIns="0" rIns="0" tIns="0" bIns="0" anchor="ctr">
            <a:noAutofit/>
          </a:bodyPr>
          <a:p>
            <a:pPr>
              <a:lnSpc>
                <a:spcPct val="100000"/>
              </a:lnSpc>
            </a:pPr>
            <a:r>
              <a:rPr b="0" lang="en-US" sz="3600" spc="-1" strike="noStrike">
                <a:solidFill>
                  <a:srgbClr val="ffffff"/>
                </a:solidFill>
                <a:latin typeface="Arial"/>
              </a:rPr>
              <a:t>Compare</a:t>
            </a:r>
            <a:endParaRPr b="0" lang="en-US" sz="3600" spc="-1" strike="noStrike">
              <a:latin typeface="Arial"/>
            </a:endParaRPr>
          </a:p>
        </p:txBody>
      </p:sp>
      <p:sp>
        <p:nvSpPr>
          <p:cNvPr id="115" name="TextShape 2"/>
          <p:cNvSpPr txBox="1"/>
          <p:nvPr/>
        </p:nvSpPr>
        <p:spPr>
          <a:xfrm>
            <a:off x="540000" y="1440000"/>
            <a:ext cx="8999640" cy="34196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latin typeface="Arial"/>
                <a:ea typeface="WenQuanYi Micro Hei"/>
              </a:rPr>
              <a:t>To compare the overall performance implementation of the program we would be measuring the following details </a:t>
            </a:r>
            <a:r>
              <a:rPr b="0" lang="en-US" sz="1600" spc="-1" strike="noStrike">
                <a:latin typeface="Arial"/>
              </a:rPr>
              <a:t>on overall CL and Ro-SFL</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Average Dice Score </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Time taken to train</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Average resource utilization</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Privacy improvement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References</a:t>
            </a:r>
            <a:endParaRPr b="0" lang="en-US" sz="3600" spc="-1" strike="noStrike">
              <a:latin typeface="Arial"/>
            </a:endParaRPr>
          </a:p>
        </p:txBody>
      </p:sp>
      <p:sp>
        <p:nvSpPr>
          <p:cNvPr id="117" name="CustomShape 2"/>
          <p:cNvSpPr/>
          <p:nvPr/>
        </p:nvSpPr>
        <p:spPr>
          <a:xfrm>
            <a:off x="540000" y="1440000"/>
            <a:ext cx="8999640" cy="3419640"/>
          </a:xfrm>
          <a:prstGeom prst="rect">
            <a:avLst/>
          </a:prstGeom>
          <a:noFill/>
          <a:ln w="0">
            <a:noFill/>
          </a:ln>
        </p:spPr>
        <p:style>
          <a:lnRef idx="0"/>
          <a:fillRef idx="0"/>
          <a:effectRef idx="0"/>
          <a:fontRef idx="minor"/>
        </p:style>
      </p:sp>
      <p:sp>
        <p:nvSpPr>
          <p:cNvPr id="118" name="TextShape 3"/>
          <p:cNvSpPr txBox="1"/>
          <p:nvPr/>
        </p:nvSpPr>
        <p:spPr>
          <a:xfrm>
            <a:off x="685800" y="1828800"/>
            <a:ext cx="8458200" cy="2962440"/>
          </a:xfrm>
          <a:prstGeom prst="rect">
            <a:avLst/>
          </a:prstGeom>
          <a:noFill/>
          <a:ln w="0">
            <a:noFill/>
          </a:ln>
        </p:spPr>
        <p:txBody>
          <a:bodyPr lIns="0" rIns="0" tIns="0" bIns="0">
            <a:noAutofit/>
          </a:bodyPr>
          <a:p>
            <a:pPr marL="216000" indent="-216000">
              <a:buClr>
                <a:srgbClr val="000000"/>
              </a:buClr>
              <a:buSzPct val="45000"/>
              <a:buFont typeface="Wingdings" charset="2"/>
              <a:buChar char=""/>
            </a:pPr>
            <a:r>
              <a:rPr b="0" lang="en-US" sz="1800" spc="-1" strike="noStrike">
                <a:latin typeface="Arial"/>
                <a:hlinkClick r:id="rId1"/>
              </a:rPr>
              <a:t>https://doi.org/10.48550/arXiv.2206.00566</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hlinkClick r:id="rId2"/>
              </a:rPr>
              <a:t>https://doi.org/10.48550/arXiv.2212.06378</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hlinkClick r:id="rId3"/>
              </a:rPr>
              <a:t>https://www.creatis.insa-lyon.fr/Challenge/acdc/databases.html</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hlinkClick r:id="rId4"/>
              </a:rPr>
              <a:t>https://www.paperspace.com/</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&lt;githublink&gt;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86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600" spc="-1" strike="noStrike">
                <a:solidFill>
                  <a:srgbClr val="ffffff"/>
                </a:solidFill>
                <a:latin typeface="Arial"/>
              </a:rPr>
              <a:t>Image segmentation</a:t>
            </a:r>
            <a:endParaRPr b="0" lang="en-US" sz="2600" spc="-1" strike="noStrike">
              <a:latin typeface="Arial"/>
            </a:endParaRPr>
          </a:p>
        </p:txBody>
      </p:sp>
      <p:sp>
        <p:nvSpPr>
          <p:cNvPr id="81" name="CustomShape 2"/>
          <p:cNvSpPr/>
          <p:nvPr/>
        </p:nvSpPr>
        <p:spPr>
          <a:xfrm>
            <a:off x="579240" y="1477080"/>
            <a:ext cx="8999640" cy="3817440"/>
          </a:xfrm>
          <a:prstGeom prst="rect">
            <a:avLst/>
          </a:prstGeom>
          <a:noFill/>
          <a:ln w="0">
            <a:noFill/>
          </a:ln>
        </p:spPr>
        <p:style>
          <a:lnRef idx="0"/>
          <a:fillRef idx="0"/>
          <a:effectRef idx="0"/>
          <a:fontRef idx="minor"/>
        </p:style>
        <p:txBody>
          <a:bodyPr lIns="0" rIns="0" tIns="0" bIns="0">
            <a:noAutofit/>
          </a:bodyPr>
          <a:p>
            <a:pPr>
              <a:lnSpc>
                <a:spcPct val="100000"/>
              </a:lnSpc>
            </a:pPr>
            <a:r>
              <a:rPr b="0" lang="en-US" sz="1600" spc="-1" strike="noStrike">
                <a:latin typeface="Arial"/>
              </a:rPr>
              <a:t>Image segmentation involves converting an image into a collection of regions of pixels that are represented by a mask or a labeled image. By dividing an image into segments, we can process and analyze only the important segments of the image instead of the entire image.</a:t>
            </a:r>
            <a:endParaRPr b="0" lang="en-US" sz="1600" spc="-1" strike="noStrike">
              <a:latin typeface="Arial"/>
            </a:endParaRPr>
          </a:p>
        </p:txBody>
      </p:sp>
      <p:pic>
        <p:nvPicPr>
          <p:cNvPr id="82" name="" descr=""/>
          <p:cNvPicPr/>
          <p:nvPr/>
        </p:nvPicPr>
        <p:blipFill>
          <a:blip r:embed="rId1"/>
          <a:stretch/>
        </p:blipFill>
        <p:spPr>
          <a:xfrm>
            <a:off x="5877000" y="2522160"/>
            <a:ext cx="2848680" cy="2848680"/>
          </a:xfrm>
          <a:prstGeom prst="rect">
            <a:avLst/>
          </a:prstGeom>
          <a:ln w="18000">
            <a:noFill/>
          </a:ln>
          <a:effectLst>
            <a:outerShdw dir="2700000" dist="35638">
              <a:srgbClr val="3465a4"/>
            </a:outerShdw>
          </a:effectLst>
        </p:spPr>
      </p:pic>
      <p:pic>
        <p:nvPicPr>
          <p:cNvPr id="83" name="" descr=""/>
          <p:cNvPicPr/>
          <p:nvPr/>
        </p:nvPicPr>
        <p:blipFill>
          <a:blip r:embed="rId2"/>
          <a:srcRect l="2230" t="6603" r="36539" b="14358"/>
          <a:stretch/>
        </p:blipFill>
        <p:spPr>
          <a:xfrm>
            <a:off x="685800" y="2514600"/>
            <a:ext cx="3885480" cy="273420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Medical Image dataset</a:t>
            </a:r>
            <a:endParaRPr b="0" lang="en-US" sz="3600" spc="-1" strike="noStrike">
              <a:latin typeface="Arial"/>
            </a:endParaRPr>
          </a:p>
        </p:txBody>
      </p:sp>
      <p:sp>
        <p:nvSpPr>
          <p:cNvPr id="85" name="CustomShape 2"/>
          <p:cNvSpPr/>
          <p:nvPr/>
        </p:nvSpPr>
        <p:spPr>
          <a:xfrm>
            <a:off x="540000" y="16002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1600" spc="-1" strike="noStrike">
                <a:latin typeface="Arial"/>
              </a:rPr>
              <a:t>We have taken the Automated Cardiac Diagnosis Challenge (ACDC) dataset that was conducted in 2017 and is now publicly available. </a:t>
            </a:r>
            <a:endParaRPr b="0" lang="en-US" sz="1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1600" spc="-1" strike="noStrike">
                <a:latin typeface="Arial"/>
              </a:rPr>
              <a:t>The dataset consists of the cardiac imaging of 150 overall patient with 20% people being normal and rest of the population suffering from cardiac disease</a:t>
            </a:r>
            <a:endParaRPr b="0" lang="en-US" sz="1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1600" spc="-1" strike="noStrike">
                <a:latin typeface="Arial"/>
              </a:rPr>
              <a:t>Details can be found in the </a:t>
            </a:r>
            <a:r>
              <a:rPr b="0" lang="en-US" sz="1600" spc="-1" strike="noStrike" u="sng">
                <a:solidFill>
                  <a:srgbClr val="0000ff"/>
                </a:solidFill>
                <a:uFillTx/>
                <a:latin typeface="Arial"/>
                <a:hlinkClick r:id="rId1"/>
              </a:rPr>
              <a:t>challenge link</a:t>
            </a:r>
            <a:r>
              <a:rPr b="0" lang="en-US" sz="1600" spc="-1" strike="noStrike">
                <a:solidFill>
                  <a:srgbClr val="0000ff"/>
                </a:solidFill>
                <a:latin typeface="Arial"/>
              </a:rPr>
              <a:t>. </a:t>
            </a:r>
            <a:endParaRPr b="0" lang="en-US" sz="1600" spc="-1" strike="noStrike">
              <a:latin typeface="Arial"/>
            </a:endParaRPr>
          </a:p>
        </p:txBody>
      </p:sp>
      <p:pic>
        <p:nvPicPr>
          <p:cNvPr id="86" name="" descr=""/>
          <p:cNvPicPr/>
          <p:nvPr/>
        </p:nvPicPr>
        <p:blipFill>
          <a:blip r:embed="rId2"/>
          <a:srcRect l="0" t="79653" r="0" b="190"/>
          <a:stretch/>
        </p:blipFill>
        <p:spPr>
          <a:xfrm>
            <a:off x="914400" y="3200400"/>
            <a:ext cx="7229880" cy="205668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Deep Learning in Segmentation</a:t>
            </a:r>
            <a:endParaRPr b="0" lang="en-US" sz="3600" spc="-1" strike="noStrike">
              <a:latin typeface="Arial"/>
            </a:endParaRPr>
          </a:p>
        </p:txBody>
      </p:sp>
      <p:pic>
        <p:nvPicPr>
          <p:cNvPr id="88" name="" descr=""/>
          <p:cNvPicPr/>
          <p:nvPr/>
        </p:nvPicPr>
        <p:blipFill>
          <a:blip r:embed="rId1"/>
          <a:srcRect l="58934" t="10845" r="9321" b="4441"/>
          <a:stretch/>
        </p:blipFill>
        <p:spPr>
          <a:xfrm>
            <a:off x="686160" y="1371600"/>
            <a:ext cx="7314480" cy="411444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Deep Learning Layer Explained</a:t>
            </a:r>
            <a:endParaRPr b="0" lang="en-US" sz="3600" spc="-1" strike="noStrike">
              <a:latin typeface="Arial"/>
            </a:endParaRPr>
          </a:p>
        </p:txBody>
      </p:sp>
      <p:sp>
        <p:nvSpPr>
          <p:cNvPr id="90"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1600" spc="-1" strike="noStrike">
                <a:latin typeface="Arial"/>
              </a:rPr>
              <a:t>The above slide explains the implemented Segmentation which consists of an U-Net Architecture with Transformer to make sense of segmentation</a:t>
            </a:r>
            <a:endParaRPr b="0" lang="en-US" sz="1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1600" spc="-1" strike="noStrike">
                <a:latin typeface="Arial"/>
              </a:rPr>
              <a:t>U-Net architecture contains two paths. First path is the contraction path (also called as the encoder) which is used to capture the context in the image. The encoder is just a traditional stack of convolutional and max pooling layers. The second path is the symmetric expanding path (also called as the decoder) which is used to enable precise localization using transposed convolutions or Depth-wise Convolution.</a:t>
            </a:r>
            <a:endParaRPr b="0" lang="en-US" sz="1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1600" spc="-1" strike="noStrike">
                <a:latin typeface="Nimbus Sans"/>
              </a:rPr>
              <a:t>Transformer architecture is added to the UNet architecture to capture long-range dependencies and improve the segmentation performance. The Transformer is a type of NN architecture that’s based on the concept of self-attention, where each position in the input sequence attends to all positions in the sequence to compute a weighted sum of the values at each position. The UNet Transformer specifically uses the Transformer to process the feature maps produced by the contracting path of the UNet, allowing it to capture global contextual information that can improve the segmentation accuracy.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70000"/>
            <a:ext cx="7019640" cy="899640"/>
          </a:xfrm>
          <a:prstGeom prst="rect">
            <a:avLst/>
          </a:prstGeom>
          <a:noFill/>
          <a:ln w="0">
            <a:noFill/>
          </a:ln>
        </p:spPr>
        <p:txBody>
          <a:bodyPr lIns="0" rIns="0" tIns="0" bIns="0" anchor="ctr">
            <a:noAutofit/>
          </a:bodyPr>
          <a:p>
            <a:pPr>
              <a:lnSpc>
                <a:spcPct val="100000"/>
              </a:lnSpc>
            </a:pPr>
            <a:r>
              <a:rPr b="0" lang="en-US" sz="3600" spc="-1" strike="noStrike">
                <a:solidFill>
                  <a:srgbClr val="ffffff"/>
                </a:solidFill>
                <a:latin typeface="Arial"/>
              </a:rPr>
              <a:t>Explanation Cont…</a:t>
            </a:r>
            <a:r>
              <a:rPr b="0" lang="en-US" sz="3600" spc="-1" strike="noStrike">
                <a:solidFill>
                  <a:srgbClr val="ffffff"/>
                </a:solidFill>
                <a:latin typeface="Arial"/>
              </a:rPr>
              <a:t>	</a:t>
            </a:r>
            <a:endParaRPr b="0" lang="en-US" sz="3600" spc="-1" strike="noStrike">
              <a:latin typeface="Arial"/>
            </a:endParaRPr>
          </a:p>
        </p:txBody>
      </p:sp>
      <p:sp>
        <p:nvSpPr>
          <p:cNvPr id="92" name="TextShape 2"/>
          <p:cNvSpPr txBox="1"/>
          <p:nvPr/>
        </p:nvSpPr>
        <p:spPr>
          <a:xfrm>
            <a:off x="457200" y="1371600"/>
            <a:ext cx="9144000" cy="4114800"/>
          </a:xfrm>
          <a:prstGeom prst="rect">
            <a:avLst/>
          </a:prstGeom>
          <a:noFill/>
          <a:ln w="0">
            <a:noFill/>
          </a:ln>
        </p:spPr>
        <p:txBody>
          <a:bodyPr lIns="0" rIns="0" tIns="0" bIns="0">
            <a:noAutofit/>
          </a:bodyPr>
          <a:p>
            <a:r>
              <a:rPr b="0" lang="en-US" sz="1600" spc="-1" strike="noStrike">
                <a:latin typeface="Arial"/>
              </a:rPr>
              <a:t>The Architecture used in segmentation is FCT(Fully Convolutional Transformer)</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ea typeface="WenQuanYi Micro Hei"/>
              </a:rPr>
              <a:t>This begins with a Layer Normalized Convolutional operation(apply Conv and Pool layers) on the data , the output then fed to Transformer with convolutional Attention to better capture the spatial data of image. The mention Transformer </a:t>
            </a:r>
            <a:r>
              <a:rPr b="0" lang="en-US" sz="1600" spc="-1" strike="noStrike">
                <a:latin typeface="Arial"/>
              </a:rPr>
              <a:t>function takes the output of Conv-Pool and converts it into a new token map, which help extract overlapping patches.</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transformer implements a Multi-Head Self Attention computation is done using Depthwise-Convolutions, instead of the normal transformer that use Linear layer attention mechanism, which contributes to reduce computational costs and maintain spatial context.</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A multibranch Convolutional layer is used for fine-grained information processing for medical images.</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encoder contains four FCT layers responsible for feature extraction and propagation. </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The decoder takes the bottleneck representation as input and learns to re-sample the binary or semantic segmentation maps. </a:t>
            </a: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Skip connections from the encoder to decoder are used for better contextual relevance. The layers in the decoder corresponding to the image pyramid layers in the encoder output intermediate segmentation maps, linking encoder output and decoder input, which provide additional supervision and boost the model’s prediction ability.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70000"/>
            <a:ext cx="7019640" cy="899640"/>
          </a:xfrm>
          <a:prstGeom prst="rect">
            <a:avLst/>
          </a:prstGeom>
          <a:noFill/>
          <a:ln w="0">
            <a:noFill/>
          </a:ln>
        </p:spPr>
        <p:txBody>
          <a:bodyPr lIns="0" rIns="0" tIns="0" bIns="0" anchor="ctr">
            <a:noAutofit/>
          </a:bodyPr>
          <a:p>
            <a:pPr>
              <a:lnSpc>
                <a:spcPct val="100000"/>
              </a:lnSpc>
            </a:pPr>
            <a:r>
              <a:rPr b="0" lang="en-US" sz="3600" spc="-1" strike="noStrike">
                <a:solidFill>
                  <a:srgbClr val="ffffff"/>
                </a:solidFill>
                <a:latin typeface="Arial"/>
              </a:rPr>
              <a:t>The Good, The Bad and The Ugly</a:t>
            </a:r>
            <a:endParaRPr b="0" lang="en-US" sz="3600" spc="-1" strike="noStrike">
              <a:latin typeface="Arial"/>
            </a:endParaRPr>
          </a:p>
        </p:txBody>
      </p:sp>
      <p:sp>
        <p:nvSpPr>
          <p:cNvPr id="94" name="TextShape 2"/>
          <p:cNvSpPr txBox="1"/>
          <p:nvPr/>
        </p:nvSpPr>
        <p:spPr>
          <a:xfrm>
            <a:off x="0" y="1371600"/>
            <a:ext cx="10080720" cy="429912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latin typeface="Arial"/>
              </a:rPr>
              <a:t>Good:</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 FCT is currently the SOTA in medical segmentation for Medical MRI images.</a:t>
            </a:r>
            <a:br/>
            <a:r>
              <a:rPr b="0" lang="en-US" sz="1600" spc="-1" strike="noStrike">
                <a:latin typeface="Arial"/>
              </a:rPr>
              <a:t>- Has the Image Pyramid encoder layer data mapped to Decoder, along with Depth-Conv </a:t>
            </a:r>
            <a:r>
              <a:rPr b="0" lang="en-US" sz="1600" spc="-1" strike="noStrike">
                <a:latin typeface="Arial"/>
              </a:rPr>
              <a:t>	</a:t>
            </a:r>
            <a:r>
              <a:rPr b="0" lang="en-US" sz="1600" spc="-1" strike="noStrike">
                <a:latin typeface="Arial"/>
              </a:rPr>
              <a:t>                    layer that estimate medical segmentation very granular approximation.</a:t>
            </a:r>
            <a:br/>
            <a:r>
              <a:rPr b="0" lang="en-US" sz="1600" spc="-1" strike="noStrike">
                <a:latin typeface="Arial"/>
              </a:rPr>
              <a:t>- Avg Dice score at 93% better than most U-Net Transformer based approach.</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Bad:</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 FCT uses Depth convolution, which has huge, memory and CPU hog during training.</a:t>
            </a:r>
            <a:br/>
            <a:r>
              <a:rPr b="0" lang="en-US" sz="1600" spc="-1" strike="noStrike">
                <a:latin typeface="Arial"/>
              </a:rPr>
              <a:t>- The computation power can increase exponentially by taking up a large image                                        size(3000x3000) and deprecate rapidly with very small images(28x28).</a:t>
            </a:r>
            <a:br/>
            <a:r>
              <a:rPr b="0" lang="en-US" sz="1600" spc="-1" strike="noStrike">
                <a:latin typeface="Arial"/>
              </a:rPr>
              <a:t>- Implementation of skiplayer would be very important for ability to generalize data but that can                cause privacy issue of inferring about the image information and later stage of model</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Ugly</a:t>
            </a:r>
            <a:r>
              <a:rPr b="0" lang="en-US" sz="1600" spc="-1" strike="noStrike">
                <a:latin typeface="Arial"/>
              </a:rPr>
              <a:t>	</a:t>
            </a:r>
            <a:r>
              <a:rPr b="0" lang="en-US" sz="1600" spc="-1" strike="noStrike">
                <a:latin typeface="Arial"/>
              </a:rPr>
              <a:t>:</a:t>
            </a:r>
            <a:br/>
            <a:r>
              <a:rPr b="0" lang="en-US" sz="1600" spc="-1" strike="noStrike">
                <a:latin typeface="Arial"/>
              </a:rPr>
              <a:t>	</a:t>
            </a:r>
            <a:r>
              <a:rPr b="0" lang="en-US" sz="1600" spc="-1" strike="noStrike">
                <a:latin typeface="Arial"/>
              </a:rPr>
              <a:t>- The medical data is prone to attack as all data and model are available in same area.</a:t>
            </a:r>
            <a:br/>
            <a:r>
              <a:rPr b="0" lang="en-US" sz="1600" spc="-1" strike="noStrike">
                <a:latin typeface="Arial"/>
              </a:rPr>
              <a:t>	</a:t>
            </a:r>
            <a:r>
              <a:rPr b="0" lang="en-US" sz="1600" spc="-1" strike="noStrike">
                <a:latin typeface="Arial"/>
              </a:rPr>
              <a:t>- New data addition to train is very important but not all data can be generated in same place and not             all institution would be happy sharing their internal data for ML purpose.</a:t>
            </a:r>
            <a:endParaRPr b="0" lang="en-US" sz="1600" spc="-1" strike="noStrike">
              <a:latin typeface="Arial"/>
            </a:endParaRPr>
          </a:p>
          <a:p>
            <a:pPr lvl="1" marL="864000" indent="-324000">
              <a:spcBef>
                <a:spcPts val="1134"/>
              </a:spcBef>
              <a:buClr>
                <a:srgbClr val="000000"/>
              </a:buClr>
              <a:buSzPct val="75000"/>
              <a:buFont typeface="Symbol" charset="2"/>
              <a:buChar char=""/>
            </a:pPr>
            <a:endParaRPr b="0" lang="en-US" sz="1600" spc="-1" strike="noStrike">
              <a:latin typeface="Arial"/>
            </a:endParaRPr>
          </a:p>
          <a:p>
            <a:pPr lvl="1" marL="864000" indent="-324000">
              <a:spcBef>
                <a:spcPts val="1134"/>
              </a:spcBef>
              <a:buClr>
                <a:srgbClr val="000000"/>
              </a:buClr>
              <a:buSzPct val="75000"/>
              <a:buFont typeface="Symbol" charset="2"/>
              <a:buChar char=""/>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Improvement to above model</a:t>
            </a:r>
            <a:endParaRPr b="0" lang="en-US" sz="3600" spc="-1" strike="noStrike">
              <a:latin typeface="Arial"/>
            </a:endParaRPr>
          </a:p>
          <a:p>
            <a:pPr>
              <a:lnSpc>
                <a:spcPct val="100000"/>
              </a:lnSpc>
            </a:pPr>
            <a:endParaRPr b="0" lang="en-US" sz="3600" spc="-1" strike="noStrike">
              <a:latin typeface="Arial"/>
            </a:endParaRPr>
          </a:p>
        </p:txBody>
      </p:sp>
      <p:sp>
        <p:nvSpPr>
          <p:cNvPr id="96" name="CustomShape 2"/>
          <p:cNvSpPr/>
          <p:nvPr/>
        </p:nvSpPr>
        <p:spPr>
          <a:xfrm>
            <a:off x="540000" y="1440000"/>
            <a:ext cx="8999640" cy="3419640"/>
          </a:xfrm>
          <a:prstGeom prst="rect">
            <a:avLst/>
          </a:prstGeom>
          <a:noFill/>
          <a:ln w="0">
            <a:noFill/>
          </a:ln>
        </p:spPr>
        <p:style>
          <a:lnRef idx="0"/>
          <a:fillRef idx="0"/>
          <a:effectRef idx="0"/>
          <a:fontRef idx="minor"/>
        </p:style>
      </p:sp>
      <p:sp>
        <p:nvSpPr>
          <p:cNvPr id="97" name="TextShape 3"/>
          <p:cNvSpPr txBox="1"/>
          <p:nvPr/>
        </p:nvSpPr>
        <p:spPr>
          <a:xfrm>
            <a:off x="228600" y="1371600"/>
            <a:ext cx="9601200" cy="4289040"/>
          </a:xfrm>
          <a:prstGeom prst="rect">
            <a:avLst/>
          </a:prstGeom>
          <a:noFill/>
          <a:ln w="0">
            <a:noFill/>
          </a:ln>
        </p:spPr>
        <p:txBody>
          <a:bodyPr lIns="0" rIns="0" tIns="0" bIns="0">
            <a:noAutofit/>
          </a:bodyPr>
          <a:p>
            <a:r>
              <a:rPr b="0" lang="en-US" sz="1600" spc="-1" strike="noStrike">
                <a:latin typeface="Arial"/>
              </a:rPr>
              <a:t>Enter Robust Federated and Split Learning for Distributed ML</a:t>
            </a:r>
            <a:endParaRPr b="0" lang="en-US" sz="1600" spc="-1" strike="noStrike">
              <a:latin typeface="Arial"/>
            </a:endParaRPr>
          </a:p>
          <a:p>
            <a:endParaRPr b="0" lang="en-US" sz="1600" spc="-1" strike="noStrike">
              <a:latin typeface="Arial"/>
            </a:endParaRPr>
          </a:p>
          <a:p>
            <a:r>
              <a:rPr b="0" lang="en-US" sz="1600" spc="-1" strike="noStrike">
                <a:latin typeface="Arial"/>
              </a:rPr>
              <a:t>This paper tries to address few concern of general centralized ML using both Split and Federated Learning to :-</a:t>
            </a:r>
            <a:endParaRPr b="0" lang="en-US" sz="1600" spc="-1" strike="noStrike">
              <a:latin typeface="Arial"/>
            </a:endParaRPr>
          </a:p>
          <a:p>
            <a:pPr lvl="1" marL="432000" indent="-216000">
              <a:buClr>
                <a:srgbClr val="000000"/>
              </a:buClr>
              <a:buFont typeface="StarSymbol"/>
              <a:buAutoNum type="arabicParenR"/>
            </a:pPr>
            <a:r>
              <a:rPr b="0" lang="en-US" sz="1600" spc="-1" strike="noStrike">
                <a:latin typeface="Arial"/>
              </a:rPr>
              <a:t>Balance the local computational cost of overall model</a:t>
            </a:r>
            <a:endParaRPr b="0" lang="en-US" sz="1600" spc="-1" strike="noStrike">
              <a:latin typeface="Arial"/>
            </a:endParaRPr>
          </a:p>
          <a:p>
            <a:pPr lvl="1" marL="432000" indent="-216000">
              <a:buClr>
                <a:srgbClr val="000000"/>
              </a:buClr>
              <a:buFont typeface="StarSymbol"/>
              <a:buAutoNum type="arabicParenR"/>
            </a:pPr>
            <a:r>
              <a:rPr b="0" lang="en-US" sz="1600" spc="-1" strike="noStrike">
                <a:latin typeface="Arial"/>
              </a:rPr>
              <a:t>Assist in model Privacy and restrict data sharing</a:t>
            </a:r>
            <a:endParaRPr b="0" lang="en-US" sz="1600" spc="-1" strike="noStrike">
              <a:latin typeface="Arial"/>
            </a:endParaRPr>
          </a:p>
          <a:p>
            <a:pPr lvl="1" marL="432000" indent="-216000">
              <a:buClr>
                <a:srgbClr val="000000"/>
              </a:buClr>
              <a:buFont typeface="StarSymbol"/>
              <a:buAutoNum type="arabicParenR"/>
            </a:pPr>
            <a:r>
              <a:rPr b="0" lang="en-US" sz="1600" spc="-1" strike="noStrike">
                <a:latin typeface="Arial"/>
              </a:rPr>
              <a:t>Parallel training simultaneously on the computational server</a:t>
            </a:r>
            <a:endParaRPr b="0" lang="en-US" sz="1600" spc="-1" strike="noStrike">
              <a:latin typeface="Arial"/>
            </a:endParaRPr>
          </a:p>
          <a:p>
            <a:pPr marL="216000" indent="-216000">
              <a:buClr>
                <a:srgbClr val="000000"/>
              </a:buClr>
              <a:buFont typeface="StarSymbol"/>
              <a:buAutoNum type="arabicParenR"/>
            </a:pPr>
            <a:endParaRPr b="0" lang="en-US" sz="1600" spc="-1" strike="noStrike">
              <a:latin typeface="Arial"/>
            </a:endParaRPr>
          </a:p>
          <a:p>
            <a:r>
              <a:rPr b="0" lang="en-US" sz="1600" spc="-1" strike="noStrike">
                <a:latin typeface="Arial"/>
              </a:rPr>
              <a:t>For Federated Learning one is able to achieve by sending a part of model to each client and as data is completely limited to client, it has high data privacy but whole model is available with client plus its the training of the model is resource extensive for client</a:t>
            </a:r>
            <a:endParaRPr b="0" lang="en-US" sz="1600" spc="-1" strike="noStrike">
              <a:latin typeface="Arial"/>
            </a:endParaRPr>
          </a:p>
          <a:p>
            <a:endParaRPr b="0" lang="en-US" sz="1600" spc="-1" strike="noStrike">
              <a:latin typeface="Arial"/>
            </a:endParaRPr>
          </a:p>
          <a:p>
            <a:r>
              <a:rPr b="0" lang="en-US" sz="1600" spc="-1" strike="noStrike">
                <a:latin typeface="Arial"/>
              </a:rPr>
              <a:t>For Split Learning the model is divided in to two parts the client and server, basically a complete data can be trained on client and overall model be combined in a computational server, it overcomes the computation server issue but due to possession of part of overall model with client and server data privacy is not completely preserved.</a:t>
            </a:r>
            <a:endParaRPr b="0" lang="en-US" sz="1600" spc="-1" strike="noStrike">
              <a:latin typeface="Arial"/>
            </a:endParaRPr>
          </a:p>
          <a:p>
            <a:endParaRPr b="0" lang="en-US" sz="1600" spc="-1" strike="noStrike">
              <a:latin typeface="Arial"/>
            </a:endParaRPr>
          </a:p>
          <a:p>
            <a:r>
              <a:rPr b="0" lang="en-US" sz="1600" spc="-1" strike="noStrike">
                <a:latin typeface="Arial"/>
              </a:rPr>
              <a:t>So to combine the best of both world Robust Federated and Split Learning Framework is suggested</a:t>
            </a:r>
            <a:endParaRPr b="0" lang="en-US" sz="1600" spc="-1" strike="noStrike">
              <a:latin typeface="Arial"/>
            </a:endParaRPr>
          </a:p>
          <a:p>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Implementation</a:t>
            </a:r>
            <a:endParaRPr b="0" lang="en-US" sz="3600" spc="-1" strike="noStrike">
              <a:latin typeface="Arial"/>
            </a:endParaRPr>
          </a:p>
        </p:txBody>
      </p:sp>
      <p:sp>
        <p:nvSpPr>
          <p:cNvPr id="99" name="CustomShape 2"/>
          <p:cNvSpPr/>
          <p:nvPr/>
        </p:nvSpPr>
        <p:spPr>
          <a:xfrm>
            <a:off x="540000" y="1440000"/>
            <a:ext cx="8999640" cy="3419640"/>
          </a:xfrm>
          <a:prstGeom prst="rect">
            <a:avLst/>
          </a:prstGeom>
          <a:noFill/>
          <a:ln w="0">
            <a:noFill/>
          </a:ln>
        </p:spPr>
        <p:style>
          <a:lnRef idx="0"/>
          <a:fillRef idx="0"/>
          <a:effectRef idx="0"/>
          <a:fontRef idx="minor"/>
        </p:style>
      </p:sp>
      <p:pic>
        <p:nvPicPr>
          <p:cNvPr id="100" name="" descr=""/>
          <p:cNvPicPr/>
          <p:nvPr/>
        </p:nvPicPr>
        <p:blipFill>
          <a:blip r:embed="rId1"/>
          <a:srcRect l="16408" t="24787" r="58643" b="31272"/>
          <a:stretch/>
        </p:blipFill>
        <p:spPr>
          <a:xfrm>
            <a:off x="2743200" y="1829160"/>
            <a:ext cx="4343400" cy="2514240"/>
          </a:xfrm>
          <a:prstGeom prst="rect">
            <a:avLst/>
          </a:prstGeom>
          <a:ln w="0">
            <a:noFill/>
          </a:ln>
        </p:spPr>
      </p:pic>
      <p:pic>
        <p:nvPicPr>
          <p:cNvPr id="101" name="" descr=""/>
          <p:cNvPicPr/>
          <p:nvPr/>
        </p:nvPicPr>
        <p:blipFill>
          <a:blip r:embed="rId2"/>
          <a:srcRect l="52280" t="9780" r="32599" b="21231"/>
          <a:stretch/>
        </p:blipFill>
        <p:spPr>
          <a:xfrm>
            <a:off x="6858000" y="1371600"/>
            <a:ext cx="2971440" cy="3428640"/>
          </a:xfrm>
          <a:prstGeom prst="rect">
            <a:avLst/>
          </a:prstGeom>
          <a:ln w="0">
            <a:noFill/>
          </a:ln>
        </p:spPr>
      </p:pic>
      <p:pic>
        <p:nvPicPr>
          <p:cNvPr id="102" name="" descr=""/>
          <p:cNvPicPr/>
          <p:nvPr/>
        </p:nvPicPr>
        <p:blipFill>
          <a:blip r:embed="rId3"/>
          <a:srcRect l="68042" t="2333" r="0" b="1138"/>
          <a:stretch/>
        </p:blipFill>
        <p:spPr>
          <a:xfrm rot="7800">
            <a:off x="231120" y="1442520"/>
            <a:ext cx="2254680" cy="3200400"/>
          </a:xfrm>
          <a:prstGeom prst="rect">
            <a:avLst/>
          </a:prstGeom>
          <a:ln w="0">
            <a:noFill/>
          </a:ln>
        </p:spPr>
      </p:pic>
      <p:sp>
        <p:nvSpPr>
          <p:cNvPr id="103" name="TextShape 3"/>
          <p:cNvSpPr txBox="1"/>
          <p:nvPr/>
        </p:nvSpPr>
        <p:spPr>
          <a:xfrm>
            <a:off x="228600" y="4800600"/>
            <a:ext cx="1143000" cy="274680"/>
          </a:xfrm>
          <a:prstGeom prst="rect">
            <a:avLst/>
          </a:prstGeom>
          <a:noFill/>
          <a:ln w="0">
            <a:noFill/>
          </a:ln>
        </p:spPr>
        <p:txBody>
          <a:bodyPr lIns="90000" rIns="90000" tIns="45000" bIns="45000">
            <a:noAutofit/>
          </a:bodyPr>
          <a:p>
            <a:r>
              <a:rPr b="0" lang="en-US" sz="1300" spc="-1" strike="noStrike">
                <a:latin typeface="Arial"/>
              </a:rPr>
              <a:t>Centralized</a:t>
            </a:r>
            <a:endParaRPr b="0" lang="en-US" sz="1300" spc="-1" strike="noStrike">
              <a:latin typeface="Arial"/>
            </a:endParaRPr>
          </a:p>
        </p:txBody>
      </p:sp>
      <p:sp>
        <p:nvSpPr>
          <p:cNvPr id="104" name="TextShape 4"/>
          <p:cNvSpPr txBox="1"/>
          <p:nvPr/>
        </p:nvSpPr>
        <p:spPr>
          <a:xfrm>
            <a:off x="2981520" y="4562280"/>
            <a:ext cx="1143000" cy="459000"/>
          </a:xfrm>
          <a:prstGeom prst="rect">
            <a:avLst/>
          </a:prstGeom>
          <a:noFill/>
          <a:ln w="0">
            <a:noFill/>
          </a:ln>
        </p:spPr>
        <p:txBody>
          <a:bodyPr lIns="90000" rIns="90000" tIns="45000" bIns="45000">
            <a:noAutofit/>
          </a:bodyPr>
          <a:p>
            <a:r>
              <a:rPr b="0" lang="en-US" sz="1300" spc="-1" strike="noStrike">
                <a:latin typeface="Arial"/>
              </a:rPr>
              <a:t>Split Learning</a:t>
            </a:r>
            <a:endParaRPr b="0" lang="en-US" sz="1300" spc="-1" strike="noStrike">
              <a:latin typeface="Arial"/>
            </a:endParaRPr>
          </a:p>
        </p:txBody>
      </p:sp>
      <p:sp>
        <p:nvSpPr>
          <p:cNvPr id="105" name="TextShape 5"/>
          <p:cNvSpPr txBox="1"/>
          <p:nvPr/>
        </p:nvSpPr>
        <p:spPr>
          <a:xfrm>
            <a:off x="5257800" y="4572000"/>
            <a:ext cx="1143000" cy="459000"/>
          </a:xfrm>
          <a:prstGeom prst="rect">
            <a:avLst/>
          </a:prstGeom>
          <a:noFill/>
          <a:ln w="0">
            <a:noFill/>
          </a:ln>
        </p:spPr>
        <p:txBody>
          <a:bodyPr lIns="90000" rIns="90000" tIns="45000" bIns="45000">
            <a:noAutofit/>
          </a:bodyPr>
          <a:p>
            <a:r>
              <a:rPr b="0" lang="en-US" sz="1300" spc="-1" strike="noStrike">
                <a:latin typeface="Arial"/>
              </a:rPr>
              <a:t>Federated Learning</a:t>
            </a:r>
            <a:endParaRPr b="0" lang="en-US" sz="1300" spc="-1" strike="noStrike">
              <a:latin typeface="Arial"/>
            </a:endParaRPr>
          </a:p>
        </p:txBody>
      </p:sp>
      <p:sp>
        <p:nvSpPr>
          <p:cNvPr id="106" name="TextShape 6"/>
          <p:cNvSpPr txBox="1"/>
          <p:nvPr/>
        </p:nvSpPr>
        <p:spPr>
          <a:xfrm>
            <a:off x="8001000" y="4800240"/>
            <a:ext cx="1143000" cy="274680"/>
          </a:xfrm>
          <a:prstGeom prst="rect">
            <a:avLst/>
          </a:prstGeom>
          <a:noFill/>
          <a:ln w="0">
            <a:noFill/>
          </a:ln>
        </p:spPr>
        <p:txBody>
          <a:bodyPr lIns="90000" rIns="90000" tIns="45000" bIns="45000">
            <a:noAutofit/>
          </a:bodyPr>
          <a:p>
            <a:r>
              <a:rPr b="0" lang="en-US" sz="1300" spc="-1" strike="noStrike">
                <a:latin typeface="Arial"/>
              </a:rPr>
              <a:t>Ro-SFL</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226</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2023-03-19T09:04:19Z</dcterms:created>
  <dc:creator/>
  <dc:description/>
  <dc:language>en-US</dc:language>
  <cp:lastModifiedBy/>
  <dcterms:modified xsi:type="dcterms:W3CDTF">2023-03-19T19:50:58Z</dcterms:modified>
  <cp:revision>17</cp:revision>
  <dc:subject/>
  <dc:title>Bright Blue</dc:title>
</cp:coreProperties>
</file>

<file path=docProps/custom.xml><?xml version="1.0" encoding="utf-8"?>
<Properties xmlns="http://schemas.openxmlformats.org/officeDocument/2006/custom-properties" xmlns:vt="http://schemas.openxmlformats.org/officeDocument/2006/docPropsVTypes"/>
</file>