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57" r:id="rId3"/>
    <p:sldId id="259" r:id="rId4"/>
    <p:sldId id="258" r:id="rId5"/>
    <p:sldId id="260" r:id="rId6"/>
    <p:sldId id="263" r:id="rId7"/>
    <p:sldId id="264"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26" autoAdjust="0"/>
  </p:normalViewPr>
  <p:slideViewPr>
    <p:cSldViewPr showGuides="1">
      <p:cViewPr varScale="1">
        <p:scale>
          <a:sx n="84" d="100"/>
          <a:sy n="84" d="100"/>
        </p:scale>
        <p:origin x="142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10-02-2024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t>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t>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t>2/10/2024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oursera.org/" TargetMode="External"/><Relationship Id="rId2" Type="http://schemas.openxmlformats.org/officeDocument/2006/relationships/hyperlink" Target="http://www.geeksforgeeks.org/" TargetMode="External"/><Relationship Id="rId1" Type="http://schemas.openxmlformats.org/officeDocument/2006/relationships/slideLayout" Target="../slideLayouts/slideLayout2.xml"/><Relationship Id="rId5" Type="http://schemas.openxmlformats.org/officeDocument/2006/relationships/hyperlink" Target="http://www.cse.iitb.ac.in/" TargetMode="External"/><Relationship Id="rId4" Type="http://schemas.openxmlformats.org/officeDocument/2006/relationships/hyperlink" Target="http://www.udacity.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762000" y="2514600"/>
            <a:ext cx="7772400" cy="1470025"/>
          </a:xfrm>
        </p:spPr>
        <p:txBody>
          <a:bodyPr/>
          <a:lstStyle/>
          <a:p>
            <a:r>
              <a:rPr lang="en-US" dirty="0" err="1"/>
              <a:t>eVOTING</a:t>
            </a:r>
            <a:r>
              <a:rPr lang="en-US" dirty="0"/>
              <a:t> SYSTEM</a:t>
            </a:r>
          </a:p>
        </p:txBody>
      </p:sp>
      <p:sp>
        <p:nvSpPr>
          <p:cNvPr id="7" name="Subtitle 6"/>
          <p:cNvSpPr>
            <a:spLocks noGrp="1"/>
          </p:cNvSpPr>
          <p:nvPr>
            <p:ph type="subTitle" idx="1"/>
          </p:nvPr>
        </p:nvSpPr>
        <p:spPr>
          <a:xfrm>
            <a:off x="2590800" y="5181600"/>
            <a:ext cx="6400800" cy="1470025"/>
          </a:xfrm>
        </p:spPr>
        <p:txBody>
          <a:bodyPr>
            <a:normAutofit/>
          </a:bodyPr>
          <a:lstStyle/>
          <a:p>
            <a:pPr algn="r"/>
            <a:endParaRPr lang="en-US" sz="2600" dirty="0"/>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3200400" y="553353"/>
            <a:ext cx="6172200" cy="1200329"/>
          </a:xfrm>
          <a:prstGeom prst="rect">
            <a:avLst/>
          </a:prstGeom>
        </p:spPr>
        <p:txBody>
          <a:bodyPr wrap="square">
            <a:spAutoFit/>
          </a:bodyPr>
          <a:lstStyle/>
          <a:p>
            <a:pPr algn="ctr"/>
            <a:r>
              <a:rPr lang="en-US" b="1" dirty="0"/>
              <a:t>SRM INSTITUTE OF SCIENCE AND TECHNOLOGY </a:t>
            </a:r>
            <a:endParaRPr lang="en-US" dirty="0"/>
          </a:p>
          <a:p>
            <a:pPr algn="ctr"/>
            <a:r>
              <a:rPr lang="en-US" b="1" dirty="0"/>
              <a:t>FACULTY OF ENGINEERING AND TECHNOLOGY</a:t>
            </a:r>
            <a:endParaRPr lang="en-US" dirty="0"/>
          </a:p>
          <a:p>
            <a:pPr algn="ctr"/>
            <a:r>
              <a:rPr lang="en-US" b="1" dirty="0"/>
              <a:t>DEPARTMENT OF NETWORKING AND COMMUNICATIONS</a:t>
            </a:r>
          </a:p>
          <a:p>
            <a:pPr algn="ctr"/>
            <a:r>
              <a:rPr lang="en-US" b="1" dirty="0"/>
              <a:t>21CSC205P DATABASE MANAGEMENT SYSTEM</a:t>
            </a:r>
            <a:endParaRPr lang="en-US" dirty="0"/>
          </a:p>
        </p:txBody>
      </p:sp>
    </p:spTree>
    <p:extLst>
      <p:ext uri="{BB962C8B-B14F-4D97-AF65-F5344CB8AC3E}">
        <p14:creationId xmlns:p14="http://schemas.microsoft.com/office/powerpoint/2010/main" val="3105303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1703"/>
            <a:ext cx="8229600" cy="1143000"/>
          </a:xfrm>
        </p:spPr>
        <p:txBody>
          <a:bodyPr/>
          <a:lstStyle/>
          <a:p>
            <a:r>
              <a:rPr lang="en-US" dirty="0"/>
              <a:t>      INDEX</a:t>
            </a:r>
          </a:p>
        </p:txBody>
      </p:sp>
      <p:sp>
        <p:nvSpPr>
          <p:cNvPr id="3" name="Content Placeholder 2"/>
          <p:cNvSpPr>
            <a:spLocks noGrp="1"/>
          </p:cNvSpPr>
          <p:nvPr>
            <p:ph idx="1"/>
          </p:nvPr>
        </p:nvSpPr>
        <p:spPr>
          <a:xfrm>
            <a:off x="381000" y="911195"/>
            <a:ext cx="8229600" cy="4525963"/>
          </a:xfrm>
        </p:spPr>
        <p:txBody>
          <a:bodyPr>
            <a:noAutofit/>
          </a:bodyPr>
          <a:lstStyle/>
          <a:p>
            <a:pPr marL="0" indent="0">
              <a:buNone/>
            </a:pPr>
            <a:r>
              <a:rPr lang="en-US" sz="2600" dirty="0"/>
              <a:t>                      </a:t>
            </a:r>
          </a:p>
          <a:p>
            <a:endParaRPr lang="en-US" sz="2600" dirty="0"/>
          </a:p>
          <a:p>
            <a:r>
              <a:rPr lang="en-US" sz="2600" dirty="0"/>
              <a:t>INTRODUCTION</a:t>
            </a:r>
          </a:p>
          <a:p>
            <a:r>
              <a:rPr lang="en-US" sz="2600" dirty="0"/>
              <a:t>PROBLEM STATEMENT</a:t>
            </a:r>
          </a:p>
          <a:p>
            <a:r>
              <a:rPr lang="en-US" sz="2600" dirty="0"/>
              <a:t>ABSTRACT</a:t>
            </a:r>
          </a:p>
          <a:p>
            <a:r>
              <a:rPr lang="en-US" sz="2600" dirty="0"/>
              <a:t>MIND MAP</a:t>
            </a:r>
          </a:p>
          <a:p>
            <a:r>
              <a:rPr lang="en-US" sz="2600" dirty="0"/>
              <a:t>ER DIAGRAM</a:t>
            </a:r>
          </a:p>
          <a:p>
            <a:r>
              <a:rPr lang="en-US" sz="2600" dirty="0"/>
              <a:t>REFERNCES</a:t>
            </a:r>
          </a:p>
          <a:p>
            <a:endParaRPr lang="en-US" sz="2600"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r>
              <a:rPr lang="en-US" dirty="0"/>
              <a:t> </a:t>
            </a:r>
          </a:p>
        </p:txBody>
      </p:sp>
      <p:sp>
        <p:nvSpPr>
          <p:cNvPr id="7" name="Slide Number Placeholder 6"/>
          <p:cNvSpPr>
            <a:spLocks noGrp="1"/>
          </p:cNvSpPr>
          <p:nvPr>
            <p:ph type="sldNum" sz="quarter" idx="12"/>
          </p:nvPr>
        </p:nvSpPr>
        <p:spPr/>
        <p:txBody>
          <a:bodyPr/>
          <a:lstStyle/>
          <a:p>
            <a:fld id="{4F7E9C80-C75B-4B75-A6C5-E58A18995148}" type="slidenum">
              <a:rPr lang="en-US" smtClean="0"/>
              <a:t>2</a:t>
            </a:fld>
            <a:endParaRPr lang="en-US"/>
          </a:p>
        </p:txBody>
      </p:sp>
    </p:spTree>
    <p:extLst>
      <p:ext uri="{BB962C8B-B14F-4D97-AF65-F5344CB8AC3E}">
        <p14:creationId xmlns:p14="http://schemas.microsoft.com/office/powerpoint/2010/main" val="225982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7A0E-B5EC-49D9-2FBA-6B9834AEB04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BCC4B0C-093D-44A9-5D1D-98EF85DB3448}"/>
              </a:ext>
            </a:extLst>
          </p:cNvPr>
          <p:cNvSpPr>
            <a:spLocks noGrp="1"/>
          </p:cNvSpPr>
          <p:nvPr>
            <p:ph idx="1"/>
          </p:nvPr>
        </p:nvSpPr>
        <p:spPr/>
        <p:txBody>
          <a:bodyPr>
            <a:noAutofit/>
          </a:bodyPr>
          <a:lstStyle/>
          <a:p>
            <a:pPr marL="0" indent="0" algn="just">
              <a:buNone/>
            </a:pPr>
            <a:r>
              <a:rPr lang="en-US" sz="2400" b="1" dirty="0" err="1"/>
              <a:t>eVoting</a:t>
            </a:r>
            <a:r>
              <a:rPr lang="en-US" sz="2400" dirty="0"/>
              <a:t> systems revolutionize the traditional voting process by leveraging digital technology to enable citizens to cast their votes online.</a:t>
            </a:r>
          </a:p>
          <a:p>
            <a:pPr marL="0" indent="0" algn="just">
              <a:buNone/>
            </a:pPr>
            <a:endParaRPr lang="en-US" sz="2400" dirty="0"/>
          </a:p>
          <a:p>
            <a:pPr marL="0" indent="0" algn="just">
              <a:buNone/>
            </a:pPr>
            <a:r>
              <a:rPr lang="en-US" sz="2400" dirty="0"/>
              <a:t>This systems aim to enhance </a:t>
            </a:r>
            <a:r>
              <a:rPr lang="en-US" sz="2400" b="1" dirty="0"/>
              <a:t>accessibility, efficiency, and accuracy</a:t>
            </a:r>
            <a:r>
              <a:rPr lang="en-US" sz="2400" dirty="0"/>
              <a:t> in elections, and </a:t>
            </a:r>
            <a:r>
              <a:rPr lang="en-US" sz="2400" b="1" dirty="0"/>
              <a:t>analyze</a:t>
            </a:r>
            <a:r>
              <a:rPr lang="en-US" sz="2400" dirty="0"/>
              <a:t> the different aspect of result.</a:t>
            </a:r>
          </a:p>
          <a:p>
            <a:pPr marL="0" indent="0" algn="just">
              <a:buNone/>
            </a:pPr>
            <a:endParaRPr lang="en-US" sz="2400" dirty="0"/>
          </a:p>
          <a:p>
            <a:pPr marL="0" indent="0" algn="just">
              <a:buNone/>
            </a:pPr>
            <a:r>
              <a:rPr lang="en-US" sz="2400" dirty="0"/>
              <a:t>Exploring the various facets of e-voting is crucial to understanding its impact on democratic processes and ensuring a trustworthy electoral system.</a:t>
            </a:r>
          </a:p>
        </p:txBody>
      </p:sp>
      <p:sp>
        <p:nvSpPr>
          <p:cNvPr id="4" name="Date Placeholder 3">
            <a:extLst>
              <a:ext uri="{FF2B5EF4-FFF2-40B4-BE49-F238E27FC236}">
                <a16:creationId xmlns:a16="http://schemas.microsoft.com/office/drawing/2014/main" id="{B8AD5ED6-2B6D-065C-F433-CC84708F1DD3}"/>
              </a:ext>
            </a:extLst>
          </p:cNvPr>
          <p:cNvSpPr>
            <a:spLocks noGrp="1"/>
          </p:cNvSpPr>
          <p:nvPr>
            <p:ph type="dt" sz="half" idx="10"/>
          </p:nvPr>
        </p:nvSpPr>
        <p:spPr/>
        <p:txBody>
          <a:bodyPr/>
          <a:lstStyle/>
          <a:p>
            <a:r>
              <a:rPr lang="en-US" dirty="0"/>
              <a:t> </a:t>
            </a:r>
          </a:p>
        </p:txBody>
      </p:sp>
      <p:sp>
        <p:nvSpPr>
          <p:cNvPr id="5" name="Footer Placeholder 4">
            <a:extLst>
              <a:ext uri="{FF2B5EF4-FFF2-40B4-BE49-F238E27FC236}">
                <a16:creationId xmlns:a16="http://schemas.microsoft.com/office/drawing/2014/main" id="{A2B050C3-DC47-E678-C669-6A719E9F59BB}"/>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05C2474-18ED-0F16-D384-DFE88C612659}"/>
              </a:ext>
            </a:extLst>
          </p:cNvPr>
          <p:cNvSpPr>
            <a:spLocks noGrp="1"/>
          </p:cNvSpPr>
          <p:nvPr>
            <p:ph type="sldNum" sz="quarter" idx="12"/>
          </p:nvPr>
        </p:nvSpPr>
        <p:spPr/>
        <p:txBody>
          <a:bodyPr/>
          <a:lstStyle/>
          <a:p>
            <a:fld id="{4F7E9C80-C75B-4B75-A6C5-E58A18995148}" type="slidenum">
              <a:rPr lang="en-US" smtClean="0"/>
              <a:t>3</a:t>
            </a:fld>
            <a:endParaRPr lang="en-US" dirty="0"/>
          </a:p>
        </p:txBody>
      </p:sp>
      <p:pic>
        <p:nvPicPr>
          <p:cNvPr id="7" name="image2.jpeg">
            <a:extLst>
              <a:ext uri="{FF2B5EF4-FFF2-40B4-BE49-F238E27FC236}">
                <a16:creationId xmlns:a16="http://schemas.microsoft.com/office/drawing/2014/main" id="{789CED03-5701-98E1-1608-47887AA8CD0F}"/>
              </a:ext>
            </a:extLst>
          </p:cNvPr>
          <p:cNvPicPr/>
          <p:nvPr/>
        </p:nvPicPr>
        <p:blipFill>
          <a:blip r:embed="rId2"/>
          <a:srcRect/>
          <a:stretch>
            <a:fillRect/>
          </a:stretch>
        </p:blipFill>
        <p:spPr bwMode="auto">
          <a:xfrm>
            <a:off x="152400" y="388589"/>
            <a:ext cx="2237740" cy="755015"/>
          </a:xfrm>
          <a:prstGeom prst="rect">
            <a:avLst/>
          </a:prstGeom>
          <a:noFill/>
          <a:ln w="9525">
            <a:noFill/>
            <a:miter lim="800000"/>
            <a:headEnd/>
            <a:tailEnd/>
          </a:ln>
        </p:spPr>
      </p:pic>
    </p:spTree>
    <p:extLst>
      <p:ext uri="{BB962C8B-B14F-4D97-AF65-F5344CB8AC3E}">
        <p14:creationId xmlns:p14="http://schemas.microsoft.com/office/powerpoint/2010/main" val="302993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8229600" cy="1143000"/>
          </a:xfrm>
        </p:spPr>
        <p:txBody>
          <a:bodyPr/>
          <a:lstStyle/>
          <a:p>
            <a:r>
              <a:rPr lang="en-IN" dirty="0"/>
              <a:t>PROBLEM STATEMENT</a:t>
            </a:r>
          </a:p>
        </p:txBody>
      </p:sp>
      <p:sp>
        <p:nvSpPr>
          <p:cNvPr id="3" name="Content Placeholder 2"/>
          <p:cNvSpPr>
            <a:spLocks noGrp="1"/>
          </p:cNvSpPr>
          <p:nvPr>
            <p:ph idx="1"/>
          </p:nvPr>
        </p:nvSpPr>
        <p:spPr>
          <a:xfrm>
            <a:off x="304800" y="1600200"/>
            <a:ext cx="8229600" cy="4525963"/>
          </a:xfrm>
        </p:spPr>
        <p:txBody>
          <a:bodyPr>
            <a:noAutofit/>
          </a:bodyPr>
          <a:lstStyle/>
          <a:p>
            <a:pPr algn="just"/>
            <a:r>
              <a:rPr lang="en-US" sz="2400" b="1" dirty="0"/>
              <a:t>Ballot Manipulation Concerns</a:t>
            </a:r>
            <a:r>
              <a:rPr lang="en-US" sz="2400" dirty="0"/>
              <a:t>: Worries about ballot manipulation highlight the need for robust safeguards ensuring the authenticity and accuracy of election results.</a:t>
            </a:r>
          </a:p>
          <a:p>
            <a:pPr algn="just"/>
            <a:r>
              <a:rPr lang="en-US" sz="2400" b="1" dirty="0"/>
              <a:t>Accessibility : </a:t>
            </a:r>
            <a:r>
              <a:rPr lang="en-US" sz="2400" dirty="0"/>
              <a:t>Ensuring accessibility, especially for voters with disabilities, remains a pivotal challenge in implementing e-voting systems.</a:t>
            </a:r>
          </a:p>
          <a:p>
            <a:pPr algn="just"/>
            <a:r>
              <a:rPr lang="en-US" sz="2400" b="1" dirty="0"/>
              <a:t>Analysis : </a:t>
            </a:r>
            <a:r>
              <a:rPr lang="en-US" sz="2400" dirty="0"/>
              <a:t>Analysis of election result to understand the vote bank of every candidate.</a:t>
            </a:r>
          </a:p>
          <a:p>
            <a:pPr algn="just"/>
            <a:r>
              <a:rPr lang="en-US" sz="2400" b="1" dirty="0"/>
              <a:t>Standardization Issues: </a:t>
            </a:r>
            <a:r>
              <a:rPr lang="en-US" sz="2400" dirty="0"/>
              <a:t>The absence of universal standards leads to inconsistencies and vulnerabilities across e-voting implementations, impacting reliability. </a:t>
            </a:r>
          </a:p>
        </p:txBody>
      </p:sp>
      <p:sp>
        <p:nvSpPr>
          <p:cNvPr id="4" name="Date Placeholder 3"/>
          <p:cNvSpPr>
            <a:spLocks noGrp="1"/>
          </p:cNvSpPr>
          <p:nvPr>
            <p:ph type="dt" sz="half" idx="10"/>
          </p:nvPr>
        </p:nvSpPr>
        <p:spPr/>
        <p:txBody>
          <a:bodyPr/>
          <a:lstStyle/>
          <a:p>
            <a:r>
              <a:rPr lang="en-US" dirty="0"/>
              <a:t> </a:t>
            </a:r>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r>
              <a:rPr lang="en-US" dirty="0"/>
              <a:t>4</a:t>
            </a:r>
          </a:p>
        </p:txBody>
      </p:sp>
      <p:pic>
        <p:nvPicPr>
          <p:cNvPr id="7" name="image2.jpeg">
            <a:extLst>
              <a:ext uri="{FF2B5EF4-FFF2-40B4-BE49-F238E27FC236}">
                <a16:creationId xmlns:a16="http://schemas.microsoft.com/office/drawing/2014/main" id="{B74AECD2-2AFF-A25F-E69F-AD44E261FB87}"/>
              </a:ext>
            </a:extLst>
          </p:cNvPr>
          <p:cNvPicPr/>
          <p:nvPr/>
        </p:nvPicPr>
        <p:blipFill>
          <a:blip r:embed="rId2"/>
          <a:srcRect/>
          <a:stretch>
            <a:fillRect/>
          </a:stretch>
        </p:blipFill>
        <p:spPr bwMode="auto">
          <a:xfrm>
            <a:off x="152400" y="388589"/>
            <a:ext cx="2237740" cy="755015"/>
          </a:xfrm>
          <a:prstGeom prst="rect">
            <a:avLst/>
          </a:prstGeom>
          <a:noFill/>
          <a:ln w="9525">
            <a:noFill/>
            <a:miter lim="800000"/>
            <a:headEnd/>
            <a:tailEnd/>
          </a:ln>
        </p:spPr>
      </p:pic>
    </p:spTree>
    <p:extLst>
      <p:ext uri="{BB962C8B-B14F-4D97-AF65-F5344CB8AC3E}">
        <p14:creationId xmlns:p14="http://schemas.microsoft.com/office/powerpoint/2010/main" val="3147206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2FC2-EFF1-B554-4D8C-A6AEC146819F}"/>
              </a:ext>
            </a:extLst>
          </p:cNvPr>
          <p:cNvSpPr>
            <a:spLocks noGrp="1"/>
          </p:cNvSpPr>
          <p:nvPr>
            <p:ph type="title"/>
          </p:nvPr>
        </p:nvSpPr>
        <p:spPr/>
        <p:txBody>
          <a:bodyPr/>
          <a:lstStyle/>
          <a:p>
            <a:r>
              <a:rPr lang="en-US" dirty="0"/>
              <a:t>A</a:t>
            </a:r>
            <a:r>
              <a:rPr lang="en-IN" dirty="0"/>
              <a:t>BSTRACT</a:t>
            </a:r>
          </a:p>
        </p:txBody>
      </p:sp>
      <p:sp>
        <p:nvSpPr>
          <p:cNvPr id="3" name="Content Placeholder 2">
            <a:extLst>
              <a:ext uri="{FF2B5EF4-FFF2-40B4-BE49-F238E27FC236}">
                <a16:creationId xmlns:a16="http://schemas.microsoft.com/office/drawing/2014/main" id="{53591B5B-C9E6-06C5-73A3-86C6B384CBCC}"/>
              </a:ext>
            </a:extLst>
          </p:cNvPr>
          <p:cNvSpPr>
            <a:spLocks noGrp="1"/>
          </p:cNvSpPr>
          <p:nvPr>
            <p:ph idx="1"/>
          </p:nvPr>
        </p:nvSpPr>
        <p:spPr>
          <a:xfrm>
            <a:off x="457200" y="1570037"/>
            <a:ext cx="8229600" cy="4525963"/>
          </a:xfrm>
        </p:spPr>
        <p:txBody>
          <a:bodyPr>
            <a:noAutofit/>
          </a:bodyPr>
          <a:lstStyle/>
          <a:p>
            <a:pPr marL="0" indent="0" algn="just">
              <a:buNone/>
            </a:pPr>
            <a:r>
              <a:rPr lang="en-US" sz="2400" dirty="0"/>
              <a:t>Examining the landscape of electronic voting systems, this abstract delves into the potential threats jeopardizing the security and reliability of democratic processes. It dissects various vulnerabilities and explores strategies to fortify the integrity of the voting process, ensuring the accuracy and authenticity of election results. By addressing concerns related to electronic ballot manipulation, the abstract aims to instill and sustain public trust in e-voting systems.</a:t>
            </a:r>
            <a:endParaRPr lang="en-IN" sz="2400" dirty="0"/>
          </a:p>
        </p:txBody>
      </p:sp>
      <p:sp>
        <p:nvSpPr>
          <p:cNvPr id="4" name="Date Placeholder 3">
            <a:extLst>
              <a:ext uri="{FF2B5EF4-FFF2-40B4-BE49-F238E27FC236}">
                <a16:creationId xmlns:a16="http://schemas.microsoft.com/office/drawing/2014/main" id="{8DD04A67-806D-D86F-84BA-903729E3C84F}"/>
              </a:ext>
            </a:extLst>
          </p:cNvPr>
          <p:cNvSpPr>
            <a:spLocks noGrp="1"/>
          </p:cNvSpPr>
          <p:nvPr>
            <p:ph type="dt" sz="half" idx="10"/>
          </p:nvPr>
        </p:nvSpPr>
        <p:spPr/>
        <p:txBody>
          <a:bodyPr/>
          <a:lstStyle/>
          <a:p>
            <a:r>
              <a:rPr lang="en-US" dirty="0"/>
              <a:t> </a:t>
            </a:r>
          </a:p>
        </p:txBody>
      </p:sp>
      <p:sp>
        <p:nvSpPr>
          <p:cNvPr id="6" name="Slide Number Placeholder 5">
            <a:extLst>
              <a:ext uri="{FF2B5EF4-FFF2-40B4-BE49-F238E27FC236}">
                <a16:creationId xmlns:a16="http://schemas.microsoft.com/office/drawing/2014/main" id="{0936248F-CB7D-4458-E88A-C3349C8A672C}"/>
              </a:ext>
            </a:extLst>
          </p:cNvPr>
          <p:cNvSpPr>
            <a:spLocks noGrp="1"/>
          </p:cNvSpPr>
          <p:nvPr>
            <p:ph type="sldNum" sz="quarter" idx="12"/>
          </p:nvPr>
        </p:nvSpPr>
        <p:spPr/>
        <p:txBody>
          <a:bodyPr/>
          <a:lstStyle/>
          <a:p>
            <a:fld id="{4F7E9C80-C75B-4B75-A6C5-E58A18995148}" type="slidenum">
              <a:rPr lang="en-US" smtClean="0"/>
              <a:t>5</a:t>
            </a:fld>
            <a:endParaRPr lang="en-US"/>
          </a:p>
        </p:txBody>
      </p:sp>
      <p:pic>
        <p:nvPicPr>
          <p:cNvPr id="5" name="image2.jpeg">
            <a:extLst>
              <a:ext uri="{FF2B5EF4-FFF2-40B4-BE49-F238E27FC236}">
                <a16:creationId xmlns:a16="http://schemas.microsoft.com/office/drawing/2014/main" id="{59F17C59-10F2-3A1C-AEE7-76BFA098235D}"/>
              </a:ext>
            </a:extLst>
          </p:cNvPr>
          <p:cNvPicPr/>
          <p:nvPr/>
        </p:nvPicPr>
        <p:blipFill>
          <a:blip r:embed="rId2"/>
          <a:srcRect/>
          <a:stretch>
            <a:fillRect/>
          </a:stretch>
        </p:blipFill>
        <p:spPr bwMode="auto">
          <a:xfrm>
            <a:off x="76200" y="274638"/>
            <a:ext cx="2237740" cy="755015"/>
          </a:xfrm>
          <a:prstGeom prst="rect">
            <a:avLst/>
          </a:prstGeom>
          <a:noFill/>
          <a:ln w="9525">
            <a:noFill/>
            <a:miter lim="800000"/>
            <a:headEnd/>
            <a:tailEnd/>
          </a:ln>
        </p:spPr>
      </p:pic>
    </p:spTree>
    <p:extLst>
      <p:ext uri="{BB962C8B-B14F-4D97-AF65-F5344CB8AC3E}">
        <p14:creationId xmlns:p14="http://schemas.microsoft.com/office/powerpoint/2010/main" val="168226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B55F-C63F-71B1-B34C-DA51DCF91E07}"/>
              </a:ext>
            </a:extLst>
          </p:cNvPr>
          <p:cNvSpPr>
            <a:spLocks noGrp="1"/>
          </p:cNvSpPr>
          <p:nvPr>
            <p:ph type="title"/>
          </p:nvPr>
        </p:nvSpPr>
        <p:spPr>
          <a:xfrm>
            <a:off x="76200" y="327025"/>
            <a:ext cx="8229600" cy="1143000"/>
          </a:xfrm>
        </p:spPr>
        <p:txBody>
          <a:bodyPr/>
          <a:lstStyle/>
          <a:p>
            <a:r>
              <a:rPr lang="en-IN" dirty="0"/>
              <a:t>MIND MAP</a:t>
            </a:r>
          </a:p>
        </p:txBody>
      </p:sp>
      <p:sp>
        <p:nvSpPr>
          <p:cNvPr id="4" name="Date Placeholder 3">
            <a:extLst>
              <a:ext uri="{FF2B5EF4-FFF2-40B4-BE49-F238E27FC236}">
                <a16:creationId xmlns:a16="http://schemas.microsoft.com/office/drawing/2014/main" id="{8379E99F-4E49-141F-408B-72D8092A8590}"/>
              </a:ext>
            </a:extLst>
          </p:cNvPr>
          <p:cNvSpPr>
            <a:spLocks noGrp="1"/>
          </p:cNvSpPr>
          <p:nvPr>
            <p:ph type="dt" sz="half" idx="10"/>
          </p:nvPr>
        </p:nvSpPr>
        <p:spPr/>
        <p:txBody>
          <a:bodyPr/>
          <a:lstStyle/>
          <a:p>
            <a:r>
              <a:rPr lang="en-US" dirty="0"/>
              <a:t> </a:t>
            </a:r>
          </a:p>
        </p:txBody>
      </p:sp>
      <p:sp>
        <p:nvSpPr>
          <p:cNvPr id="5" name="Footer Placeholder 4">
            <a:extLst>
              <a:ext uri="{FF2B5EF4-FFF2-40B4-BE49-F238E27FC236}">
                <a16:creationId xmlns:a16="http://schemas.microsoft.com/office/drawing/2014/main" id="{582C8D4F-0D3D-5639-30B6-8FCE6159CD9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3F67E01-726F-A440-8F75-DFE159EBC24D}"/>
              </a:ext>
            </a:extLst>
          </p:cNvPr>
          <p:cNvSpPr>
            <a:spLocks noGrp="1"/>
          </p:cNvSpPr>
          <p:nvPr>
            <p:ph type="sldNum" sz="quarter" idx="12"/>
          </p:nvPr>
        </p:nvSpPr>
        <p:spPr/>
        <p:txBody>
          <a:bodyPr/>
          <a:lstStyle/>
          <a:p>
            <a:fld id="{4F7E9C80-C75B-4B75-A6C5-E58A18995148}" type="slidenum">
              <a:rPr lang="en-US" smtClean="0"/>
              <a:t>6</a:t>
            </a:fld>
            <a:endParaRPr lang="en-US"/>
          </a:p>
        </p:txBody>
      </p:sp>
      <p:pic>
        <p:nvPicPr>
          <p:cNvPr id="3" name="image2.jpeg">
            <a:extLst>
              <a:ext uri="{FF2B5EF4-FFF2-40B4-BE49-F238E27FC236}">
                <a16:creationId xmlns:a16="http://schemas.microsoft.com/office/drawing/2014/main" id="{7DFAC50D-2FF0-A7C9-F87D-CEBCD893204F}"/>
              </a:ext>
            </a:extLst>
          </p:cNvPr>
          <p:cNvPicPr/>
          <p:nvPr/>
        </p:nvPicPr>
        <p:blipFill>
          <a:blip r:embed="rId2"/>
          <a:srcRect/>
          <a:stretch>
            <a:fillRect/>
          </a:stretch>
        </p:blipFill>
        <p:spPr bwMode="auto">
          <a:xfrm>
            <a:off x="152400" y="302070"/>
            <a:ext cx="2237740" cy="755015"/>
          </a:xfrm>
          <a:prstGeom prst="rect">
            <a:avLst/>
          </a:prstGeom>
          <a:noFill/>
          <a:ln w="9525">
            <a:noFill/>
            <a:miter lim="800000"/>
            <a:headEnd/>
            <a:tailEnd/>
          </a:ln>
        </p:spPr>
      </p:pic>
      <p:pic>
        <p:nvPicPr>
          <p:cNvPr id="13" name="Picture 12">
            <a:extLst>
              <a:ext uri="{FF2B5EF4-FFF2-40B4-BE49-F238E27FC236}">
                <a16:creationId xmlns:a16="http://schemas.microsoft.com/office/drawing/2014/main" id="{FBDB0472-BC19-983A-B1DD-D44D953DE8E3}"/>
              </a:ext>
            </a:extLst>
          </p:cNvPr>
          <p:cNvPicPr>
            <a:picLocks noChangeAspect="1"/>
          </p:cNvPicPr>
          <p:nvPr/>
        </p:nvPicPr>
        <p:blipFill>
          <a:blip r:embed="rId3"/>
          <a:stretch>
            <a:fillRect/>
          </a:stretch>
        </p:blipFill>
        <p:spPr>
          <a:xfrm>
            <a:off x="685800" y="1162138"/>
            <a:ext cx="7772400" cy="5695862"/>
          </a:xfrm>
          <a:prstGeom prst="rect">
            <a:avLst/>
          </a:prstGeom>
        </p:spPr>
      </p:pic>
      <p:sp>
        <p:nvSpPr>
          <p:cNvPr id="8" name="Rectangle 7">
            <a:extLst>
              <a:ext uri="{FF2B5EF4-FFF2-40B4-BE49-F238E27FC236}">
                <a16:creationId xmlns:a16="http://schemas.microsoft.com/office/drawing/2014/main" id="{C626B33B-E40D-377F-8F75-F0B830F4FDDA}"/>
              </a:ext>
            </a:extLst>
          </p:cNvPr>
          <p:cNvSpPr/>
          <p:nvPr/>
        </p:nvSpPr>
        <p:spPr>
          <a:xfrm>
            <a:off x="5257800" y="5029200"/>
            <a:ext cx="1219200" cy="1066800"/>
          </a:xfrm>
          <a:prstGeom prst="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05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0C64-6C79-D471-D765-AE9E8541CA35}"/>
              </a:ext>
            </a:extLst>
          </p:cNvPr>
          <p:cNvSpPr>
            <a:spLocks noGrp="1"/>
          </p:cNvSpPr>
          <p:nvPr>
            <p:ph type="title"/>
          </p:nvPr>
        </p:nvSpPr>
        <p:spPr>
          <a:xfrm>
            <a:off x="228600" y="267146"/>
            <a:ext cx="8229600" cy="1020762"/>
          </a:xfrm>
        </p:spPr>
        <p:txBody>
          <a:bodyPr/>
          <a:lstStyle/>
          <a:p>
            <a:r>
              <a:rPr lang="en-IN" dirty="0"/>
              <a:t>ER-DIAGRAM</a:t>
            </a:r>
          </a:p>
        </p:txBody>
      </p:sp>
      <p:sp>
        <p:nvSpPr>
          <p:cNvPr id="6" name="Slide Number Placeholder 5">
            <a:extLst>
              <a:ext uri="{FF2B5EF4-FFF2-40B4-BE49-F238E27FC236}">
                <a16:creationId xmlns:a16="http://schemas.microsoft.com/office/drawing/2014/main" id="{B1282C8A-BB86-9FC4-F2FC-E1AD6682F261}"/>
              </a:ext>
            </a:extLst>
          </p:cNvPr>
          <p:cNvSpPr>
            <a:spLocks noGrp="1"/>
          </p:cNvSpPr>
          <p:nvPr>
            <p:ph type="sldNum" sz="quarter" idx="12"/>
          </p:nvPr>
        </p:nvSpPr>
        <p:spPr/>
        <p:txBody>
          <a:bodyPr/>
          <a:lstStyle/>
          <a:p>
            <a:fld id="{4F7E9C80-C75B-4B75-A6C5-E58A18995148}" type="slidenum">
              <a:rPr lang="en-US" smtClean="0"/>
              <a:t>7</a:t>
            </a:fld>
            <a:endParaRPr lang="en-US"/>
          </a:p>
        </p:txBody>
      </p:sp>
      <p:pic>
        <p:nvPicPr>
          <p:cNvPr id="3" name="image2.jpeg">
            <a:extLst>
              <a:ext uri="{FF2B5EF4-FFF2-40B4-BE49-F238E27FC236}">
                <a16:creationId xmlns:a16="http://schemas.microsoft.com/office/drawing/2014/main" id="{30693AE2-9EE6-2C3E-A25B-2C04147CDF8F}"/>
              </a:ext>
            </a:extLst>
          </p:cNvPr>
          <p:cNvPicPr/>
          <p:nvPr/>
        </p:nvPicPr>
        <p:blipFill>
          <a:blip r:embed="rId2"/>
          <a:srcRect/>
          <a:stretch>
            <a:fillRect/>
          </a:stretch>
        </p:blipFill>
        <p:spPr bwMode="auto">
          <a:xfrm>
            <a:off x="152400" y="302070"/>
            <a:ext cx="2237740" cy="755015"/>
          </a:xfrm>
          <a:prstGeom prst="rect">
            <a:avLst/>
          </a:prstGeom>
          <a:noFill/>
          <a:ln w="9525">
            <a:noFill/>
            <a:miter lim="800000"/>
            <a:headEnd/>
            <a:tailEnd/>
          </a:ln>
        </p:spPr>
      </p:pic>
      <p:pic>
        <p:nvPicPr>
          <p:cNvPr id="5" name="Picture 4" descr="A diagram of a company&#10;&#10;Description automatically generated with medium confidence">
            <a:extLst>
              <a:ext uri="{FF2B5EF4-FFF2-40B4-BE49-F238E27FC236}">
                <a16:creationId xmlns:a16="http://schemas.microsoft.com/office/drawing/2014/main" id="{F5D8A643-9C79-DE31-4C73-37C19E18B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7908"/>
            <a:ext cx="9144000" cy="5143500"/>
          </a:xfrm>
          <a:prstGeom prst="rect">
            <a:avLst/>
          </a:prstGeom>
        </p:spPr>
      </p:pic>
    </p:spTree>
    <p:extLst>
      <p:ext uri="{BB962C8B-B14F-4D97-AF65-F5344CB8AC3E}">
        <p14:creationId xmlns:p14="http://schemas.microsoft.com/office/powerpoint/2010/main" val="202781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B622-3A54-1A00-E6E5-B0A7B61FC33E}"/>
              </a:ext>
            </a:extLst>
          </p:cNvPr>
          <p:cNvSpPr>
            <a:spLocks noGrp="1"/>
          </p:cNvSpPr>
          <p:nvPr>
            <p:ph type="title"/>
          </p:nvPr>
        </p:nvSpPr>
        <p:spPr/>
        <p:txBody>
          <a:bodyPr/>
          <a:lstStyle/>
          <a:p>
            <a:r>
              <a:rPr lang="en-IN" dirty="0"/>
              <a:t>REFERNCES </a:t>
            </a:r>
          </a:p>
        </p:txBody>
      </p:sp>
      <p:sp>
        <p:nvSpPr>
          <p:cNvPr id="3" name="Content Placeholder 2">
            <a:extLst>
              <a:ext uri="{FF2B5EF4-FFF2-40B4-BE49-F238E27FC236}">
                <a16:creationId xmlns:a16="http://schemas.microsoft.com/office/drawing/2014/main" id="{24304E00-1E1D-081E-B383-09787476D7FA}"/>
              </a:ext>
            </a:extLst>
          </p:cNvPr>
          <p:cNvSpPr>
            <a:spLocks noGrp="1"/>
          </p:cNvSpPr>
          <p:nvPr>
            <p:ph idx="1"/>
          </p:nvPr>
        </p:nvSpPr>
        <p:spPr>
          <a:xfrm>
            <a:off x="457200" y="1604347"/>
            <a:ext cx="8229600" cy="4525963"/>
          </a:xfrm>
        </p:spPr>
        <p:txBody>
          <a:bodyPr>
            <a:normAutofit/>
          </a:bodyPr>
          <a:lstStyle/>
          <a:p>
            <a:r>
              <a:rPr lang="en-IN" sz="2400" dirty="0">
                <a:hlinkClick r:id="rId2"/>
              </a:rPr>
              <a:t>www.geeksforgeeks.org</a:t>
            </a:r>
            <a:endParaRPr lang="en-IN" sz="2400" dirty="0"/>
          </a:p>
          <a:p>
            <a:r>
              <a:rPr lang="en-IN" sz="2400" dirty="0">
                <a:hlinkClick r:id="rId3"/>
              </a:rPr>
              <a:t>www.coursera.org</a:t>
            </a:r>
            <a:endParaRPr lang="en-IN" sz="2400" dirty="0"/>
          </a:p>
          <a:p>
            <a:r>
              <a:rPr lang="en-IN" sz="2400" dirty="0">
                <a:hlinkClick r:id="rId4"/>
              </a:rPr>
              <a:t>www.udacity.com</a:t>
            </a:r>
            <a:r>
              <a:rPr lang="en-IN" sz="2400" dirty="0"/>
              <a:t> </a:t>
            </a:r>
          </a:p>
          <a:p>
            <a:r>
              <a:rPr lang="en-IN" sz="2400" dirty="0">
                <a:hlinkClick r:id="rId5"/>
              </a:rPr>
              <a:t>www.cse.iitb.ac.in</a:t>
            </a:r>
            <a:endParaRPr lang="en-IN" sz="2400" dirty="0"/>
          </a:p>
        </p:txBody>
      </p:sp>
      <p:sp>
        <p:nvSpPr>
          <p:cNvPr id="4" name="Date Placeholder 3">
            <a:extLst>
              <a:ext uri="{FF2B5EF4-FFF2-40B4-BE49-F238E27FC236}">
                <a16:creationId xmlns:a16="http://schemas.microsoft.com/office/drawing/2014/main" id="{AFCDCB23-6663-CF5E-2D4E-663C95B7CEE0}"/>
              </a:ext>
            </a:extLst>
          </p:cNvPr>
          <p:cNvSpPr>
            <a:spLocks noGrp="1"/>
          </p:cNvSpPr>
          <p:nvPr>
            <p:ph type="dt" sz="half" idx="10"/>
          </p:nvPr>
        </p:nvSpPr>
        <p:spPr/>
        <p:txBody>
          <a:bodyPr/>
          <a:lstStyle/>
          <a:p>
            <a:r>
              <a:rPr lang="en-US" dirty="0"/>
              <a:t> </a:t>
            </a:r>
          </a:p>
        </p:txBody>
      </p:sp>
      <p:sp>
        <p:nvSpPr>
          <p:cNvPr id="5" name="Footer Placeholder 4">
            <a:extLst>
              <a:ext uri="{FF2B5EF4-FFF2-40B4-BE49-F238E27FC236}">
                <a16:creationId xmlns:a16="http://schemas.microsoft.com/office/drawing/2014/main" id="{808E28D6-2A90-829A-7DC2-4BD254A79DD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E510F44-75D4-70F2-1160-AEEDEE14BBE0}"/>
              </a:ext>
            </a:extLst>
          </p:cNvPr>
          <p:cNvSpPr>
            <a:spLocks noGrp="1"/>
          </p:cNvSpPr>
          <p:nvPr>
            <p:ph type="sldNum" sz="quarter" idx="12"/>
          </p:nvPr>
        </p:nvSpPr>
        <p:spPr/>
        <p:txBody>
          <a:bodyPr/>
          <a:lstStyle/>
          <a:p>
            <a:fld id="{4F7E9C80-C75B-4B75-A6C5-E58A18995148}" type="slidenum">
              <a:rPr lang="en-US" smtClean="0"/>
              <a:t>8</a:t>
            </a:fld>
            <a:endParaRPr lang="en-US"/>
          </a:p>
        </p:txBody>
      </p:sp>
    </p:spTree>
    <p:extLst>
      <p:ext uri="{BB962C8B-B14F-4D97-AF65-F5344CB8AC3E}">
        <p14:creationId xmlns:p14="http://schemas.microsoft.com/office/powerpoint/2010/main" val="1990959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297</Words>
  <Application>Microsoft Office PowerPoint</Application>
  <PresentationFormat>On-screen Show (4:3)</PresentationFormat>
  <Paragraphs>51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eVOTING SYSTEM</vt:lpstr>
      <vt:lpstr>      INDEX</vt:lpstr>
      <vt:lpstr>INTRODUCTION</vt:lpstr>
      <vt:lpstr>PROBLEM STATEMENT</vt:lpstr>
      <vt:lpstr>ABSTRACT</vt:lpstr>
      <vt:lpstr>MIND MAP</vt:lpstr>
      <vt:lpstr>ER-DIAGRAM</vt:lpstr>
      <vt:lpstr>REFERNCES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ANIMESH JHA (RA2211028010103)</cp:lastModifiedBy>
  <cp:revision>23</cp:revision>
  <dcterms:created xsi:type="dcterms:W3CDTF">2020-05-13T07:00:09Z</dcterms:created>
  <dcterms:modified xsi:type="dcterms:W3CDTF">2024-02-10T15:31:52Z</dcterms:modified>
</cp:coreProperties>
</file>