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A14-1716-4CDD-8988-6945E8AFA81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2808-AB6F-4B7D-8611-493F328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A14-1716-4CDD-8988-6945E8AFA81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2808-AB6F-4B7D-8611-493F328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A14-1716-4CDD-8988-6945E8AFA81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2808-AB6F-4B7D-8611-493F328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A14-1716-4CDD-8988-6945E8AFA81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2808-AB6F-4B7D-8611-493F328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A14-1716-4CDD-8988-6945E8AFA81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2808-AB6F-4B7D-8611-493F328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A14-1716-4CDD-8988-6945E8AFA81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2808-AB6F-4B7D-8611-493F328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A14-1716-4CDD-8988-6945E8AFA81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2808-AB6F-4B7D-8611-493F328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A14-1716-4CDD-8988-6945E8AFA81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2808-AB6F-4B7D-8611-493F328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A14-1716-4CDD-8988-6945E8AFA81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2808-AB6F-4B7D-8611-493F328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7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A14-1716-4CDD-8988-6945E8AFA81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2808-AB6F-4B7D-8611-493F328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A14-1716-4CDD-8988-6945E8AFA81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2808-AB6F-4B7D-8611-493F328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DA14-1716-4CDD-8988-6945E8AFA81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2808-AB6F-4B7D-8611-493F328B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8584" y="2566707"/>
            <a:ext cx="502258" cy="909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3200512" y="2839683"/>
            <a:ext cx="492834" cy="635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18223" y="2546537"/>
            <a:ext cx="2604023" cy="928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129242" y="3979993"/>
            <a:ext cx="1001134" cy="889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130376" y="3979993"/>
            <a:ext cx="1978735" cy="1184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835588" y="605117"/>
            <a:ext cx="2958353" cy="2571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9649945" y="6157341"/>
            <a:ext cx="2201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456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22413">
                <a:lnSpc>
                  <a:spcPts val="1456"/>
                </a:lnSpc>
              </a:pPr>
              <a:t>1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9" name="object 5"/>
          <p:cNvSpPr txBox="1">
            <a:spLocks noGrp="1"/>
          </p:cNvSpPr>
          <p:nvPr/>
        </p:nvSpPr>
        <p:spPr>
          <a:xfrm>
            <a:off x="2909713" y="5828348"/>
            <a:ext cx="4939030" cy="1390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Software Engineering </a:t>
            </a:r>
            <a:r>
              <a:rPr dirty="0"/>
              <a:t>(3</a:t>
            </a:r>
            <a:r>
              <a:rPr sz="750" baseline="16666" dirty="0"/>
              <a:t>rd </a:t>
            </a:r>
            <a:r>
              <a:rPr sz="800" spc="-5" dirty="0"/>
              <a:t>ed.), </a:t>
            </a:r>
            <a:r>
              <a:rPr sz="800" dirty="0"/>
              <a:t>By </a:t>
            </a:r>
            <a:r>
              <a:rPr sz="800" spc="-5" dirty="0"/>
              <a:t>K.K </a:t>
            </a:r>
            <a:r>
              <a:rPr sz="800" spc="-10" dirty="0"/>
              <a:t>Aggarwal </a:t>
            </a:r>
            <a:r>
              <a:rPr sz="800" dirty="0"/>
              <a:t>&amp; </a:t>
            </a:r>
            <a:r>
              <a:rPr sz="800" spc="-10" dirty="0"/>
              <a:t>Yogesh </a:t>
            </a:r>
            <a:r>
              <a:rPr sz="800" dirty="0"/>
              <a:t>Singh, </a:t>
            </a:r>
            <a:r>
              <a:rPr sz="800" spc="-10" dirty="0"/>
              <a:t>Copyright </a:t>
            </a:r>
            <a:r>
              <a:rPr sz="800" dirty="0"/>
              <a:t>© </a:t>
            </a:r>
            <a:r>
              <a:rPr sz="800" spc="-10" dirty="0"/>
              <a:t>New </a:t>
            </a:r>
            <a:r>
              <a:rPr sz="800" spc="-15" dirty="0"/>
              <a:t>Age </a:t>
            </a:r>
            <a:r>
              <a:rPr sz="800" spc="-10" dirty="0"/>
              <a:t>International </a:t>
            </a:r>
            <a:r>
              <a:rPr sz="800" spc="-5" dirty="0"/>
              <a:t>Publishers,</a:t>
            </a:r>
            <a:r>
              <a:rPr sz="800" spc="120" dirty="0"/>
              <a:t> </a:t>
            </a:r>
            <a:r>
              <a:rPr sz="800" spc="5" dirty="0"/>
              <a:t>2007</a:t>
            </a:r>
            <a:endParaRPr sz="800"/>
          </a:p>
        </p:txBody>
      </p:sp>
    </p:spTree>
    <p:extLst>
      <p:ext uri="{BB962C8B-B14F-4D97-AF65-F5344CB8AC3E}">
        <p14:creationId xmlns:p14="http://schemas.microsoft.com/office/powerpoint/2010/main" val="145640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366" y="361644"/>
            <a:ext cx="4379355" cy="549170"/>
          </a:xfrm>
          <a:prstGeom prst="rect">
            <a:avLst/>
          </a:prstGeom>
        </p:spPr>
        <p:txBody>
          <a:bodyPr vert="horz" wrap="square" lIns="0" tIns="112059" rIns="0" bIns="0" rtlCol="0" anchor="ctr">
            <a:spAutoFit/>
          </a:bodyPr>
          <a:lstStyle/>
          <a:p>
            <a:pPr marL="11206" marR="4483">
              <a:lnSpc>
                <a:spcPts val="3415"/>
              </a:lnSpc>
              <a:spcBef>
                <a:spcPts val="882"/>
              </a:spcBef>
            </a:pPr>
            <a:r>
              <a:rPr spc="-9" dirty="0"/>
              <a:t>S</a:t>
            </a:r>
            <a:r>
              <a:rPr dirty="0"/>
              <a:t>o</a:t>
            </a:r>
            <a:r>
              <a:rPr spc="-4" dirty="0"/>
              <a:t>f</a:t>
            </a:r>
            <a:r>
              <a:rPr spc="9" dirty="0"/>
              <a:t>t</a:t>
            </a:r>
            <a:r>
              <a:rPr spc="-9" dirty="0"/>
              <a:t>w</a:t>
            </a:r>
            <a:r>
              <a:rPr spc="-4" dirty="0"/>
              <a:t>are  </a:t>
            </a:r>
            <a:r>
              <a:rPr spc="-35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49945" y="6157341"/>
            <a:ext cx="2201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456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22413">
                <a:lnSpc>
                  <a:spcPts val="1456"/>
                </a:lnSpc>
              </a:pPr>
              <a:t>2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1034" y="1700045"/>
            <a:ext cx="7492253" cy="39301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587780" indent="-403993">
              <a:spcBef>
                <a:spcPts val="93"/>
              </a:spcBef>
              <a:buChar char="•"/>
              <a:tabLst>
                <a:tab pos="587780" algn="l"/>
                <a:tab pos="588340" algn="l"/>
              </a:tabLst>
            </a:pPr>
            <a:r>
              <a:rPr sz="2824" spc="-4" dirty="0">
                <a:latin typeface="Arial"/>
                <a:cs typeface="Arial"/>
              </a:rPr>
              <a:t>What is</a:t>
            </a:r>
            <a:r>
              <a:rPr sz="2824" spc="-79" dirty="0">
                <a:latin typeface="Arial"/>
                <a:cs typeface="Arial"/>
              </a:rPr>
              <a:t> </a:t>
            </a:r>
            <a:r>
              <a:rPr sz="2824" spc="-44" dirty="0">
                <a:latin typeface="Arial"/>
                <a:cs typeface="Arial"/>
              </a:rPr>
              <a:t>Testing?</a:t>
            </a:r>
            <a:endParaRPr sz="2824">
              <a:latin typeface="Arial"/>
              <a:cs typeface="Arial"/>
            </a:endParaRPr>
          </a:p>
          <a:p>
            <a:pPr marL="11206">
              <a:spcBef>
                <a:spcPts val="2669"/>
              </a:spcBef>
            </a:pP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Many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people understand many definitions of testing</a:t>
            </a:r>
            <a:r>
              <a:rPr sz="1765" spc="-53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003164"/>
                </a:solidFill>
                <a:latin typeface="Arial"/>
                <a:cs typeface="Arial"/>
              </a:rPr>
              <a:t>:</a:t>
            </a:r>
            <a:endParaRPr sz="1765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2294">
              <a:latin typeface="Times New Roman"/>
              <a:cs typeface="Times New Roman"/>
            </a:endParaRPr>
          </a:p>
          <a:p>
            <a:pPr marL="414640" indent="-403433">
              <a:buAutoNum type="arabicPeriod"/>
              <a:tabLst>
                <a:tab pos="414079" algn="l"/>
                <a:tab pos="414640" algn="l"/>
              </a:tabLst>
            </a:pPr>
            <a:r>
              <a:rPr sz="1765" spc="-31" dirty="0">
                <a:solidFill>
                  <a:srgbClr val="009999"/>
                </a:solidFill>
                <a:latin typeface="Arial"/>
                <a:cs typeface="Arial"/>
              </a:rPr>
              <a:t>Testing </a:t>
            </a:r>
            <a:r>
              <a:rPr sz="1765" spc="-4" dirty="0">
                <a:solidFill>
                  <a:srgbClr val="009999"/>
                </a:solidFill>
                <a:latin typeface="Arial"/>
                <a:cs typeface="Arial"/>
              </a:rPr>
              <a:t>is the </a:t>
            </a:r>
            <a:r>
              <a:rPr sz="1765" dirty="0">
                <a:solidFill>
                  <a:srgbClr val="009999"/>
                </a:solidFill>
                <a:latin typeface="Arial"/>
                <a:cs typeface="Arial"/>
              </a:rPr>
              <a:t>process of </a:t>
            </a:r>
            <a:r>
              <a:rPr sz="1765" spc="-4" dirty="0">
                <a:solidFill>
                  <a:srgbClr val="009999"/>
                </a:solidFill>
                <a:latin typeface="Arial"/>
                <a:cs typeface="Arial"/>
              </a:rPr>
              <a:t>demonstrating </a:t>
            </a:r>
            <a:r>
              <a:rPr sz="1765" dirty="0">
                <a:solidFill>
                  <a:srgbClr val="009999"/>
                </a:solidFill>
                <a:latin typeface="Arial"/>
                <a:cs typeface="Arial"/>
              </a:rPr>
              <a:t>that </a:t>
            </a:r>
            <a:r>
              <a:rPr sz="1765" spc="-4" dirty="0">
                <a:solidFill>
                  <a:srgbClr val="009999"/>
                </a:solidFill>
                <a:latin typeface="Arial"/>
                <a:cs typeface="Arial"/>
              </a:rPr>
              <a:t>errors are not</a:t>
            </a:r>
            <a:r>
              <a:rPr sz="1765" spc="-26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765" dirty="0">
                <a:solidFill>
                  <a:srgbClr val="009999"/>
                </a:solidFill>
                <a:latin typeface="Arial"/>
                <a:cs typeface="Arial"/>
              </a:rPr>
              <a:t>present.</a:t>
            </a:r>
            <a:endParaRPr sz="1765">
              <a:latin typeface="Arial"/>
              <a:cs typeface="Arial"/>
            </a:endParaRPr>
          </a:p>
          <a:p>
            <a:pPr>
              <a:spcBef>
                <a:spcPts val="26"/>
              </a:spcBef>
              <a:buAutoNum type="arabicPeriod"/>
            </a:pPr>
            <a:endParaRPr sz="1941">
              <a:latin typeface="Times New Roman"/>
              <a:cs typeface="Times New Roman"/>
            </a:endParaRPr>
          </a:p>
          <a:p>
            <a:pPr marL="414640" marR="4483" indent="-403433">
              <a:lnSpc>
                <a:spcPts val="2030"/>
              </a:lnSpc>
              <a:buAutoNum type="arabicPeriod"/>
              <a:tabLst>
                <a:tab pos="414079" algn="l"/>
                <a:tab pos="414640" algn="l"/>
              </a:tabLst>
            </a:pPr>
            <a:r>
              <a:rPr sz="1765" dirty="0">
                <a:solidFill>
                  <a:srgbClr val="0031CC"/>
                </a:solidFill>
                <a:latin typeface="Arial"/>
                <a:cs typeface="Arial"/>
              </a:rPr>
              <a:t>The </a:t>
            </a:r>
            <a:r>
              <a:rPr sz="1765" spc="-4" dirty="0">
                <a:solidFill>
                  <a:srgbClr val="0031CC"/>
                </a:solidFill>
                <a:latin typeface="Arial"/>
                <a:cs typeface="Arial"/>
              </a:rPr>
              <a:t>purpose </a:t>
            </a:r>
            <a:r>
              <a:rPr sz="1765" dirty="0">
                <a:solidFill>
                  <a:srgbClr val="0031CC"/>
                </a:solidFill>
                <a:latin typeface="Arial"/>
                <a:cs typeface="Arial"/>
              </a:rPr>
              <a:t>of </a:t>
            </a:r>
            <a:r>
              <a:rPr sz="1765" spc="-4" dirty="0">
                <a:solidFill>
                  <a:srgbClr val="0031CC"/>
                </a:solidFill>
                <a:latin typeface="Arial"/>
                <a:cs typeface="Arial"/>
              </a:rPr>
              <a:t>testing is </a:t>
            </a:r>
            <a:r>
              <a:rPr sz="1765" spc="-9" dirty="0">
                <a:solidFill>
                  <a:srgbClr val="0031CC"/>
                </a:solidFill>
                <a:latin typeface="Arial"/>
                <a:cs typeface="Arial"/>
              </a:rPr>
              <a:t>to </a:t>
            </a:r>
            <a:r>
              <a:rPr sz="1765" dirty="0">
                <a:solidFill>
                  <a:srgbClr val="0031CC"/>
                </a:solidFill>
                <a:latin typeface="Arial"/>
                <a:cs typeface="Arial"/>
              </a:rPr>
              <a:t>show that a program </a:t>
            </a:r>
            <a:r>
              <a:rPr sz="1765" spc="-4" dirty="0">
                <a:solidFill>
                  <a:srgbClr val="0031CC"/>
                </a:solidFill>
                <a:latin typeface="Arial"/>
                <a:cs typeface="Arial"/>
              </a:rPr>
              <a:t>performs its intended  functions</a:t>
            </a:r>
            <a:r>
              <a:rPr sz="1765" spc="-53" dirty="0">
                <a:solidFill>
                  <a:srgbClr val="0031CC"/>
                </a:solidFill>
                <a:latin typeface="Arial"/>
                <a:cs typeface="Arial"/>
              </a:rPr>
              <a:t> </a:t>
            </a:r>
            <a:r>
              <a:rPr sz="1765" spc="-13" dirty="0">
                <a:solidFill>
                  <a:srgbClr val="0031CC"/>
                </a:solidFill>
                <a:latin typeface="Arial"/>
                <a:cs typeface="Arial"/>
              </a:rPr>
              <a:t>correctly.</a:t>
            </a:r>
            <a:endParaRPr sz="1765">
              <a:latin typeface="Arial"/>
              <a:cs typeface="Arial"/>
            </a:endParaRPr>
          </a:p>
          <a:p>
            <a:pPr marL="414640" indent="-403433">
              <a:lnSpc>
                <a:spcPts val="2078"/>
              </a:lnSpc>
              <a:spcBef>
                <a:spcPts val="1623"/>
              </a:spcBef>
              <a:buAutoNum type="arabicPeriod"/>
              <a:tabLst>
                <a:tab pos="414079" algn="l"/>
                <a:tab pos="414640" algn="l"/>
              </a:tabLst>
            </a:pPr>
            <a:r>
              <a:rPr sz="1765" spc="-31" dirty="0">
                <a:solidFill>
                  <a:srgbClr val="643100"/>
                </a:solidFill>
                <a:latin typeface="Arial"/>
                <a:cs typeface="Arial"/>
              </a:rPr>
              <a:t>Testing </a:t>
            </a:r>
            <a:r>
              <a:rPr sz="1765" spc="-4" dirty="0">
                <a:solidFill>
                  <a:srgbClr val="643100"/>
                </a:solidFill>
                <a:latin typeface="Arial"/>
                <a:cs typeface="Arial"/>
              </a:rPr>
              <a:t>is </a:t>
            </a:r>
            <a:r>
              <a:rPr sz="1765" dirty="0">
                <a:solidFill>
                  <a:srgbClr val="643100"/>
                </a:solidFill>
                <a:latin typeface="Arial"/>
                <a:cs typeface="Arial"/>
              </a:rPr>
              <a:t>the </a:t>
            </a:r>
            <a:r>
              <a:rPr sz="1765" spc="-4" dirty="0">
                <a:solidFill>
                  <a:srgbClr val="643100"/>
                </a:solidFill>
                <a:latin typeface="Arial"/>
                <a:cs typeface="Arial"/>
              </a:rPr>
              <a:t>process </a:t>
            </a:r>
            <a:r>
              <a:rPr sz="1765" dirty="0">
                <a:solidFill>
                  <a:srgbClr val="643100"/>
                </a:solidFill>
                <a:latin typeface="Arial"/>
                <a:cs typeface="Arial"/>
              </a:rPr>
              <a:t>of </a:t>
            </a:r>
            <a:r>
              <a:rPr sz="1765" spc="-4" dirty="0">
                <a:solidFill>
                  <a:srgbClr val="643100"/>
                </a:solidFill>
                <a:latin typeface="Arial"/>
                <a:cs typeface="Arial"/>
              </a:rPr>
              <a:t>establishing confidence that </a:t>
            </a:r>
            <a:r>
              <a:rPr sz="1765" dirty="0">
                <a:solidFill>
                  <a:srgbClr val="643100"/>
                </a:solidFill>
                <a:latin typeface="Arial"/>
                <a:cs typeface="Arial"/>
              </a:rPr>
              <a:t>a </a:t>
            </a:r>
            <a:r>
              <a:rPr sz="1765" spc="-4" dirty="0">
                <a:solidFill>
                  <a:srgbClr val="643100"/>
                </a:solidFill>
                <a:latin typeface="Arial"/>
                <a:cs typeface="Arial"/>
              </a:rPr>
              <a:t>program does</a:t>
            </a:r>
            <a:endParaRPr sz="1765">
              <a:latin typeface="Arial"/>
              <a:cs typeface="Arial"/>
            </a:endParaRPr>
          </a:p>
          <a:p>
            <a:pPr marL="414640">
              <a:lnSpc>
                <a:spcPts val="2078"/>
              </a:lnSpc>
            </a:pPr>
            <a:r>
              <a:rPr sz="1765" dirty="0">
                <a:solidFill>
                  <a:srgbClr val="643100"/>
                </a:solidFill>
                <a:latin typeface="Arial"/>
                <a:cs typeface="Arial"/>
              </a:rPr>
              <a:t>what </a:t>
            </a:r>
            <a:r>
              <a:rPr sz="1765" spc="-4" dirty="0">
                <a:solidFill>
                  <a:srgbClr val="643100"/>
                </a:solidFill>
                <a:latin typeface="Arial"/>
                <a:cs typeface="Arial"/>
              </a:rPr>
              <a:t>it is supposed to</a:t>
            </a:r>
            <a:r>
              <a:rPr sz="1765" spc="-106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1765" dirty="0">
                <a:solidFill>
                  <a:srgbClr val="643100"/>
                </a:solidFill>
                <a:latin typeface="Arial"/>
                <a:cs typeface="Arial"/>
              </a:rPr>
              <a:t>do.</a:t>
            </a:r>
            <a:endParaRPr sz="1765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2338">
              <a:latin typeface="Times New Roman"/>
              <a:cs typeface="Times New Roman"/>
            </a:endParaRPr>
          </a:p>
          <a:p>
            <a:pPr marR="57713" algn="ctr"/>
            <a:r>
              <a:rPr sz="2118" b="1" spc="-4" dirty="0">
                <a:solidFill>
                  <a:srgbClr val="003164"/>
                </a:solidFill>
                <a:latin typeface="Arial"/>
                <a:cs typeface="Arial"/>
              </a:rPr>
              <a:t>These definitions are</a:t>
            </a:r>
            <a:r>
              <a:rPr sz="2118" b="1" spc="-26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18" b="1" spc="-4" dirty="0">
                <a:solidFill>
                  <a:srgbClr val="003164"/>
                </a:solidFill>
                <a:latin typeface="Arial"/>
                <a:cs typeface="Arial"/>
              </a:rPr>
              <a:t>incorrect.</a:t>
            </a:r>
            <a:endParaRPr sz="211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88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706" y="623446"/>
            <a:ext cx="4527176" cy="549170"/>
          </a:xfrm>
          <a:prstGeom prst="rect">
            <a:avLst/>
          </a:prstGeom>
        </p:spPr>
        <p:txBody>
          <a:bodyPr vert="horz" wrap="square" lIns="0" tIns="112059" rIns="0" bIns="0" rtlCol="0" anchor="ctr">
            <a:spAutoFit/>
          </a:bodyPr>
          <a:lstStyle/>
          <a:p>
            <a:pPr marL="11206" marR="4483">
              <a:lnSpc>
                <a:spcPts val="3415"/>
              </a:lnSpc>
              <a:spcBef>
                <a:spcPts val="882"/>
              </a:spcBef>
              <a:tabLst>
                <a:tab pos="1564425" algn="l"/>
              </a:tabLst>
            </a:pPr>
            <a:r>
              <a:rPr spc="-4" dirty="0"/>
              <a:t>Softwar</a:t>
            </a:r>
            <a:r>
              <a:rPr lang="en-US" spc="-4" dirty="0"/>
              <a:t>e </a:t>
            </a:r>
            <a:r>
              <a:rPr spc="-40" dirty="0"/>
              <a:t>Testin</a:t>
            </a:r>
            <a:r>
              <a:rPr spc="-4"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49945" y="6157341"/>
            <a:ext cx="2201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456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22413">
                <a:lnSpc>
                  <a:spcPts val="1456"/>
                </a:lnSpc>
              </a:pPr>
              <a:t>3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1035" y="1877321"/>
            <a:ext cx="7471522" cy="15798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31CC"/>
                </a:solidFill>
                <a:latin typeface="Arial"/>
                <a:cs typeface="Arial"/>
              </a:rPr>
              <a:t>A more </a:t>
            </a:r>
            <a:r>
              <a:rPr sz="2118" spc="-4" dirty="0">
                <a:solidFill>
                  <a:srgbClr val="0031CC"/>
                </a:solidFill>
                <a:latin typeface="Arial"/>
                <a:cs typeface="Arial"/>
              </a:rPr>
              <a:t>appropriate definition</a:t>
            </a:r>
            <a:r>
              <a:rPr sz="2118" spc="-124" dirty="0">
                <a:solidFill>
                  <a:srgbClr val="0031CC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0031CC"/>
                </a:solidFill>
                <a:latin typeface="Arial"/>
                <a:cs typeface="Arial"/>
              </a:rPr>
              <a:t>is:</a:t>
            </a:r>
            <a:endParaRPr sz="211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33">
              <a:latin typeface="Times New Roman"/>
              <a:cs typeface="Times New Roman"/>
            </a:endParaRPr>
          </a:p>
          <a:p>
            <a:pPr marL="36421" marR="4483">
              <a:tabLst>
                <a:tab pos="1629982" algn="l"/>
                <a:tab pos="2199272" algn="l"/>
                <a:tab pos="3822530" algn="l"/>
                <a:tab pos="5603240" algn="l"/>
              </a:tabLst>
            </a:pPr>
            <a:r>
              <a:rPr sz="2471" spc="-31" dirty="0">
                <a:solidFill>
                  <a:srgbClr val="003164"/>
                </a:solidFill>
                <a:latin typeface="Arial"/>
                <a:cs typeface="Arial"/>
              </a:rPr>
              <a:t>“</a:t>
            </a:r>
            <a:r>
              <a:rPr sz="2471" i="1" spc="-31" dirty="0">
                <a:solidFill>
                  <a:srgbClr val="003164"/>
                </a:solidFill>
                <a:latin typeface="Arial"/>
                <a:cs typeface="Arial"/>
              </a:rPr>
              <a:t>Testing</a:t>
            </a:r>
            <a:r>
              <a:rPr sz="2471" i="1" spc="322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471" i="1" dirty="0">
                <a:solidFill>
                  <a:srgbClr val="003164"/>
                </a:solidFill>
                <a:latin typeface="Arial"/>
                <a:cs typeface="Arial"/>
              </a:rPr>
              <a:t>is	</a:t>
            </a:r>
            <a:r>
              <a:rPr sz="2471" i="1" spc="-4" dirty="0">
                <a:solidFill>
                  <a:srgbClr val="003164"/>
                </a:solidFill>
                <a:latin typeface="Arial"/>
                <a:cs typeface="Arial"/>
              </a:rPr>
              <a:t>the	</a:t>
            </a:r>
            <a:r>
              <a:rPr sz="2471" i="1" dirty="0">
                <a:solidFill>
                  <a:srgbClr val="003164"/>
                </a:solidFill>
                <a:latin typeface="Arial"/>
                <a:cs typeface="Arial"/>
              </a:rPr>
              <a:t>process</a:t>
            </a:r>
            <a:r>
              <a:rPr sz="2471" i="1" spc="318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471" i="1" dirty="0">
                <a:solidFill>
                  <a:srgbClr val="003164"/>
                </a:solidFill>
                <a:latin typeface="Arial"/>
                <a:cs typeface="Arial"/>
              </a:rPr>
              <a:t>of	executing</a:t>
            </a:r>
            <a:r>
              <a:rPr sz="2471" i="1" spc="309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471" i="1" spc="-4" dirty="0">
                <a:solidFill>
                  <a:srgbClr val="003164"/>
                </a:solidFill>
                <a:latin typeface="Arial"/>
                <a:cs typeface="Arial"/>
              </a:rPr>
              <a:t>a	</a:t>
            </a:r>
            <a:r>
              <a:rPr sz="2471" i="1" dirty="0">
                <a:solidFill>
                  <a:srgbClr val="003164"/>
                </a:solidFill>
                <a:latin typeface="Arial"/>
                <a:cs typeface="Arial"/>
              </a:rPr>
              <a:t>program </a:t>
            </a:r>
            <a:r>
              <a:rPr sz="2471" i="1" spc="-4" dirty="0">
                <a:solidFill>
                  <a:srgbClr val="003164"/>
                </a:solidFill>
                <a:latin typeface="Arial"/>
                <a:cs typeface="Arial"/>
              </a:rPr>
              <a:t>with  the </a:t>
            </a:r>
            <a:r>
              <a:rPr sz="2471" i="1" dirty="0">
                <a:solidFill>
                  <a:srgbClr val="003164"/>
                </a:solidFill>
                <a:latin typeface="Arial"/>
                <a:cs typeface="Arial"/>
              </a:rPr>
              <a:t>intent of finding</a:t>
            </a:r>
            <a:r>
              <a:rPr sz="2471" i="1" spc="-44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471" i="1" dirty="0">
                <a:solidFill>
                  <a:srgbClr val="003164"/>
                </a:solidFill>
                <a:latin typeface="Arial"/>
                <a:cs typeface="Arial"/>
              </a:rPr>
              <a:t>errors</a:t>
            </a:r>
            <a:r>
              <a:rPr sz="2471" dirty="0">
                <a:solidFill>
                  <a:srgbClr val="003164"/>
                </a:solidFill>
                <a:latin typeface="Arial"/>
                <a:cs typeface="Arial"/>
              </a:rPr>
              <a:t>.”</a:t>
            </a:r>
            <a:endParaRPr sz="247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62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149" y="623446"/>
            <a:ext cx="5032145" cy="549170"/>
          </a:xfrm>
          <a:prstGeom prst="rect">
            <a:avLst/>
          </a:prstGeom>
        </p:spPr>
        <p:txBody>
          <a:bodyPr vert="horz" wrap="square" lIns="0" tIns="112059" rIns="0" bIns="0" rtlCol="0" anchor="ctr">
            <a:spAutoFit/>
          </a:bodyPr>
          <a:lstStyle/>
          <a:p>
            <a:pPr marL="11206" marR="4483">
              <a:lnSpc>
                <a:spcPts val="3415"/>
              </a:lnSpc>
              <a:spcBef>
                <a:spcPts val="882"/>
              </a:spcBef>
            </a:pPr>
            <a:r>
              <a:rPr spc="-9" dirty="0"/>
              <a:t>S</a:t>
            </a:r>
            <a:r>
              <a:rPr dirty="0"/>
              <a:t>o</a:t>
            </a:r>
            <a:r>
              <a:rPr spc="-4" dirty="0"/>
              <a:t>f</a:t>
            </a:r>
            <a:r>
              <a:rPr spc="9" dirty="0"/>
              <a:t>t</a:t>
            </a:r>
            <a:r>
              <a:rPr spc="-9" dirty="0"/>
              <a:t>w</a:t>
            </a:r>
            <a:r>
              <a:rPr spc="-4" dirty="0"/>
              <a:t>are  </a:t>
            </a:r>
            <a:r>
              <a:rPr spc="-35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49945" y="6157341"/>
            <a:ext cx="2201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456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22413">
                <a:lnSpc>
                  <a:spcPts val="1456"/>
                </a:lnSpc>
              </a:pPr>
              <a:t>4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1035" y="1861409"/>
            <a:ext cx="7539878" cy="261105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453302" indent="-403993">
              <a:spcBef>
                <a:spcPts val="93"/>
              </a:spcBef>
              <a:buChar char="•"/>
              <a:tabLst>
                <a:tab pos="453302" algn="l"/>
                <a:tab pos="453862" algn="l"/>
              </a:tabLst>
            </a:pPr>
            <a:r>
              <a:rPr sz="2824" spc="-4" dirty="0">
                <a:latin typeface="Arial"/>
                <a:cs typeface="Arial"/>
              </a:rPr>
              <a:t>Why should </a:t>
            </a:r>
            <a:r>
              <a:rPr sz="2824" spc="-26" dirty="0">
                <a:latin typeface="Arial"/>
                <a:cs typeface="Arial"/>
              </a:rPr>
              <a:t>We </a:t>
            </a:r>
            <a:r>
              <a:rPr sz="2824" spc="-79" dirty="0">
                <a:latin typeface="Arial"/>
                <a:cs typeface="Arial"/>
              </a:rPr>
              <a:t>Test</a:t>
            </a:r>
            <a:r>
              <a:rPr sz="2824" spc="-88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?</a:t>
            </a:r>
          </a:p>
          <a:p>
            <a:pPr>
              <a:spcBef>
                <a:spcPts val="35"/>
              </a:spcBef>
            </a:pPr>
            <a:endParaRPr sz="2603" dirty="0">
              <a:latin typeface="Times New Roman"/>
              <a:cs typeface="Times New Roman"/>
            </a:endParaRPr>
          </a:p>
          <a:p>
            <a:pPr marL="11206" marR="34740" algn="just">
              <a:lnSpc>
                <a:spcPct val="98000"/>
              </a:lnSpc>
            </a:pPr>
            <a:r>
              <a:rPr sz="1765" dirty="0">
                <a:solidFill>
                  <a:srgbClr val="640031"/>
                </a:solidFill>
                <a:latin typeface="Arial"/>
                <a:cs typeface="Arial"/>
              </a:rPr>
              <a:t>Although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software testing is itself </a:t>
            </a:r>
            <a:r>
              <a:rPr sz="1765" dirty="0">
                <a:solidFill>
                  <a:srgbClr val="640031"/>
                </a:solidFill>
                <a:latin typeface="Arial"/>
                <a:cs typeface="Arial"/>
              </a:rPr>
              <a:t>an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expensive </a:t>
            </a:r>
            <a:r>
              <a:rPr sz="1765" spc="-18" dirty="0">
                <a:solidFill>
                  <a:srgbClr val="640031"/>
                </a:solidFill>
                <a:latin typeface="Arial"/>
                <a:cs typeface="Arial"/>
              </a:rPr>
              <a:t>activity,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yet launching </a:t>
            </a:r>
            <a:r>
              <a:rPr sz="1765" dirty="0">
                <a:solidFill>
                  <a:srgbClr val="640031"/>
                </a:solidFill>
                <a:latin typeface="Arial"/>
                <a:cs typeface="Arial"/>
              </a:rPr>
              <a:t>of  software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without testing may lead to </a:t>
            </a:r>
            <a:r>
              <a:rPr sz="1765" dirty="0">
                <a:solidFill>
                  <a:srgbClr val="640031"/>
                </a:solidFill>
                <a:latin typeface="Arial"/>
                <a:cs typeface="Arial"/>
              </a:rPr>
              <a:t>cost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potentially </a:t>
            </a:r>
            <a:r>
              <a:rPr sz="1765" dirty="0">
                <a:solidFill>
                  <a:srgbClr val="640031"/>
                </a:solidFill>
                <a:latin typeface="Arial"/>
                <a:cs typeface="Arial"/>
              </a:rPr>
              <a:t>much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higher </a:t>
            </a:r>
            <a:r>
              <a:rPr sz="1765" dirty="0">
                <a:solidFill>
                  <a:srgbClr val="640031"/>
                </a:solidFill>
                <a:latin typeface="Arial"/>
                <a:cs typeface="Arial"/>
              </a:rPr>
              <a:t>than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that  </a:t>
            </a:r>
            <a:r>
              <a:rPr sz="1765" dirty="0">
                <a:solidFill>
                  <a:srgbClr val="640031"/>
                </a:solidFill>
                <a:latin typeface="Arial"/>
                <a:cs typeface="Arial"/>
              </a:rPr>
              <a:t>of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testing, specially </a:t>
            </a:r>
            <a:r>
              <a:rPr sz="1765" dirty="0">
                <a:solidFill>
                  <a:srgbClr val="640031"/>
                </a:solidFill>
                <a:latin typeface="Arial"/>
                <a:cs typeface="Arial"/>
              </a:rPr>
              <a:t>in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systems </a:t>
            </a:r>
            <a:r>
              <a:rPr sz="1765" dirty="0">
                <a:solidFill>
                  <a:srgbClr val="640031"/>
                </a:solidFill>
                <a:latin typeface="Arial"/>
                <a:cs typeface="Arial"/>
              </a:rPr>
              <a:t>where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human safety is</a:t>
            </a:r>
            <a:r>
              <a:rPr sz="1765" spc="-199" dirty="0">
                <a:solidFill>
                  <a:srgbClr val="640031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involved.</a:t>
            </a:r>
            <a:endParaRPr sz="1765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41" dirty="0">
              <a:latin typeface="Times New Roman"/>
              <a:cs typeface="Times New Roman"/>
            </a:endParaRPr>
          </a:p>
          <a:p>
            <a:pPr marL="36421" marR="4483" algn="just">
              <a:lnSpc>
                <a:spcPts val="2030"/>
              </a:lnSpc>
              <a:spcBef>
                <a:spcPts val="1174"/>
              </a:spcBef>
            </a:pP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In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the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software life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cycle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the earlier the errors are discovered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and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removed,  the lower is the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cost of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their</a:t>
            </a:r>
            <a:r>
              <a:rPr sz="1765" spc="-137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removal.</a:t>
            </a:r>
            <a:endParaRPr sz="176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45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949" y="842920"/>
            <a:ext cx="5499462" cy="549170"/>
          </a:xfrm>
          <a:prstGeom prst="rect">
            <a:avLst/>
          </a:prstGeom>
        </p:spPr>
        <p:txBody>
          <a:bodyPr vert="horz" wrap="square" lIns="0" tIns="112059" rIns="0" bIns="0" rtlCol="0" anchor="ctr">
            <a:spAutoFit/>
          </a:bodyPr>
          <a:lstStyle/>
          <a:p>
            <a:pPr marL="11206" marR="4483">
              <a:lnSpc>
                <a:spcPts val="3415"/>
              </a:lnSpc>
              <a:spcBef>
                <a:spcPts val="882"/>
              </a:spcBef>
            </a:pPr>
            <a:r>
              <a:rPr spc="-9" dirty="0"/>
              <a:t>S</a:t>
            </a:r>
            <a:r>
              <a:rPr dirty="0"/>
              <a:t>o</a:t>
            </a:r>
            <a:r>
              <a:rPr spc="-4" dirty="0"/>
              <a:t>f</a:t>
            </a:r>
            <a:r>
              <a:rPr spc="9" dirty="0"/>
              <a:t>t</a:t>
            </a:r>
            <a:r>
              <a:rPr spc="-9" dirty="0"/>
              <a:t>w</a:t>
            </a:r>
            <a:r>
              <a:rPr spc="-4" dirty="0"/>
              <a:t>are  </a:t>
            </a:r>
            <a:r>
              <a:rPr spc="-35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49945" y="6157341"/>
            <a:ext cx="2201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456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22413">
                <a:lnSpc>
                  <a:spcPts val="1456"/>
                </a:lnSpc>
              </a:pPr>
              <a:t>5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031" y="1861409"/>
            <a:ext cx="7513544" cy="274750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414640" indent="-403993">
              <a:spcBef>
                <a:spcPts val="93"/>
              </a:spcBef>
              <a:buChar char="•"/>
              <a:tabLst>
                <a:tab pos="414079" algn="l"/>
                <a:tab pos="415199" algn="l"/>
              </a:tabLst>
            </a:pPr>
            <a:r>
              <a:rPr sz="2824" spc="-4" dirty="0">
                <a:latin typeface="Arial"/>
                <a:cs typeface="Arial"/>
              </a:rPr>
              <a:t>Who should </a:t>
            </a:r>
            <a:r>
              <a:rPr sz="2824" dirty="0">
                <a:latin typeface="Arial"/>
                <a:cs typeface="Arial"/>
              </a:rPr>
              <a:t>Do </a:t>
            </a:r>
            <a:r>
              <a:rPr sz="2824" spc="-4" dirty="0">
                <a:latin typeface="Arial"/>
                <a:cs typeface="Arial"/>
              </a:rPr>
              <a:t>the </a:t>
            </a:r>
            <a:r>
              <a:rPr sz="2824" spc="-49" dirty="0">
                <a:latin typeface="Arial"/>
                <a:cs typeface="Arial"/>
              </a:rPr>
              <a:t>Testing</a:t>
            </a:r>
            <a:r>
              <a:rPr sz="2824" spc="-14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?</a:t>
            </a:r>
            <a:endParaRPr sz="2824">
              <a:latin typeface="Arial"/>
              <a:cs typeface="Arial"/>
            </a:endParaRPr>
          </a:p>
          <a:p>
            <a:pPr>
              <a:spcBef>
                <a:spcPts val="44"/>
              </a:spcBef>
              <a:buFont typeface="Arial"/>
              <a:buChar char="•"/>
            </a:pPr>
            <a:endParaRPr sz="2559">
              <a:latin typeface="Times New Roman"/>
              <a:cs typeface="Times New Roman"/>
            </a:endParaRPr>
          </a:p>
          <a:p>
            <a:pPr marL="625322" lvl="1" indent="-307058">
              <a:buChar char="o"/>
              <a:tabLst>
                <a:tab pos="625322" algn="l"/>
                <a:tab pos="625882" algn="l"/>
              </a:tabLst>
            </a:pPr>
            <a:r>
              <a:rPr sz="1765" spc="-31" dirty="0">
                <a:solidFill>
                  <a:srgbClr val="640031"/>
                </a:solidFill>
                <a:latin typeface="Arial"/>
                <a:cs typeface="Arial"/>
              </a:rPr>
              <a:t>Testing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requires the developers </a:t>
            </a:r>
            <a:r>
              <a:rPr sz="1765" spc="-9" dirty="0">
                <a:solidFill>
                  <a:srgbClr val="640031"/>
                </a:solidFill>
                <a:latin typeface="Arial"/>
                <a:cs typeface="Arial"/>
              </a:rPr>
              <a:t>to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find errors from their</a:t>
            </a:r>
            <a:r>
              <a:rPr sz="1765" spc="-322" dirty="0">
                <a:solidFill>
                  <a:srgbClr val="640031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640031"/>
                </a:solidFill>
                <a:latin typeface="Arial"/>
                <a:cs typeface="Arial"/>
              </a:rPr>
              <a:t>software.</a:t>
            </a:r>
            <a:endParaRPr sz="1765">
              <a:latin typeface="Arial"/>
              <a:cs typeface="Arial"/>
            </a:endParaRPr>
          </a:p>
          <a:p>
            <a:pPr marL="625322" lvl="1" indent="-307058">
              <a:lnSpc>
                <a:spcPts val="2074"/>
              </a:lnSpc>
              <a:spcBef>
                <a:spcPts val="1063"/>
              </a:spcBef>
              <a:buChar char="o"/>
              <a:tabLst>
                <a:tab pos="625322" algn="l"/>
                <a:tab pos="625882" algn="l"/>
                <a:tab pos="869063" algn="l"/>
                <a:tab pos="1152586" algn="l"/>
                <a:tab pos="1965056" algn="l"/>
                <a:tab pos="2345516" algn="l"/>
                <a:tab pos="3309834" algn="l"/>
                <a:tab pos="4415353" algn="l"/>
                <a:tab pos="4719609" algn="l"/>
                <a:tab pos="5324759" algn="l"/>
                <a:tab pos="5753967" algn="l"/>
                <a:tab pos="6457174" algn="l"/>
                <a:tab pos="7021980" algn="l"/>
              </a:tabLst>
            </a:pPr>
            <a:r>
              <a:rPr sz="1765" spc="-4" dirty="0">
                <a:solidFill>
                  <a:srgbClr val="643100"/>
                </a:solidFill>
                <a:latin typeface="Arial"/>
                <a:cs typeface="Arial"/>
              </a:rPr>
              <a:t>It	is	</a:t>
            </a:r>
            <a:r>
              <a:rPr sz="1765" spc="-9" dirty="0">
                <a:solidFill>
                  <a:srgbClr val="643100"/>
                </a:solidFill>
                <a:latin typeface="Arial"/>
                <a:cs typeface="Arial"/>
              </a:rPr>
              <a:t>difficult	</a:t>
            </a:r>
            <a:r>
              <a:rPr sz="1765" spc="-4" dirty="0">
                <a:solidFill>
                  <a:srgbClr val="643100"/>
                </a:solidFill>
                <a:latin typeface="Arial"/>
                <a:cs typeface="Arial"/>
              </a:rPr>
              <a:t>for	software	developer	</a:t>
            </a:r>
            <a:r>
              <a:rPr sz="1765" spc="-9" dirty="0">
                <a:solidFill>
                  <a:srgbClr val="643100"/>
                </a:solidFill>
                <a:latin typeface="Arial"/>
                <a:cs typeface="Arial"/>
              </a:rPr>
              <a:t>to	</a:t>
            </a:r>
            <a:r>
              <a:rPr sz="1765" spc="-4" dirty="0">
                <a:solidFill>
                  <a:srgbClr val="643100"/>
                </a:solidFill>
                <a:latin typeface="Arial"/>
                <a:cs typeface="Arial"/>
              </a:rPr>
              <a:t>point	</a:t>
            </a:r>
            <a:r>
              <a:rPr sz="1765" dirty="0">
                <a:solidFill>
                  <a:srgbClr val="643100"/>
                </a:solidFill>
                <a:latin typeface="Arial"/>
                <a:cs typeface="Arial"/>
              </a:rPr>
              <a:t>out	</a:t>
            </a:r>
            <a:r>
              <a:rPr sz="1765" spc="-4" dirty="0">
                <a:solidFill>
                  <a:srgbClr val="643100"/>
                </a:solidFill>
                <a:latin typeface="Arial"/>
                <a:cs typeface="Arial"/>
              </a:rPr>
              <a:t>errors	</a:t>
            </a:r>
            <a:r>
              <a:rPr sz="1765" spc="-9" dirty="0">
                <a:solidFill>
                  <a:srgbClr val="643100"/>
                </a:solidFill>
                <a:latin typeface="Arial"/>
                <a:cs typeface="Arial"/>
              </a:rPr>
              <a:t>from	</a:t>
            </a:r>
            <a:r>
              <a:rPr sz="1765" dirty="0">
                <a:solidFill>
                  <a:srgbClr val="643100"/>
                </a:solidFill>
                <a:latin typeface="Arial"/>
                <a:cs typeface="Arial"/>
              </a:rPr>
              <a:t>own</a:t>
            </a:r>
            <a:endParaRPr sz="1765">
              <a:latin typeface="Arial"/>
              <a:cs typeface="Arial"/>
            </a:endParaRPr>
          </a:p>
          <a:p>
            <a:pPr marL="625322">
              <a:lnSpc>
                <a:spcPts val="2074"/>
              </a:lnSpc>
            </a:pPr>
            <a:r>
              <a:rPr sz="1765" dirty="0">
                <a:solidFill>
                  <a:srgbClr val="643100"/>
                </a:solidFill>
                <a:latin typeface="Arial"/>
                <a:cs typeface="Arial"/>
              </a:rPr>
              <a:t>creations.</a:t>
            </a:r>
            <a:endParaRPr sz="1765">
              <a:latin typeface="Arial"/>
              <a:cs typeface="Arial"/>
            </a:endParaRPr>
          </a:p>
          <a:p>
            <a:pPr marL="625322" marR="4483" lvl="1" indent="-307058" algn="just">
              <a:spcBef>
                <a:spcPts val="1143"/>
              </a:spcBef>
              <a:buChar char="o"/>
              <a:tabLst>
                <a:tab pos="625882" algn="l"/>
              </a:tabLst>
            </a:pPr>
            <a:r>
              <a:rPr sz="1765" dirty="0">
                <a:solidFill>
                  <a:srgbClr val="313199"/>
                </a:solidFill>
                <a:latin typeface="Arial"/>
                <a:cs typeface="Arial"/>
              </a:rPr>
              <a:t>Many </a:t>
            </a:r>
            <a:r>
              <a:rPr sz="1765" spc="-9" dirty="0">
                <a:solidFill>
                  <a:srgbClr val="313199"/>
                </a:solidFill>
                <a:latin typeface="Arial"/>
                <a:cs typeface="Arial"/>
              </a:rPr>
              <a:t>organisations </a:t>
            </a:r>
            <a:r>
              <a:rPr sz="1765" spc="-4" dirty="0">
                <a:solidFill>
                  <a:srgbClr val="313199"/>
                </a:solidFill>
                <a:latin typeface="Arial"/>
                <a:cs typeface="Arial"/>
              </a:rPr>
              <a:t>have </a:t>
            </a:r>
            <a:r>
              <a:rPr sz="1765" dirty="0">
                <a:solidFill>
                  <a:srgbClr val="313199"/>
                </a:solidFill>
                <a:latin typeface="Arial"/>
                <a:cs typeface="Arial"/>
              </a:rPr>
              <a:t>made a </a:t>
            </a:r>
            <a:r>
              <a:rPr sz="1765" spc="-4" dirty="0">
                <a:solidFill>
                  <a:srgbClr val="313199"/>
                </a:solidFill>
                <a:latin typeface="Arial"/>
                <a:cs typeface="Arial"/>
              </a:rPr>
              <a:t>distinction between development  </a:t>
            </a:r>
            <a:r>
              <a:rPr sz="1765" dirty="0">
                <a:solidFill>
                  <a:srgbClr val="313199"/>
                </a:solidFill>
                <a:latin typeface="Arial"/>
                <a:cs typeface="Arial"/>
              </a:rPr>
              <a:t>and </a:t>
            </a:r>
            <a:r>
              <a:rPr sz="1765" spc="-4" dirty="0">
                <a:solidFill>
                  <a:srgbClr val="313199"/>
                </a:solidFill>
                <a:latin typeface="Arial"/>
                <a:cs typeface="Arial"/>
              </a:rPr>
              <a:t>testing phase </a:t>
            </a:r>
            <a:r>
              <a:rPr sz="1765" dirty="0">
                <a:solidFill>
                  <a:srgbClr val="313199"/>
                </a:solidFill>
                <a:latin typeface="Arial"/>
                <a:cs typeface="Arial"/>
              </a:rPr>
              <a:t>by </a:t>
            </a:r>
            <a:r>
              <a:rPr sz="1765" spc="-9" dirty="0">
                <a:solidFill>
                  <a:srgbClr val="313199"/>
                </a:solidFill>
                <a:latin typeface="Arial"/>
                <a:cs typeface="Arial"/>
              </a:rPr>
              <a:t>making different </a:t>
            </a:r>
            <a:r>
              <a:rPr sz="1765" spc="-4" dirty="0">
                <a:solidFill>
                  <a:srgbClr val="313199"/>
                </a:solidFill>
                <a:latin typeface="Arial"/>
                <a:cs typeface="Arial"/>
              </a:rPr>
              <a:t>people responsible </a:t>
            </a:r>
            <a:r>
              <a:rPr sz="1765" spc="-9" dirty="0">
                <a:solidFill>
                  <a:srgbClr val="313199"/>
                </a:solidFill>
                <a:latin typeface="Arial"/>
                <a:cs typeface="Arial"/>
              </a:rPr>
              <a:t>for each  </a:t>
            </a:r>
            <a:r>
              <a:rPr sz="1765" dirty="0">
                <a:solidFill>
                  <a:srgbClr val="313199"/>
                </a:solidFill>
                <a:latin typeface="Arial"/>
                <a:cs typeface="Arial"/>
              </a:rPr>
              <a:t>phase.</a:t>
            </a:r>
            <a:endParaRPr sz="176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56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417" y="842921"/>
            <a:ext cx="4040885" cy="549170"/>
          </a:xfrm>
          <a:prstGeom prst="rect">
            <a:avLst/>
          </a:prstGeom>
        </p:spPr>
        <p:txBody>
          <a:bodyPr vert="horz" wrap="square" lIns="0" tIns="112059" rIns="0" bIns="0" rtlCol="0" anchor="ctr">
            <a:spAutoFit/>
          </a:bodyPr>
          <a:lstStyle/>
          <a:p>
            <a:pPr marL="11206" marR="4483">
              <a:lnSpc>
                <a:spcPts val="3415"/>
              </a:lnSpc>
              <a:spcBef>
                <a:spcPts val="882"/>
              </a:spcBef>
            </a:pPr>
            <a:r>
              <a:rPr spc="-9" dirty="0"/>
              <a:t>S</a:t>
            </a:r>
            <a:r>
              <a:rPr dirty="0"/>
              <a:t>o</a:t>
            </a:r>
            <a:r>
              <a:rPr spc="-4" dirty="0"/>
              <a:t>f</a:t>
            </a:r>
            <a:r>
              <a:rPr spc="9" dirty="0"/>
              <a:t>t</a:t>
            </a:r>
            <a:r>
              <a:rPr spc="-9" dirty="0"/>
              <a:t>w</a:t>
            </a:r>
            <a:r>
              <a:rPr spc="-4" dirty="0"/>
              <a:t>are  </a:t>
            </a:r>
            <a:r>
              <a:rPr spc="-35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49945" y="6157341"/>
            <a:ext cx="2201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456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22413">
                <a:lnSpc>
                  <a:spcPts val="1456"/>
                </a:lnSpc>
              </a:pPr>
              <a:t>6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7417" y="1861410"/>
            <a:ext cx="7580779" cy="301321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485801" indent="-402873">
              <a:spcBef>
                <a:spcPts val="93"/>
              </a:spcBef>
              <a:buChar char="•"/>
              <a:tabLst>
                <a:tab pos="485801" algn="l"/>
                <a:tab pos="486361" algn="l"/>
              </a:tabLst>
            </a:pPr>
            <a:r>
              <a:rPr sz="2824" spc="-4" dirty="0">
                <a:latin typeface="Arial"/>
                <a:cs typeface="Arial"/>
              </a:rPr>
              <a:t>What should </a:t>
            </a:r>
            <a:r>
              <a:rPr sz="2824" spc="-26" dirty="0">
                <a:latin typeface="Arial"/>
                <a:cs typeface="Arial"/>
              </a:rPr>
              <a:t>We </a:t>
            </a:r>
            <a:r>
              <a:rPr sz="2824" spc="-79" dirty="0">
                <a:latin typeface="Arial"/>
                <a:cs typeface="Arial"/>
              </a:rPr>
              <a:t>Test</a:t>
            </a:r>
            <a:r>
              <a:rPr sz="2824" spc="-75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?</a:t>
            </a:r>
            <a:endParaRPr sz="2824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559">
              <a:latin typeface="Times New Roman"/>
              <a:cs typeface="Times New Roman"/>
            </a:endParaRPr>
          </a:p>
          <a:p>
            <a:pPr marL="44826" marR="38102" algn="just"/>
            <a:r>
              <a:rPr sz="1765" spc="-13" dirty="0">
                <a:solidFill>
                  <a:srgbClr val="003164"/>
                </a:solidFill>
                <a:latin typeface="Arial"/>
                <a:cs typeface="Arial"/>
              </a:rPr>
              <a:t>We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should test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the </a:t>
            </a:r>
            <a:r>
              <a:rPr sz="1765" spc="-9" dirty="0">
                <a:solidFill>
                  <a:srgbClr val="003164"/>
                </a:solidFill>
                <a:latin typeface="Arial"/>
                <a:cs typeface="Arial"/>
              </a:rPr>
              <a:t>program’s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responses to every possible input. </a:t>
            </a:r>
            <a:r>
              <a:rPr sz="1765" spc="-9" dirty="0">
                <a:solidFill>
                  <a:srgbClr val="003164"/>
                </a:solidFill>
                <a:latin typeface="Arial"/>
                <a:cs typeface="Arial"/>
              </a:rPr>
              <a:t>It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means,  we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should test </a:t>
            </a:r>
            <a:r>
              <a:rPr sz="1765" spc="-9" dirty="0">
                <a:solidFill>
                  <a:srgbClr val="003164"/>
                </a:solidFill>
                <a:latin typeface="Arial"/>
                <a:cs typeface="Arial"/>
              </a:rPr>
              <a:t>for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all valid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and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invalid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inputs. Suppose a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program requires 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two </a:t>
            </a:r>
            <a:r>
              <a:rPr sz="2647" baseline="1388" dirty="0">
                <a:solidFill>
                  <a:srgbClr val="003164"/>
                </a:solidFill>
                <a:latin typeface="Arial"/>
                <a:cs typeface="Arial"/>
              </a:rPr>
              <a:t>8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bit integers as inputs. </a:t>
            </a:r>
            <a:r>
              <a:rPr sz="2647" spc="-66" baseline="1388" dirty="0">
                <a:solidFill>
                  <a:srgbClr val="003164"/>
                </a:solidFill>
                <a:latin typeface="Arial"/>
                <a:cs typeface="Arial"/>
              </a:rPr>
              <a:t>Total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possible combinations are 2</a:t>
            </a:r>
            <a:r>
              <a:rPr sz="1721" spc="-6" baseline="25641" dirty="0">
                <a:solidFill>
                  <a:srgbClr val="003164"/>
                </a:solidFill>
                <a:latin typeface="Arial"/>
                <a:cs typeface="Arial"/>
              </a:rPr>
              <a:t>8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x2</a:t>
            </a:r>
            <a:r>
              <a:rPr sz="1721" spc="-6" baseline="25641" dirty="0">
                <a:solidFill>
                  <a:srgbClr val="003164"/>
                </a:solidFill>
                <a:latin typeface="Arial"/>
                <a:cs typeface="Arial"/>
              </a:rPr>
              <a:t>8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. If only 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one </a:t>
            </a:r>
            <a:r>
              <a:rPr sz="2647" baseline="1388" dirty="0">
                <a:solidFill>
                  <a:srgbClr val="003164"/>
                </a:solidFill>
                <a:latin typeface="Arial"/>
                <a:cs typeface="Arial"/>
              </a:rPr>
              <a:t>second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it required to execute </a:t>
            </a:r>
            <a:r>
              <a:rPr sz="2647" baseline="1388" dirty="0">
                <a:solidFill>
                  <a:srgbClr val="003164"/>
                </a:solidFill>
                <a:latin typeface="Arial"/>
                <a:cs typeface="Arial"/>
              </a:rPr>
              <a:t>one set of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inputs, it </a:t>
            </a:r>
            <a:r>
              <a:rPr sz="2647" baseline="1388" dirty="0">
                <a:solidFill>
                  <a:srgbClr val="003164"/>
                </a:solidFill>
                <a:latin typeface="Arial"/>
                <a:cs typeface="Arial"/>
              </a:rPr>
              <a:t>may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take </a:t>
            </a:r>
            <a:r>
              <a:rPr sz="2647" baseline="1388" dirty="0">
                <a:solidFill>
                  <a:srgbClr val="003164"/>
                </a:solidFill>
                <a:latin typeface="Arial"/>
                <a:cs typeface="Arial"/>
              </a:rPr>
              <a:t>18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hours </a:t>
            </a:r>
            <a:r>
              <a:rPr sz="2647" spc="-13" baseline="1388" dirty="0">
                <a:solidFill>
                  <a:srgbClr val="003164"/>
                </a:solidFill>
                <a:latin typeface="Arial"/>
                <a:cs typeface="Arial"/>
              </a:rPr>
              <a:t>to 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test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all combinations. </a:t>
            </a:r>
            <a:r>
              <a:rPr sz="2647" spc="-19" baseline="1388" dirty="0">
                <a:solidFill>
                  <a:srgbClr val="003164"/>
                </a:solidFill>
                <a:latin typeface="Arial"/>
                <a:cs typeface="Arial"/>
              </a:rPr>
              <a:t>Practically,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inputs </a:t>
            </a:r>
            <a:r>
              <a:rPr sz="2647" baseline="1388" dirty="0">
                <a:solidFill>
                  <a:srgbClr val="003164"/>
                </a:solidFill>
                <a:latin typeface="Arial"/>
                <a:cs typeface="Arial"/>
              </a:rPr>
              <a:t>are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more </a:t>
            </a:r>
            <a:r>
              <a:rPr sz="2647" spc="-13" baseline="1388" dirty="0">
                <a:solidFill>
                  <a:srgbClr val="003164"/>
                </a:solidFill>
                <a:latin typeface="Arial"/>
                <a:cs typeface="Arial"/>
              </a:rPr>
              <a:t>than </a:t>
            </a:r>
            <a:r>
              <a:rPr sz="2647" baseline="1388" dirty="0">
                <a:solidFill>
                  <a:srgbClr val="003164"/>
                </a:solidFill>
                <a:latin typeface="Arial"/>
                <a:cs typeface="Arial"/>
              </a:rPr>
              <a:t>two and size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is </a:t>
            </a:r>
            <a:r>
              <a:rPr sz="2647" baseline="1388" dirty="0">
                <a:solidFill>
                  <a:srgbClr val="003164"/>
                </a:solidFill>
                <a:latin typeface="Arial"/>
                <a:cs typeface="Arial"/>
              </a:rPr>
              <a:t>also 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more than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8 bits. </a:t>
            </a:r>
            <a:r>
              <a:rPr sz="1765" spc="-13" dirty="0">
                <a:solidFill>
                  <a:srgbClr val="003164"/>
                </a:solidFill>
                <a:latin typeface="Arial"/>
                <a:cs typeface="Arial"/>
              </a:rPr>
              <a:t>We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have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also not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considered invalid inputs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where so  many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combinations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are possible. Hence,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complete testing is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just not  possible,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although,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we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may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wish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to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do</a:t>
            </a:r>
            <a:r>
              <a:rPr sz="1765" spc="-176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so.</a:t>
            </a:r>
            <a:endParaRPr sz="176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50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4451" y="1575995"/>
            <a:ext cx="4908176" cy="4231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7624" y="842920"/>
            <a:ext cx="5188258" cy="549170"/>
          </a:xfrm>
          <a:prstGeom prst="rect">
            <a:avLst/>
          </a:prstGeom>
        </p:spPr>
        <p:txBody>
          <a:bodyPr vert="horz" wrap="square" lIns="0" tIns="112059" rIns="0" bIns="0" rtlCol="0" anchor="ctr">
            <a:spAutoFit/>
          </a:bodyPr>
          <a:lstStyle/>
          <a:p>
            <a:pPr marL="11206" marR="4483">
              <a:lnSpc>
                <a:spcPts val="3415"/>
              </a:lnSpc>
              <a:spcBef>
                <a:spcPts val="882"/>
              </a:spcBef>
              <a:tabLst>
                <a:tab pos="1564425" algn="l"/>
              </a:tabLst>
            </a:pPr>
            <a:r>
              <a:rPr spc="-4" dirty="0" smtClean="0"/>
              <a:t>Softwar</a:t>
            </a:r>
            <a:r>
              <a:rPr lang="en-US" spc="-4" dirty="0" smtClean="0"/>
              <a:t>e</a:t>
            </a:r>
            <a:r>
              <a:rPr spc="-4" dirty="0" smtClean="0"/>
              <a:t> </a:t>
            </a:r>
            <a:r>
              <a:rPr spc="-40" dirty="0" smtClean="0"/>
              <a:t>Testin</a:t>
            </a:r>
            <a:r>
              <a:rPr spc="-4" dirty="0" smtClean="0"/>
              <a:t>g</a:t>
            </a:r>
            <a:endParaRPr spc="-4" dirty="0"/>
          </a:p>
        </p:txBody>
      </p:sp>
      <p:sp>
        <p:nvSpPr>
          <p:cNvPr id="5" name="object 5"/>
          <p:cNvSpPr txBox="1"/>
          <p:nvPr/>
        </p:nvSpPr>
        <p:spPr>
          <a:xfrm>
            <a:off x="9649945" y="6157341"/>
            <a:ext cx="2201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456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22413">
                <a:lnSpc>
                  <a:spcPts val="1456"/>
                </a:lnSpc>
              </a:pPr>
              <a:t>7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849" y="5954715"/>
            <a:ext cx="23067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dirty="0">
                <a:solidFill>
                  <a:srgbClr val="FF4F4F"/>
                </a:solidFill>
                <a:latin typeface="Arial"/>
                <a:cs typeface="Arial"/>
              </a:rPr>
              <a:t>Fig. </a:t>
            </a:r>
            <a:r>
              <a:rPr sz="1588" b="1" spc="-4" dirty="0">
                <a:solidFill>
                  <a:srgbClr val="FF4F4F"/>
                </a:solidFill>
                <a:latin typeface="Arial"/>
                <a:cs typeface="Arial"/>
              </a:rPr>
              <a:t>1: </a:t>
            </a:r>
            <a:r>
              <a:rPr sz="1588" spc="-4" dirty="0">
                <a:solidFill>
                  <a:srgbClr val="FF4F4F"/>
                </a:solidFill>
                <a:latin typeface="Arial"/>
                <a:cs typeface="Arial"/>
              </a:rPr>
              <a:t>Control </a:t>
            </a:r>
            <a:r>
              <a:rPr sz="1588" dirty="0">
                <a:solidFill>
                  <a:srgbClr val="FF4F4F"/>
                </a:solidFill>
                <a:latin typeface="Arial"/>
                <a:cs typeface="Arial"/>
              </a:rPr>
              <a:t>flow</a:t>
            </a:r>
            <a:r>
              <a:rPr sz="1588" spc="-75" dirty="0">
                <a:solidFill>
                  <a:srgbClr val="FF4F4F"/>
                </a:solidFill>
                <a:latin typeface="Arial"/>
                <a:cs typeface="Arial"/>
              </a:rPr>
              <a:t> </a:t>
            </a:r>
            <a:r>
              <a:rPr sz="1588" spc="-9" dirty="0">
                <a:solidFill>
                  <a:srgbClr val="FF4F4F"/>
                </a:solidFill>
                <a:latin typeface="Arial"/>
                <a:cs typeface="Arial"/>
              </a:rPr>
              <a:t>graph</a:t>
            </a:r>
            <a:endParaRPr sz="15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48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806" y="842921"/>
            <a:ext cx="4330496" cy="549170"/>
          </a:xfrm>
          <a:prstGeom prst="rect">
            <a:avLst/>
          </a:prstGeom>
        </p:spPr>
        <p:txBody>
          <a:bodyPr vert="horz" wrap="square" lIns="0" tIns="112059" rIns="0" bIns="0" rtlCol="0" anchor="ctr">
            <a:spAutoFit/>
          </a:bodyPr>
          <a:lstStyle/>
          <a:p>
            <a:pPr marL="11206" marR="4483">
              <a:lnSpc>
                <a:spcPts val="3415"/>
              </a:lnSpc>
              <a:spcBef>
                <a:spcPts val="882"/>
              </a:spcBef>
            </a:pPr>
            <a:r>
              <a:rPr spc="-9" dirty="0"/>
              <a:t>S</a:t>
            </a:r>
            <a:r>
              <a:rPr dirty="0"/>
              <a:t>o</a:t>
            </a:r>
            <a:r>
              <a:rPr spc="-4" dirty="0"/>
              <a:t>f</a:t>
            </a:r>
            <a:r>
              <a:rPr spc="9" dirty="0"/>
              <a:t>t</a:t>
            </a:r>
            <a:r>
              <a:rPr spc="-9" dirty="0"/>
              <a:t>w</a:t>
            </a:r>
            <a:r>
              <a:rPr spc="-4" dirty="0"/>
              <a:t>are  </a:t>
            </a:r>
            <a:r>
              <a:rPr spc="-35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49945" y="6157341"/>
            <a:ext cx="2201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456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22413">
                <a:lnSpc>
                  <a:spcPts val="1456"/>
                </a:lnSpc>
              </a:pPr>
              <a:t>8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8623" y="1797154"/>
            <a:ext cx="7558928" cy="109833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 marR="26896" algn="just">
              <a:spcBef>
                <a:spcPts val="93"/>
              </a:spcBef>
            </a:pP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The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number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of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paths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in </a:t>
            </a:r>
            <a:r>
              <a:rPr sz="1765" spc="-9" dirty="0">
                <a:solidFill>
                  <a:srgbClr val="003164"/>
                </a:solidFill>
                <a:latin typeface="Arial"/>
                <a:cs typeface="Arial"/>
              </a:rPr>
              <a:t>the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example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of Fig. 1 are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10</a:t>
            </a:r>
            <a:r>
              <a:rPr sz="1721" spc="-6" baseline="25641" dirty="0">
                <a:solidFill>
                  <a:srgbClr val="003164"/>
                </a:solidFill>
                <a:latin typeface="Arial"/>
                <a:cs typeface="Arial"/>
              </a:rPr>
              <a:t>14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or 100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trillions. It is  computed </a:t>
            </a:r>
            <a:r>
              <a:rPr sz="1765" spc="-9" dirty="0">
                <a:solidFill>
                  <a:srgbClr val="003164"/>
                </a:solidFill>
                <a:latin typeface="Arial"/>
                <a:cs typeface="Arial"/>
              </a:rPr>
              <a:t>from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5</a:t>
            </a:r>
            <a:r>
              <a:rPr sz="1721" spc="-6" baseline="25641" dirty="0">
                <a:solidFill>
                  <a:srgbClr val="003164"/>
                </a:solidFill>
                <a:latin typeface="Arial"/>
                <a:cs typeface="Arial"/>
              </a:rPr>
              <a:t>20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+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5</a:t>
            </a:r>
            <a:r>
              <a:rPr sz="1721" spc="-6" baseline="25641" dirty="0">
                <a:solidFill>
                  <a:srgbClr val="003164"/>
                </a:solidFill>
                <a:latin typeface="Arial"/>
                <a:cs typeface="Arial"/>
              </a:rPr>
              <a:t>19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+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5</a:t>
            </a:r>
            <a:r>
              <a:rPr sz="1721" spc="-6" baseline="25641" dirty="0">
                <a:solidFill>
                  <a:srgbClr val="003164"/>
                </a:solidFill>
                <a:latin typeface="Arial"/>
                <a:cs typeface="Arial"/>
              </a:rPr>
              <a:t>18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+ …… +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5</a:t>
            </a:r>
            <a:r>
              <a:rPr sz="1721" spc="-6" baseline="25641" dirty="0">
                <a:solidFill>
                  <a:srgbClr val="003164"/>
                </a:solidFill>
                <a:latin typeface="Arial"/>
                <a:cs typeface="Arial"/>
              </a:rPr>
              <a:t>1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; </a:t>
            </a:r>
            <a:r>
              <a:rPr sz="2647" baseline="1388" dirty="0">
                <a:solidFill>
                  <a:srgbClr val="003164"/>
                </a:solidFill>
                <a:latin typeface="Arial"/>
                <a:cs typeface="Arial"/>
              </a:rPr>
              <a:t>where 5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is </a:t>
            </a:r>
            <a:r>
              <a:rPr sz="2647" baseline="1388" dirty="0">
                <a:solidFill>
                  <a:srgbClr val="003164"/>
                </a:solidFill>
                <a:latin typeface="Arial"/>
                <a:cs typeface="Arial"/>
              </a:rPr>
              <a:t>the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number </a:t>
            </a:r>
            <a:r>
              <a:rPr sz="2647" baseline="1388" dirty="0">
                <a:solidFill>
                  <a:srgbClr val="003164"/>
                </a:solidFill>
                <a:latin typeface="Arial"/>
                <a:cs typeface="Arial"/>
              </a:rPr>
              <a:t>of </a:t>
            </a:r>
            <a:r>
              <a:rPr sz="2647" spc="-6" baseline="1388" dirty="0">
                <a:solidFill>
                  <a:srgbClr val="003164"/>
                </a:solidFill>
                <a:latin typeface="Arial"/>
                <a:cs typeface="Arial"/>
              </a:rPr>
              <a:t>paths 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through the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loop </a:t>
            </a:r>
            <a:r>
              <a:rPr sz="1765" spc="-31" dirty="0">
                <a:solidFill>
                  <a:srgbClr val="003164"/>
                </a:solidFill>
                <a:latin typeface="Arial"/>
                <a:cs typeface="Arial"/>
              </a:rPr>
              <a:t>body.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If only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5 minutes are required </a:t>
            </a:r>
            <a:r>
              <a:rPr sz="1765" spc="-9" dirty="0">
                <a:solidFill>
                  <a:srgbClr val="003164"/>
                </a:solidFill>
                <a:latin typeface="Arial"/>
                <a:cs typeface="Arial"/>
              </a:rPr>
              <a:t>to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test one test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path,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it 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may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take approximately one billion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years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to execute every</a:t>
            </a:r>
            <a:r>
              <a:rPr sz="1765" spc="-31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path.</a:t>
            </a:r>
            <a:endParaRPr sz="176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93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0812" y="1230406"/>
            <a:ext cx="7598149" cy="0"/>
          </a:xfrm>
          <a:custGeom>
            <a:avLst/>
            <a:gdLst/>
            <a:ahLst/>
            <a:cxnLst/>
            <a:rect l="l" t="t" r="r" b="b"/>
            <a:pathLst>
              <a:path w="8611235">
                <a:moveTo>
                  <a:pt x="0" y="0"/>
                </a:moveTo>
                <a:lnTo>
                  <a:pt x="8610612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4297" y="368764"/>
            <a:ext cx="4644005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pc="-4" dirty="0" smtClean="0"/>
              <a:t>Software</a:t>
            </a:r>
            <a:r>
              <a:rPr lang="en-US" spc="-4" dirty="0" smtClean="0"/>
              <a:t> Testing</a:t>
            </a:r>
            <a:endParaRPr spc="-4" dirty="0"/>
          </a:p>
        </p:txBody>
      </p:sp>
      <p:sp>
        <p:nvSpPr>
          <p:cNvPr id="7" name="object 7"/>
          <p:cNvSpPr txBox="1"/>
          <p:nvPr/>
        </p:nvSpPr>
        <p:spPr>
          <a:xfrm>
            <a:off x="9649945" y="6157341"/>
            <a:ext cx="2201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456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22413">
                <a:lnSpc>
                  <a:spcPts val="1456"/>
                </a:lnSpc>
              </a:pPr>
              <a:t>9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420" y="1253602"/>
            <a:ext cx="3156136" cy="43163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735" spc="-4" dirty="0">
                <a:solidFill>
                  <a:srgbClr val="313199"/>
                </a:solidFill>
                <a:latin typeface="Arial"/>
                <a:cs typeface="Arial"/>
              </a:rPr>
              <a:t>Some</a:t>
            </a:r>
            <a:r>
              <a:rPr sz="2735" spc="-172" dirty="0">
                <a:solidFill>
                  <a:srgbClr val="313199"/>
                </a:solidFill>
                <a:latin typeface="Arial"/>
                <a:cs typeface="Arial"/>
              </a:rPr>
              <a:t> </a:t>
            </a:r>
            <a:r>
              <a:rPr sz="2735" spc="-26" dirty="0">
                <a:solidFill>
                  <a:srgbClr val="313199"/>
                </a:solidFill>
                <a:latin typeface="Arial"/>
                <a:cs typeface="Arial"/>
              </a:rPr>
              <a:t>Terminologies</a:t>
            </a:r>
            <a:endParaRPr sz="273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6564" y="1833506"/>
            <a:ext cx="7524750" cy="395920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7108" algn="just">
              <a:spcBef>
                <a:spcPts val="84"/>
              </a:spcBef>
            </a:pPr>
            <a:r>
              <a:rPr sz="1941" spc="-4" dirty="0">
                <a:solidFill>
                  <a:srgbClr val="0031CC"/>
                </a:solidFill>
                <a:latin typeface="Times New Roman"/>
                <a:cs typeface="Times New Roman"/>
              </a:rPr>
              <a:t>) </a:t>
            </a:r>
            <a:r>
              <a:rPr sz="1941" b="1" spc="-22" dirty="0">
                <a:solidFill>
                  <a:srgbClr val="0031CC"/>
                </a:solidFill>
                <a:latin typeface="Arial"/>
                <a:cs typeface="Arial"/>
              </a:rPr>
              <a:t>Error, </a:t>
            </a:r>
            <a:r>
              <a:rPr sz="1941" b="1" spc="-4" dirty="0">
                <a:solidFill>
                  <a:srgbClr val="0031CC"/>
                </a:solidFill>
                <a:latin typeface="Arial"/>
                <a:cs typeface="Arial"/>
              </a:rPr>
              <a:t>Mistake, Bug, </a:t>
            </a:r>
            <a:r>
              <a:rPr sz="1941" b="1" dirty="0">
                <a:solidFill>
                  <a:srgbClr val="0031CC"/>
                </a:solidFill>
                <a:latin typeface="Arial"/>
                <a:cs typeface="Arial"/>
              </a:rPr>
              <a:t>Fault and</a:t>
            </a:r>
            <a:r>
              <a:rPr sz="1941" b="1" spc="9" dirty="0">
                <a:solidFill>
                  <a:srgbClr val="0031CC"/>
                </a:solidFill>
                <a:latin typeface="Arial"/>
                <a:cs typeface="Arial"/>
              </a:rPr>
              <a:t> </a:t>
            </a:r>
            <a:r>
              <a:rPr sz="1941" b="1" spc="-4" dirty="0">
                <a:solidFill>
                  <a:srgbClr val="0031CC"/>
                </a:solidFill>
                <a:latin typeface="Arial"/>
                <a:cs typeface="Arial"/>
              </a:rPr>
              <a:t>Failure</a:t>
            </a:r>
            <a:endParaRPr sz="1941">
              <a:latin typeface="Arial"/>
              <a:cs typeface="Arial"/>
            </a:endParaRPr>
          </a:p>
          <a:p>
            <a:pPr marL="36421" marR="11767" algn="just">
              <a:spcBef>
                <a:spcPts val="1363"/>
              </a:spcBef>
            </a:pP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People make </a:t>
            </a:r>
            <a:r>
              <a:rPr sz="1765" b="1" spc="-4" dirty="0">
                <a:solidFill>
                  <a:srgbClr val="FF0000"/>
                </a:solidFill>
                <a:latin typeface="Arial"/>
                <a:cs typeface="Arial"/>
              </a:rPr>
              <a:t>errors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.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A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good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synonym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is </a:t>
            </a:r>
            <a:r>
              <a:rPr sz="1765" b="1" spc="-4" dirty="0">
                <a:solidFill>
                  <a:srgbClr val="FF0000"/>
                </a:solidFill>
                <a:latin typeface="Arial"/>
                <a:cs typeface="Arial"/>
              </a:rPr>
              <a:t>mistake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. This may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be a syntax 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error </a:t>
            </a:r>
            <a:r>
              <a:rPr sz="1765" spc="-9" dirty="0">
                <a:solidFill>
                  <a:srgbClr val="003164"/>
                </a:solidFill>
                <a:latin typeface="Arial"/>
                <a:cs typeface="Arial"/>
              </a:rPr>
              <a:t>or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misunderstanding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of specifications.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Sometimes, there are logical 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errors.</a:t>
            </a:r>
            <a:endParaRPr sz="1765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500">
              <a:latin typeface="Times New Roman"/>
              <a:cs typeface="Times New Roman"/>
            </a:endParaRPr>
          </a:p>
          <a:p>
            <a:pPr marL="36421" marR="4483" algn="just">
              <a:lnSpc>
                <a:spcPts val="2030"/>
              </a:lnSpc>
            </a:pP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When developers make mistakes while coding,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we call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these mistakes  “</a:t>
            </a:r>
            <a:r>
              <a:rPr sz="1765" b="1" spc="-4" dirty="0">
                <a:solidFill>
                  <a:srgbClr val="FF0000"/>
                </a:solidFill>
                <a:latin typeface="Arial"/>
                <a:cs typeface="Arial"/>
              </a:rPr>
              <a:t>bugs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”.</a:t>
            </a:r>
            <a:endParaRPr sz="1765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1853">
              <a:latin typeface="Times New Roman"/>
              <a:cs typeface="Times New Roman"/>
            </a:endParaRPr>
          </a:p>
          <a:p>
            <a:pPr marL="11206" marR="32499" algn="just"/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A </a:t>
            </a:r>
            <a:r>
              <a:rPr sz="1765" b="1" dirty="0">
                <a:solidFill>
                  <a:srgbClr val="FF0000"/>
                </a:solidFill>
                <a:latin typeface="Arial"/>
                <a:cs typeface="Arial"/>
              </a:rPr>
              <a:t>fault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is the representation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of an </a:t>
            </a:r>
            <a:r>
              <a:rPr sz="1765" spc="-22" dirty="0">
                <a:solidFill>
                  <a:srgbClr val="003164"/>
                </a:solidFill>
                <a:latin typeface="Arial"/>
                <a:cs typeface="Arial"/>
              </a:rPr>
              <a:t>error,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where representation is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the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mode 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of expression, such </a:t>
            </a:r>
            <a:r>
              <a:rPr sz="1765" spc="-9" dirty="0">
                <a:solidFill>
                  <a:srgbClr val="003164"/>
                </a:solidFill>
                <a:latin typeface="Arial"/>
                <a:cs typeface="Arial"/>
              </a:rPr>
              <a:t>as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narrative text, data flow diagrams,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ER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diagrams, 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source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code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etc.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Defect </a:t>
            </a:r>
            <a:r>
              <a:rPr sz="1765" spc="-9" dirty="0">
                <a:solidFill>
                  <a:srgbClr val="003164"/>
                </a:solidFill>
                <a:latin typeface="Arial"/>
                <a:cs typeface="Arial"/>
              </a:rPr>
              <a:t>is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a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good synonym </a:t>
            </a:r>
            <a:r>
              <a:rPr sz="1765" spc="-9" dirty="0">
                <a:solidFill>
                  <a:srgbClr val="003164"/>
                </a:solidFill>
                <a:latin typeface="Arial"/>
                <a:cs typeface="Arial"/>
              </a:rPr>
              <a:t>for</a:t>
            </a:r>
            <a:r>
              <a:rPr sz="1765" spc="-207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fault.</a:t>
            </a:r>
            <a:endParaRPr sz="1765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941">
              <a:latin typeface="Times New Roman"/>
              <a:cs typeface="Times New Roman"/>
            </a:endParaRPr>
          </a:p>
          <a:p>
            <a:pPr marL="36421" marR="53231" algn="just">
              <a:lnSpc>
                <a:spcPts val="2030"/>
              </a:lnSpc>
            </a:pP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A </a:t>
            </a:r>
            <a:r>
              <a:rPr sz="1765" b="1" spc="-4" dirty="0">
                <a:solidFill>
                  <a:srgbClr val="FF0000"/>
                </a:solidFill>
                <a:latin typeface="Arial"/>
                <a:cs typeface="Arial"/>
              </a:rPr>
              <a:t>failure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occurs when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a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fault executes.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A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particular fault may </a:t>
            </a:r>
            <a:r>
              <a:rPr sz="1765" dirty="0">
                <a:solidFill>
                  <a:srgbClr val="003164"/>
                </a:solidFill>
                <a:latin typeface="Arial"/>
                <a:cs typeface="Arial"/>
              </a:rPr>
              <a:t>cause 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different failures, depending on how it has been</a:t>
            </a:r>
            <a:r>
              <a:rPr sz="1765" spc="-159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003164"/>
                </a:solidFill>
                <a:latin typeface="Arial"/>
                <a:cs typeface="Arial"/>
              </a:rPr>
              <a:t>exercised.</a:t>
            </a:r>
            <a:endParaRPr sz="176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38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Software  Testing</vt:lpstr>
      <vt:lpstr>Software Testing</vt:lpstr>
      <vt:lpstr>Software  Testing</vt:lpstr>
      <vt:lpstr>Software  Testing</vt:lpstr>
      <vt:lpstr>Software  Testing</vt:lpstr>
      <vt:lpstr>Software Testing</vt:lpstr>
      <vt:lpstr>Software  Testing</vt:lpstr>
      <vt:lpstr>Software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 Bhushan</dc:creator>
  <cp:lastModifiedBy>Shashi Bhushan</cp:lastModifiedBy>
  <cp:revision>3</cp:revision>
  <dcterms:created xsi:type="dcterms:W3CDTF">2020-03-17T17:32:36Z</dcterms:created>
  <dcterms:modified xsi:type="dcterms:W3CDTF">2020-03-18T04:15:12Z</dcterms:modified>
</cp:coreProperties>
</file>