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32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71472" y="3232404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501396" y="362712"/>
                </a:moveTo>
                <a:lnTo>
                  <a:pt x="499006" y="309286"/>
                </a:lnTo>
                <a:lnTo>
                  <a:pt x="491788" y="258641"/>
                </a:lnTo>
                <a:lnTo>
                  <a:pt x="479669" y="210628"/>
                </a:lnTo>
                <a:lnTo>
                  <a:pt x="462576" y="165104"/>
                </a:lnTo>
                <a:lnTo>
                  <a:pt x="440436" y="121920"/>
                </a:lnTo>
                <a:lnTo>
                  <a:pt x="410833" y="78223"/>
                </a:lnTo>
                <a:lnTo>
                  <a:pt x="376988" y="44110"/>
                </a:lnTo>
                <a:lnTo>
                  <a:pt x="339047" y="19653"/>
                </a:lnTo>
                <a:lnTo>
                  <a:pt x="297155" y="4925"/>
                </a:lnTo>
                <a:lnTo>
                  <a:pt x="251460" y="0"/>
                </a:lnTo>
                <a:lnTo>
                  <a:pt x="219527" y="2857"/>
                </a:lnTo>
                <a:lnTo>
                  <a:pt x="157376" y="25717"/>
                </a:lnTo>
                <a:lnTo>
                  <a:pt x="100631" y="72390"/>
                </a:lnTo>
                <a:lnTo>
                  <a:pt x="75819" y="104775"/>
                </a:lnTo>
                <a:lnTo>
                  <a:pt x="53863" y="143446"/>
                </a:lnTo>
                <a:lnTo>
                  <a:pt x="35052" y="188976"/>
                </a:lnTo>
                <a:lnTo>
                  <a:pt x="19931" y="237005"/>
                </a:lnTo>
                <a:lnTo>
                  <a:pt x="8953" y="285178"/>
                </a:lnTo>
                <a:lnTo>
                  <a:pt x="2262" y="333636"/>
                </a:lnTo>
                <a:lnTo>
                  <a:pt x="0" y="382524"/>
                </a:lnTo>
                <a:lnTo>
                  <a:pt x="2365" y="434632"/>
                </a:lnTo>
                <a:lnTo>
                  <a:pt x="9412" y="484839"/>
                </a:lnTo>
                <a:lnTo>
                  <a:pt x="21067" y="533070"/>
                </a:lnTo>
                <a:lnTo>
                  <a:pt x="37258" y="579254"/>
                </a:lnTo>
                <a:lnTo>
                  <a:pt x="57912" y="623316"/>
                </a:lnTo>
                <a:lnTo>
                  <a:pt x="87355" y="669986"/>
                </a:lnTo>
                <a:lnTo>
                  <a:pt x="105156" y="689090"/>
                </a:lnTo>
                <a:lnTo>
                  <a:pt x="105156" y="316992"/>
                </a:lnTo>
                <a:lnTo>
                  <a:pt x="106299" y="271248"/>
                </a:lnTo>
                <a:lnTo>
                  <a:pt x="109728" y="229933"/>
                </a:lnTo>
                <a:lnTo>
                  <a:pt x="123444" y="160020"/>
                </a:lnTo>
                <a:lnTo>
                  <a:pt x="145161" y="108204"/>
                </a:lnTo>
                <a:lnTo>
                  <a:pt x="173736" y="74676"/>
                </a:lnTo>
                <a:lnTo>
                  <a:pt x="218313" y="51744"/>
                </a:lnTo>
                <a:lnTo>
                  <a:pt x="233172" y="50292"/>
                </a:lnTo>
                <a:lnTo>
                  <a:pt x="263723" y="54887"/>
                </a:lnTo>
                <a:lnTo>
                  <a:pt x="315682" y="92082"/>
                </a:lnTo>
                <a:lnTo>
                  <a:pt x="336804" y="124968"/>
                </a:lnTo>
                <a:lnTo>
                  <a:pt x="354435" y="163068"/>
                </a:lnTo>
                <a:lnTo>
                  <a:pt x="369146" y="205740"/>
                </a:lnTo>
                <a:lnTo>
                  <a:pt x="380809" y="252984"/>
                </a:lnTo>
                <a:lnTo>
                  <a:pt x="389297" y="304800"/>
                </a:lnTo>
                <a:lnTo>
                  <a:pt x="394483" y="361188"/>
                </a:lnTo>
                <a:lnTo>
                  <a:pt x="396240" y="422148"/>
                </a:lnTo>
                <a:lnTo>
                  <a:pt x="396240" y="682269"/>
                </a:lnTo>
                <a:lnTo>
                  <a:pt x="403788" y="674536"/>
                </a:lnTo>
                <a:lnTo>
                  <a:pt x="428434" y="640651"/>
                </a:lnTo>
                <a:lnTo>
                  <a:pt x="449937" y="600765"/>
                </a:lnTo>
                <a:lnTo>
                  <a:pt x="467868" y="554736"/>
                </a:lnTo>
                <a:lnTo>
                  <a:pt x="482750" y="506515"/>
                </a:lnTo>
                <a:lnTo>
                  <a:pt x="493204" y="458152"/>
                </a:lnTo>
                <a:lnTo>
                  <a:pt x="499371" y="410075"/>
                </a:lnTo>
                <a:lnTo>
                  <a:pt x="501396" y="362712"/>
                </a:lnTo>
                <a:close/>
              </a:path>
              <a:path w="501650" h="751839">
                <a:moveTo>
                  <a:pt x="396240" y="682269"/>
                </a:moveTo>
                <a:lnTo>
                  <a:pt x="396240" y="422148"/>
                </a:lnTo>
                <a:lnTo>
                  <a:pt x="393954" y="491918"/>
                </a:lnTo>
                <a:lnTo>
                  <a:pt x="387096" y="550545"/>
                </a:lnTo>
                <a:lnTo>
                  <a:pt x="375666" y="598312"/>
                </a:lnTo>
                <a:lnTo>
                  <a:pt x="359664" y="635508"/>
                </a:lnTo>
                <a:lnTo>
                  <a:pt x="319849" y="681418"/>
                </a:lnTo>
                <a:lnTo>
                  <a:pt x="269748" y="696468"/>
                </a:lnTo>
                <a:lnTo>
                  <a:pt x="234029" y="689586"/>
                </a:lnTo>
                <a:lnTo>
                  <a:pt x="174593" y="634103"/>
                </a:lnTo>
                <a:lnTo>
                  <a:pt x="150876" y="585216"/>
                </a:lnTo>
                <a:lnTo>
                  <a:pt x="134416" y="538008"/>
                </a:lnTo>
                <a:lnTo>
                  <a:pt x="121615" y="487728"/>
                </a:lnTo>
                <a:lnTo>
                  <a:pt x="112471" y="434230"/>
                </a:lnTo>
                <a:lnTo>
                  <a:pt x="106984" y="377366"/>
                </a:lnTo>
                <a:lnTo>
                  <a:pt x="105156" y="316992"/>
                </a:lnTo>
                <a:lnTo>
                  <a:pt x="105156" y="689090"/>
                </a:lnTo>
                <a:lnTo>
                  <a:pt x="120822" y="705904"/>
                </a:lnTo>
                <a:lnTo>
                  <a:pt x="158313" y="731288"/>
                </a:lnTo>
                <a:lnTo>
                  <a:pt x="199826" y="746357"/>
                </a:lnTo>
                <a:lnTo>
                  <a:pt x="245364" y="751332"/>
                </a:lnTo>
                <a:lnTo>
                  <a:pt x="280201" y="748426"/>
                </a:lnTo>
                <a:lnTo>
                  <a:pt x="313753" y="739521"/>
                </a:lnTo>
                <a:lnTo>
                  <a:pt x="345876" y="724328"/>
                </a:lnTo>
                <a:lnTo>
                  <a:pt x="376428" y="702564"/>
                </a:lnTo>
                <a:lnTo>
                  <a:pt x="396240" y="682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8511" y="4988052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16992" y="242316"/>
                </a:moveTo>
                <a:lnTo>
                  <a:pt x="316992" y="0"/>
                </a:lnTo>
                <a:lnTo>
                  <a:pt x="297180" y="0"/>
                </a:lnTo>
                <a:lnTo>
                  <a:pt x="294012" y="8310"/>
                </a:lnTo>
                <a:lnTo>
                  <a:pt x="291274" y="15049"/>
                </a:lnTo>
                <a:lnTo>
                  <a:pt x="288821" y="20359"/>
                </a:lnTo>
                <a:lnTo>
                  <a:pt x="286512" y="24384"/>
                </a:lnTo>
                <a:lnTo>
                  <a:pt x="281940" y="27432"/>
                </a:lnTo>
                <a:lnTo>
                  <a:pt x="277368" y="28956"/>
                </a:lnTo>
                <a:lnTo>
                  <a:pt x="271272" y="28956"/>
                </a:lnTo>
                <a:lnTo>
                  <a:pt x="265318" y="28360"/>
                </a:lnTo>
                <a:lnTo>
                  <a:pt x="256794" y="26479"/>
                </a:lnTo>
                <a:lnTo>
                  <a:pt x="245983" y="23169"/>
                </a:lnTo>
                <a:lnTo>
                  <a:pt x="233172" y="18288"/>
                </a:lnTo>
                <a:lnTo>
                  <a:pt x="212074" y="10287"/>
                </a:lnTo>
                <a:lnTo>
                  <a:pt x="192405" y="4572"/>
                </a:lnTo>
                <a:lnTo>
                  <a:pt x="174450" y="1143"/>
                </a:lnTo>
                <a:lnTo>
                  <a:pt x="158496" y="0"/>
                </a:lnTo>
                <a:lnTo>
                  <a:pt x="124777" y="3714"/>
                </a:lnTo>
                <a:lnTo>
                  <a:pt x="67627" y="33432"/>
                </a:lnTo>
                <a:lnTo>
                  <a:pt x="25074" y="90868"/>
                </a:lnTo>
                <a:lnTo>
                  <a:pt x="2833" y="164020"/>
                </a:lnTo>
                <a:lnTo>
                  <a:pt x="0" y="205740"/>
                </a:lnTo>
                <a:lnTo>
                  <a:pt x="1690" y="237482"/>
                </a:lnTo>
                <a:lnTo>
                  <a:pt x="14787" y="292965"/>
                </a:lnTo>
                <a:lnTo>
                  <a:pt x="42171" y="340209"/>
                </a:lnTo>
                <a:lnTo>
                  <a:pt x="67056" y="365540"/>
                </a:lnTo>
                <a:lnTo>
                  <a:pt x="67056" y="138684"/>
                </a:lnTo>
                <a:lnTo>
                  <a:pt x="68722" y="121181"/>
                </a:lnTo>
                <a:lnTo>
                  <a:pt x="91440" y="74676"/>
                </a:lnTo>
                <a:lnTo>
                  <a:pt x="137517" y="47458"/>
                </a:lnTo>
                <a:lnTo>
                  <a:pt x="156972" y="45720"/>
                </a:lnTo>
                <a:lnTo>
                  <a:pt x="181236" y="48291"/>
                </a:lnTo>
                <a:lnTo>
                  <a:pt x="224051" y="68865"/>
                </a:lnTo>
                <a:lnTo>
                  <a:pt x="258603" y="112014"/>
                </a:lnTo>
                <a:lnTo>
                  <a:pt x="286035" y="189738"/>
                </a:lnTo>
                <a:lnTo>
                  <a:pt x="297180" y="242316"/>
                </a:lnTo>
                <a:lnTo>
                  <a:pt x="316992" y="242316"/>
                </a:lnTo>
                <a:close/>
              </a:path>
              <a:path w="355600" h="751839">
                <a:moveTo>
                  <a:pt x="271272" y="719855"/>
                </a:moveTo>
                <a:lnTo>
                  <a:pt x="271272" y="598932"/>
                </a:lnTo>
                <a:lnTo>
                  <a:pt x="269819" y="620029"/>
                </a:lnTo>
                <a:lnTo>
                  <a:pt x="265366" y="639699"/>
                </a:lnTo>
                <a:lnTo>
                  <a:pt x="246888" y="673608"/>
                </a:lnTo>
                <a:lnTo>
                  <a:pt x="201668" y="703611"/>
                </a:lnTo>
                <a:lnTo>
                  <a:pt x="182880" y="705612"/>
                </a:lnTo>
                <a:lnTo>
                  <a:pt x="156019" y="702183"/>
                </a:lnTo>
                <a:lnTo>
                  <a:pt x="105727" y="674751"/>
                </a:lnTo>
                <a:lnTo>
                  <a:pt x="62055" y="619910"/>
                </a:lnTo>
                <a:lnTo>
                  <a:pt x="44958" y="582358"/>
                </a:lnTo>
                <a:lnTo>
                  <a:pt x="31289" y="538233"/>
                </a:lnTo>
                <a:lnTo>
                  <a:pt x="21336" y="487680"/>
                </a:lnTo>
                <a:lnTo>
                  <a:pt x="3048" y="487680"/>
                </a:lnTo>
                <a:lnTo>
                  <a:pt x="3048" y="740664"/>
                </a:lnTo>
                <a:lnTo>
                  <a:pt x="21336" y="740664"/>
                </a:lnTo>
                <a:lnTo>
                  <a:pt x="25312" y="731781"/>
                </a:lnTo>
                <a:lnTo>
                  <a:pt x="30289" y="725614"/>
                </a:lnTo>
                <a:lnTo>
                  <a:pt x="36123" y="722018"/>
                </a:lnTo>
                <a:lnTo>
                  <a:pt x="42171" y="720941"/>
                </a:lnTo>
                <a:lnTo>
                  <a:pt x="44958" y="720973"/>
                </a:lnTo>
                <a:lnTo>
                  <a:pt x="48934" y="721185"/>
                </a:lnTo>
                <a:lnTo>
                  <a:pt x="56197" y="722376"/>
                </a:lnTo>
                <a:lnTo>
                  <a:pt x="64317" y="724709"/>
                </a:lnTo>
                <a:lnTo>
                  <a:pt x="73152" y="728472"/>
                </a:lnTo>
                <a:lnTo>
                  <a:pt x="102917" y="738473"/>
                </a:lnTo>
                <a:lnTo>
                  <a:pt x="130683" y="745617"/>
                </a:lnTo>
                <a:lnTo>
                  <a:pt x="156733" y="749903"/>
                </a:lnTo>
                <a:lnTo>
                  <a:pt x="181356" y="751332"/>
                </a:lnTo>
                <a:lnTo>
                  <a:pt x="213883" y="747617"/>
                </a:lnTo>
                <a:lnTo>
                  <a:pt x="244983" y="736473"/>
                </a:lnTo>
                <a:lnTo>
                  <a:pt x="271272" y="719855"/>
                </a:lnTo>
                <a:close/>
              </a:path>
              <a:path w="355600" h="751839">
                <a:moveTo>
                  <a:pt x="355092" y="536448"/>
                </a:moveTo>
                <a:lnTo>
                  <a:pt x="350520" y="488155"/>
                </a:lnTo>
                <a:lnTo>
                  <a:pt x="336804" y="443813"/>
                </a:lnTo>
                <a:lnTo>
                  <a:pt x="313944" y="403347"/>
                </a:lnTo>
                <a:lnTo>
                  <a:pt x="281940" y="366686"/>
                </a:lnTo>
                <a:lnTo>
                  <a:pt x="240792" y="333756"/>
                </a:lnTo>
                <a:lnTo>
                  <a:pt x="198882" y="306895"/>
                </a:lnTo>
                <a:lnTo>
                  <a:pt x="177784" y="293250"/>
                </a:lnTo>
                <a:lnTo>
                  <a:pt x="132707" y="261127"/>
                </a:lnTo>
                <a:lnTo>
                  <a:pt x="96750" y="227885"/>
                </a:lnTo>
                <a:lnTo>
                  <a:pt x="72199" y="177546"/>
                </a:lnTo>
                <a:lnTo>
                  <a:pt x="67056" y="138684"/>
                </a:lnTo>
                <a:lnTo>
                  <a:pt x="67056" y="365540"/>
                </a:lnTo>
                <a:lnTo>
                  <a:pt x="96416" y="390072"/>
                </a:lnTo>
                <a:lnTo>
                  <a:pt x="134112" y="417576"/>
                </a:lnTo>
                <a:lnTo>
                  <a:pt x="171831" y="443865"/>
                </a:lnTo>
                <a:lnTo>
                  <a:pt x="202692" y="467868"/>
                </a:lnTo>
                <a:lnTo>
                  <a:pt x="243840" y="509016"/>
                </a:lnTo>
                <a:lnTo>
                  <a:pt x="264414" y="549973"/>
                </a:lnTo>
                <a:lnTo>
                  <a:pt x="271272" y="598932"/>
                </a:lnTo>
                <a:lnTo>
                  <a:pt x="271272" y="719855"/>
                </a:lnTo>
                <a:lnTo>
                  <a:pt x="274367" y="717899"/>
                </a:lnTo>
                <a:lnTo>
                  <a:pt x="301752" y="691896"/>
                </a:lnTo>
                <a:lnTo>
                  <a:pt x="325516" y="659892"/>
                </a:lnTo>
                <a:lnTo>
                  <a:pt x="342138" y="623316"/>
                </a:lnTo>
                <a:lnTo>
                  <a:pt x="351901" y="582168"/>
                </a:lnTo>
                <a:lnTo>
                  <a:pt x="355092" y="5364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71472" y="3232403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251459" y="0"/>
                </a:moveTo>
                <a:lnTo>
                  <a:pt x="297155" y="4925"/>
                </a:lnTo>
                <a:lnTo>
                  <a:pt x="339047" y="19653"/>
                </a:lnTo>
                <a:lnTo>
                  <a:pt x="376988" y="44110"/>
                </a:lnTo>
                <a:lnTo>
                  <a:pt x="410833" y="78223"/>
                </a:lnTo>
                <a:lnTo>
                  <a:pt x="440435" y="121919"/>
                </a:lnTo>
                <a:lnTo>
                  <a:pt x="462576" y="165104"/>
                </a:lnTo>
                <a:lnTo>
                  <a:pt x="479669" y="210628"/>
                </a:lnTo>
                <a:lnTo>
                  <a:pt x="491788" y="258641"/>
                </a:lnTo>
                <a:lnTo>
                  <a:pt x="499006" y="309286"/>
                </a:lnTo>
                <a:lnTo>
                  <a:pt x="501395" y="362711"/>
                </a:lnTo>
                <a:lnTo>
                  <a:pt x="499371" y="410075"/>
                </a:lnTo>
                <a:lnTo>
                  <a:pt x="493204" y="458152"/>
                </a:lnTo>
                <a:lnTo>
                  <a:pt x="482750" y="506515"/>
                </a:lnTo>
                <a:lnTo>
                  <a:pt x="467867" y="554735"/>
                </a:lnTo>
                <a:lnTo>
                  <a:pt x="449937" y="600765"/>
                </a:lnTo>
                <a:lnTo>
                  <a:pt x="428434" y="640651"/>
                </a:lnTo>
                <a:lnTo>
                  <a:pt x="403788" y="674536"/>
                </a:lnTo>
                <a:lnTo>
                  <a:pt x="376427" y="702563"/>
                </a:lnTo>
                <a:lnTo>
                  <a:pt x="313753" y="739520"/>
                </a:lnTo>
                <a:lnTo>
                  <a:pt x="245363" y="751331"/>
                </a:lnTo>
                <a:lnTo>
                  <a:pt x="199826" y="746357"/>
                </a:lnTo>
                <a:lnTo>
                  <a:pt x="158313" y="731288"/>
                </a:lnTo>
                <a:lnTo>
                  <a:pt x="120822" y="705904"/>
                </a:lnTo>
                <a:lnTo>
                  <a:pt x="87355" y="669986"/>
                </a:lnTo>
                <a:lnTo>
                  <a:pt x="57911" y="623315"/>
                </a:lnTo>
                <a:lnTo>
                  <a:pt x="37258" y="579254"/>
                </a:lnTo>
                <a:lnTo>
                  <a:pt x="21067" y="533070"/>
                </a:lnTo>
                <a:lnTo>
                  <a:pt x="9412" y="484839"/>
                </a:lnTo>
                <a:lnTo>
                  <a:pt x="2365" y="434632"/>
                </a:lnTo>
                <a:lnTo>
                  <a:pt x="0" y="382523"/>
                </a:lnTo>
                <a:lnTo>
                  <a:pt x="2262" y="333636"/>
                </a:lnTo>
                <a:lnTo>
                  <a:pt x="8953" y="285178"/>
                </a:lnTo>
                <a:lnTo>
                  <a:pt x="19931" y="237005"/>
                </a:lnTo>
                <a:lnTo>
                  <a:pt x="35051" y="188975"/>
                </a:lnTo>
                <a:lnTo>
                  <a:pt x="53863" y="143446"/>
                </a:lnTo>
                <a:lnTo>
                  <a:pt x="75818" y="104774"/>
                </a:lnTo>
                <a:lnTo>
                  <a:pt x="100631" y="72389"/>
                </a:lnTo>
                <a:lnTo>
                  <a:pt x="128015" y="45719"/>
                </a:lnTo>
                <a:lnTo>
                  <a:pt x="188023" y="11429"/>
                </a:lnTo>
                <a:lnTo>
                  <a:pt x="251459" y="0"/>
                </a:lnTo>
                <a:close/>
              </a:path>
            </a:pathLst>
          </a:custGeom>
          <a:ln w="1904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76627" y="3282695"/>
            <a:ext cx="291465" cy="646430"/>
          </a:xfrm>
          <a:custGeom>
            <a:avLst/>
            <a:gdLst/>
            <a:ahLst/>
            <a:cxnLst/>
            <a:rect l="l" t="t" r="r" b="b"/>
            <a:pathLst>
              <a:path w="291464" h="646429">
                <a:moveTo>
                  <a:pt x="128015" y="0"/>
                </a:moveTo>
                <a:lnTo>
                  <a:pt x="83438" y="13501"/>
                </a:lnTo>
                <a:lnTo>
                  <a:pt x="53435" y="39004"/>
                </a:lnTo>
                <a:lnTo>
                  <a:pt x="28289" y="81391"/>
                </a:lnTo>
                <a:lnTo>
                  <a:pt x="10286" y="142613"/>
                </a:lnTo>
                <a:lnTo>
                  <a:pt x="1142" y="220956"/>
                </a:lnTo>
                <a:lnTo>
                  <a:pt x="0" y="266699"/>
                </a:lnTo>
                <a:lnTo>
                  <a:pt x="1828" y="327074"/>
                </a:lnTo>
                <a:lnTo>
                  <a:pt x="7315" y="383938"/>
                </a:lnTo>
                <a:lnTo>
                  <a:pt x="16459" y="437436"/>
                </a:lnTo>
                <a:lnTo>
                  <a:pt x="29260" y="487716"/>
                </a:lnTo>
                <a:lnTo>
                  <a:pt x="45719" y="534923"/>
                </a:lnTo>
                <a:lnTo>
                  <a:pt x="69437" y="583811"/>
                </a:lnTo>
                <a:lnTo>
                  <a:pt x="97154" y="618553"/>
                </a:lnTo>
                <a:lnTo>
                  <a:pt x="164591" y="646175"/>
                </a:lnTo>
                <a:lnTo>
                  <a:pt x="190857" y="642437"/>
                </a:lnTo>
                <a:lnTo>
                  <a:pt x="235958" y="612100"/>
                </a:lnTo>
                <a:lnTo>
                  <a:pt x="270509" y="548020"/>
                </a:lnTo>
                <a:lnTo>
                  <a:pt x="281939" y="500252"/>
                </a:lnTo>
                <a:lnTo>
                  <a:pt x="288797" y="441626"/>
                </a:lnTo>
                <a:lnTo>
                  <a:pt x="291083" y="371855"/>
                </a:lnTo>
                <a:lnTo>
                  <a:pt x="289327" y="310895"/>
                </a:lnTo>
                <a:lnTo>
                  <a:pt x="284141" y="254507"/>
                </a:lnTo>
                <a:lnTo>
                  <a:pt x="275653" y="202691"/>
                </a:lnTo>
                <a:lnTo>
                  <a:pt x="263990" y="155447"/>
                </a:lnTo>
                <a:lnTo>
                  <a:pt x="249279" y="112775"/>
                </a:lnTo>
                <a:lnTo>
                  <a:pt x="231647" y="74675"/>
                </a:lnTo>
                <a:lnTo>
                  <a:pt x="210526" y="41790"/>
                </a:lnTo>
                <a:lnTo>
                  <a:pt x="158567" y="4595"/>
                </a:lnTo>
                <a:lnTo>
                  <a:pt x="128015" y="0"/>
                </a:lnTo>
                <a:close/>
              </a:path>
            </a:pathLst>
          </a:custGeom>
          <a:ln w="1904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09668" y="2854070"/>
            <a:ext cx="569220" cy="1142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410586" y="2828163"/>
            <a:ext cx="2951225" cy="1165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858511" y="4988051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16991" y="0"/>
                </a:moveTo>
                <a:lnTo>
                  <a:pt x="316991" y="0"/>
                </a:lnTo>
                <a:lnTo>
                  <a:pt x="316991" y="242315"/>
                </a:lnTo>
                <a:lnTo>
                  <a:pt x="310895" y="242315"/>
                </a:lnTo>
                <a:lnTo>
                  <a:pt x="303275" y="242315"/>
                </a:lnTo>
                <a:lnTo>
                  <a:pt x="297179" y="242315"/>
                </a:lnTo>
                <a:lnTo>
                  <a:pt x="286035" y="189737"/>
                </a:lnTo>
                <a:lnTo>
                  <a:pt x="273176" y="146303"/>
                </a:lnTo>
                <a:lnTo>
                  <a:pt x="242315" y="86867"/>
                </a:lnTo>
                <a:lnTo>
                  <a:pt x="203644" y="56006"/>
                </a:lnTo>
                <a:lnTo>
                  <a:pt x="156971" y="45719"/>
                </a:lnTo>
                <a:lnTo>
                  <a:pt x="137517" y="47458"/>
                </a:lnTo>
                <a:lnTo>
                  <a:pt x="91439" y="74675"/>
                </a:lnTo>
                <a:lnTo>
                  <a:pt x="68722" y="121181"/>
                </a:lnTo>
                <a:lnTo>
                  <a:pt x="67055" y="138683"/>
                </a:lnTo>
                <a:lnTo>
                  <a:pt x="68413" y="158686"/>
                </a:lnTo>
                <a:lnTo>
                  <a:pt x="85343" y="211835"/>
                </a:lnTo>
                <a:lnTo>
                  <a:pt x="112585" y="244220"/>
                </a:lnTo>
                <a:lnTo>
                  <a:pt x="156971" y="278891"/>
                </a:lnTo>
                <a:lnTo>
                  <a:pt x="198881" y="306895"/>
                </a:lnTo>
                <a:lnTo>
                  <a:pt x="219979" y="320254"/>
                </a:lnTo>
                <a:lnTo>
                  <a:pt x="240791" y="333755"/>
                </a:lnTo>
                <a:lnTo>
                  <a:pt x="281939" y="366686"/>
                </a:lnTo>
                <a:lnTo>
                  <a:pt x="313943" y="403347"/>
                </a:lnTo>
                <a:lnTo>
                  <a:pt x="336803" y="443813"/>
                </a:lnTo>
                <a:lnTo>
                  <a:pt x="350519" y="488155"/>
                </a:lnTo>
                <a:lnTo>
                  <a:pt x="355091" y="536447"/>
                </a:lnTo>
                <a:lnTo>
                  <a:pt x="351901" y="582167"/>
                </a:lnTo>
                <a:lnTo>
                  <a:pt x="342137" y="623315"/>
                </a:lnTo>
                <a:lnTo>
                  <a:pt x="325516" y="659891"/>
                </a:lnTo>
                <a:lnTo>
                  <a:pt x="301751" y="691895"/>
                </a:lnTo>
                <a:lnTo>
                  <a:pt x="244982" y="736472"/>
                </a:lnTo>
                <a:lnTo>
                  <a:pt x="181355" y="751331"/>
                </a:lnTo>
                <a:lnTo>
                  <a:pt x="156733" y="749903"/>
                </a:lnTo>
                <a:lnTo>
                  <a:pt x="130682" y="745616"/>
                </a:lnTo>
                <a:lnTo>
                  <a:pt x="102917" y="738473"/>
                </a:lnTo>
                <a:lnTo>
                  <a:pt x="73151" y="728471"/>
                </a:lnTo>
                <a:lnTo>
                  <a:pt x="64317" y="724709"/>
                </a:lnTo>
                <a:lnTo>
                  <a:pt x="56197" y="722375"/>
                </a:lnTo>
                <a:lnTo>
                  <a:pt x="48934" y="721185"/>
                </a:lnTo>
                <a:lnTo>
                  <a:pt x="42671" y="720851"/>
                </a:lnTo>
                <a:lnTo>
                  <a:pt x="36123" y="722018"/>
                </a:lnTo>
                <a:lnTo>
                  <a:pt x="30289" y="725614"/>
                </a:lnTo>
                <a:lnTo>
                  <a:pt x="25312" y="731781"/>
                </a:lnTo>
                <a:lnTo>
                  <a:pt x="21335" y="740663"/>
                </a:lnTo>
                <a:lnTo>
                  <a:pt x="15239" y="740663"/>
                </a:lnTo>
                <a:lnTo>
                  <a:pt x="9143" y="740663"/>
                </a:lnTo>
                <a:lnTo>
                  <a:pt x="3047" y="740663"/>
                </a:lnTo>
                <a:lnTo>
                  <a:pt x="3047" y="690213"/>
                </a:lnTo>
                <a:lnTo>
                  <a:pt x="3047" y="639543"/>
                </a:lnTo>
                <a:lnTo>
                  <a:pt x="3047" y="588800"/>
                </a:lnTo>
                <a:lnTo>
                  <a:pt x="3047" y="538130"/>
                </a:lnTo>
                <a:lnTo>
                  <a:pt x="3047" y="487679"/>
                </a:lnTo>
                <a:lnTo>
                  <a:pt x="9143" y="487679"/>
                </a:lnTo>
                <a:lnTo>
                  <a:pt x="15239" y="487679"/>
                </a:lnTo>
                <a:lnTo>
                  <a:pt x="21335" y="487679"/>
                </a:lnTo>
                <a:lnTo>
                  <a:pt x="31289" y="538233"/>
                </a:lnTo>
                <a:lnTo>
                  <a:pt x="44957" y="582358"/>
                </a:lnTo>
                <a:lnTo>
                  <a:pt x="62055" y="619910"/>
                </a:lnTo>
                <a:lnTo>
                  <a:pt x="105727" y="674750"/>
                </a:lnTo>
                <a:lnTo>
                  <a:pt x="156019" y="702182"/>
                </a:lnTo>
                <a:lnTo>
                  <a:pt x="182879" y="705611"/>
                </a:lnTo>
                <a:lnTo>
                  <a:pt x="201668" y="703611"/>
                </a:lnTo>
                <a:lnTo>
                  <a:pt x="246887" y="673607"/>
                </a:lnTo>
                <a:lnTo>
                  <a:pt x="265366" y="639698"/>
                </a:lnTo>
                <a:lnTo>
                  <a:pt x="271271" y="598931"/>
                </a:lnTo>
                <a:lnTo>
                  <a:pt x="269557" y="573524"/>
                </a:lnTo>
                <a:lnTo>
                  <a:pt x="255841" y="528423"/>
                </a:lnTo>
                <a:lnTo>
                  <a:pt x="226694" y="489584"/>
                </a:lnTo>
                <a:lnTo>
                  <a:pt x="171830" y="443864"/>
                </a:lnTo>
                <a:lnTo>
                  <a:pt x="134111" y="417575"/>
                </a:lnTo>
                <a:lnTo>
                  <a:pt x="96416" y="390072"/>
                </a:lnTo>
                <a:lnTo>
                  <a:pt x="65722" y="364426"/>
                </a:lnTo>
                <a:lnTo>
                  <a:pt x="25907" y="316991"/>
                </a:lnTo>
                <a:lnTo>
                  <a:pt x="6667" y="266509"/>
                </a:lnTo>
                <a:lnTo>
                  <a:pt x="0" y="205739"/>
                </a:lnTo>
                <a:lnTo>
                  <a:pt x="2833" y="164020"/>
                </a:lnTo>
                <a:lnTo>
                  <a:pt x="11239" y="125729"/>
                </a:lnTo>
                <a:lnTo>
                  <a:pt x="44195" y="59435"/>
                </a:lnTo>
                <a:lnTo>
                  <a:pt x="94487" y="14858"/>
                </a:lnTo>
                <a:lnTo>
                  <a:pt x="158495" y="0"/>
                </a:lnTo>
                <a:lnTo>
                  <a:pt x="174450" y="1142"/>
                </a:lnTo>
                <a:lnTo>
                  <a:pt x="192404" y="4571"/>
                </a:lnTo>
                <a:lnTo>
                  <a:pt x="212074" y="10286"/>
                </a:lnTo>
                <a:lnTo>
                  <a:pt x="233171" y="18287"/>
                </a:lnTo>
                <a:lnTo>
                  <a:pt x="245983" y="23169"/>
                </a:lnTo>
                <a:lnTo>
                  <a:pt x="256793" y="26479"/>
                </a:lnTo>
                <a:lnTo>
                  <a:pt x="265318" y="28360"/>
                </a:lnTo>
                <a:lnTo>
                  <a:pt x="271271" y="28955"/>
                </a:lnTo>
                <a:lnTo>
                  <a:pt x="277367" y="28955"/>
                </a:lnTo>
                <a:lnTo>
                  <a:pt x="297179" y="0"/>
                </a:lnTo>
                <a:lnTo>
                  <a:pt x="303275" y="0"/>
                </a:lnTo>
                <a:lnTo>
                  <a:pt x="310895" y="0"/>
                </a:lnTo>
                <a:lnTo>
                  <a:pt x="316991" y="0"/>
                </a:lnTo>
                <a:close/>
              </a:path>
            </a:pathLst>
          </a:custGeom>
          <a:ln w="1904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33372" y="3208020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501396" y="361188"/>
                </a:moveTo>
                <a:lnTo>
                  <a:pt x="499006" y="308506"/>
                </a:lnTo>
                <a:lnTo>
                  <a:pt x="491788" y="258311"/>
                </a:lnTo>
                <a:lnTo>
                  <a:pt x="479669" y="210531"/>
                </a:lnTo>
                <a:lnTo>
                  <a:pt x="462576" y="165091"/>
                </a:lnTo>
                <a:lnTo>
                  <a:pt x="440436" y="121920"/>
                </a:lnTo>
                <a:lnTo>
                  <a:pt x="410833" y="77638"/>
                </a:lnTo>
                <a:lnTo>
                  <a:pt x="376988" y="43452"/>
                </a:lnTo>
                <a:lnTo>
                  <a:pt x="339047" y="19214"/>
                </a:lnTo>
                <a:lnTo>
                  <a:pt x="297155" y="4779"/>
                </a:lnTo>
                <a:lnTo>
                  <a:pt x="251460" y="0"/>
                </a:lnTo>
                <a:lnTo>
                  <a:pt x="219527" y="2857"/>
                </a:lnTo>
                <a:lnTo>
                  <a:pt x="157376" y="25717"/>
                </a:lnTo>
                <a:lnTo>
                  <a:pt x="100631" y="71723"/>
                </a:lnTo>
                <a:lnTo>
                  <a:pt x="75819" y="104013"/>
                </a:lnTo>
                <a:lnTo>
                  <a:pt x="53863" y="142589"/>
                </a:lnTo>
                <a:lnTo>
                  <a:pt x="35052" y="187452"/>
                </a:lnTo>
                <a:lnTo>
                  <a:pt x="19931" y="235696"/>
                </a:lnTo>
                <a:lnTo>
                  <a:pt x="8953" y="284226"/>
                </a:lnTo>
                <a:lnTo>
                  <a:pt x="2262" y="332755"/>
                </a:lnTo>
                <a:lnTo>
                  <a:pt x="0" y="381000"/>
                </a:lnTo>
                <a:lnTo>
                  <a:pt x="2365" y="433706"/>
                </a:lnTo>
                <a:lnTo>
                  <a:pt x="9412" y="484071"/>
                </a:lnTo>
                <a:lnTo>
                  <a:pt x="21067" y="532314"/>
                </a:lnTo>
                <a:lnTo>
                  <a:pt x="37258" y="578656"/>
                </a:lnTo>
                <a:lnTo>
                  <a:pt x="57912" y="623316"/>
                </a:lnTo>
                <a:lnTo>
                  <a:pt x="87355" y="669401"/>
                </a:lnTo>
                <a:lnTo>
                  <a:pt x="105156" y="688466"/>
                </a:lnTo>
                <a:lnTo>
                  <a:pt x="105156" y="316992"/>
                </a:lnTo>
                <a:lnTo>
                  <a:pt x="106299" y="271248"/>
                </a:lnTo>
                <a:lnTo>
                  <a:pt x="109728" y="229933"/>
                </a:lnTo>
                <a:lnTo>
                  <a:pt x="123444" y="160020"/>
                </a:lnTo>
                <a:lnTo>
                  <a:pt x="145161" y="107442"/>
                </a:lnTo>
                <a:lnTo>
                  <a:pt x="173736" y="73152"/>
                </a:lnTo>
                <a:lnTo>
                  <a:pt x="218313" y="51720"/>
                </a:lnTo>
                <a:lnTo>
                  <a:pt x="233172" y="50292"/>
                </a:lnTo>
                <a:lnTo>
                  <a:pt x="263723" y="54864"/>
                </a:lnTo>
                <a:lnTo>
                  <a:pt x="315682" y="91440"/>
                </a:lnTo>
                <a:lnTo>
                  <a:pt x="336804" y="123444"/>
                </a:lnTo>
                <a:lnTo>
                  <a:pt x="354435" y="162179"/>
                </a:lnTo>
                <a:lnTo>
                  <a:pt x="369146" y="205232"/>
                </a:lnTo>
                <a:lnTo>
                  <a:pt x="380809" y="252603"/>
                </a:lnTo>
                <a:lnTo>
                  <a:pt x="389297" y="304292"/>
                </a:lnTo>
                <a:lnTo>
                  <a:pt x="394483" y="360299"/>
                </a:lnTo>
                <a:lnTo>
                  <a:pt x="396240" y="420624"/>
                </a:lnTo>
                <a:lnTo>
                  <a:pt x="396240" y="680762"/>
                </a:lnTo>
                <a:lnTo>
                  <a:pt x="403788" y="673036"/>
                </a:lnTo>
                <a:lnTo>
                  <a:pt x="428434" y="639318"/>
                </a:lnTo>
                <a:lnTo>
                  <a:pt x="449937" y="599884"/>
                </a:lnTo>
                <a:lnTo>
                  <a:pt x="467868" y="554736"/>
                </a:lnTo>
                <a:lnTo>
                  <a:pt x="482750" y="505848"/>
                </a:lnTo>
                <a:lnTo>
                  <a:pt x="493204" y="457390"/>
                </a:lnTo>
                <a:lnTo>
                  <a:pt x="499371" y="409217"/>
                </a:lnTo>
                <a:lnTo>
                  <a:pt x="501396" y="361188"/>
                </a:lnTo>
                <a:close/>
              </a:path>
              <a:path w="501650" h="751839">
                <a:moveTo>
                  <a:pt x="396240" y="680762"/>
                </a:moveTo>
                <a:lnTo>
                  <a:pt x="396240" y="420624"/>
                </a:lnTo>
                <a:lnTo>
                  <a:pt x="393954" y="490608"/>
                </a:lnTo>
                <a:lnTo>
                  <a:pt x="387096" y="549592"/>
                </a:lnTo>
                <a:lnTo>
                  <a:pt x="375666" y="597431"/>
                </a:lnTo>
                <a:lnTo>
                  <a:pt x="359664" y="633984"/>
                </a:lnTo>
                <a:lnTo>
                  <a:pt x="319849" y="679894"/>
                </a:lnTo>
                <a:lnTo>
                  <a:pt x="269748" y="694944"/>
                </a:lnTo>
                <a:lnTo>
                  <a:pt x="234029" y="688062"/>
                </a:lnTo>
                <a:lnTo>
                  <a:pt x="174593" y="632579"/>
                </a:lnTo>
                <a:lnTo>
                  <a:pt x="150876" y="583692"/>
                </a:lnTo>
                <a:lnTo>
                  <a:pt x="134416" y="537082"/>
                </a:lnTo>
                <a:lnTo>
                  <a:pt x="121615" y="486960"/>
                </a:lnTo>
                <a:lnTo>
                  <a:pt x="112471" y="433474"/>
                </a:lnTo>
                <a:lnTo>
                  <a:pt x="106984" y="376769"/>
                </a:lnTo>
                <a:lnTo>
                  <a:pt x="105156" y="316992"/>
                </a:lnTo>
                <a:lnTo>
                  <a:pt x="105156" y="688466"/>
                </a:lnTo>
                <a:lnTo>
                  <a:pt x="120822" y="705246"/>
                </a:lnTo>
                <a:lnTo>
                  <a:pt x="158313" y="730849"/>
                </a:lnTo>
                <a:lnTo>
                  <a:pt x="199826" y="746211"/>
                </a:lnTo>
                <a:lnTo>
                  <a:pt x="245364" y="751332"/>
                </a:lnTo>
                <a:lnTo>
                  <a:pt x="280201" y="748188"/>
                </a:lnTo>
                <a:lnTo>
                  <a:pt x="313753" y="738759"/>
                </a:lnTo>
                <a:lnTo>
                  <a:pt x="345876" y="723042"/>
                </a:lnTo>
                <a:lnTo>
                  <a:pt x="376428" y="701040"/>
                </a:lnTo>
                <a:lnTo>
                  <a:pt x="396240" y="680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671447" y="4582286"/>
            <a:ext cx="3102101" cy="1166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820411" y="4962144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16992" y="242316"/>
                </a:moveTo>
                <a:lnTo>
                  <a:pt x="316992" y="0"/>
                </a:lnTo>
                <a:lnTo>
                  <a:pt x="297180" y="0"/>
                </a:lnTo>
                <a:lnTo>
                  <a:pt x="294012" y="9167"/>
                </a:lnTo>
                <a:lnTo>
                  <a:pt x="291274" y="16192"/>
                </a:lnTo>
                <a:lnTo>
                  <a:pt x="288821" y="21216"/>
                </a:lnTo>
                <a:lnTo>
                  <a:pt x="286512" y="24384"/>
                </a:lnTo>
                <a:lnTo>
                  <a:pt x="281940" y="28956"/>
                </a:lnTo>
                <a:lnTo>
                  <a:pt x="277368" y="30480"/>
                </a:lnTo>
                <a:lnTo>
                  <a:pt x="271272" y="30480"/>
                </a:lnTo>
                <a:lnTo>
                  <a:pt x="265318" y="29646"/>
                </a:lnTo>
                <a:lnTo>
                  <a:pt x="256794" y="27241"/>
                </a:lnTo>
                <a:lnTo>
                  <a:pt x="245983" y="23407"/>
                </a:lnTo>
                <a:lnTo>
                  <a:pt x="233172" y="18288"/>
                </a:lnTo>
                <a:lnTo>
                  <a:pt x="212074" y="10287"/>
                </a:lnTo>
                <a:lnTo>
                  <a:pt x="192405" y="4572"/>
                </a:lnTo>
                <a:lnTo>
                  <a:pt x="174450" y="1143"/>
                </a:lnTo>
                <a:lnTo>
                  <a:pt x="158496" y="0"/>
                </a:lnTo>
                <a:lnTo>
                  <a:pt x="124777" y="3714"/>
                </a:lnTo>
                <a:lnTo>
                  <a:pt x="67627" y="33432"/>
                </a:lnTo>
                <a:lnTo>
                  <a:pt x="25074" y="90868"/>
                </a:lnTo>
                <a:lnTo>
                  <a:pt x="2833" y="164020"/>
                </a:lnTo>
                <a:lnTo>
                  <a:pt x="0" y="205740"/>
                </a:lnTo>
                <a:lnTo>
                  <a:pt x="1690" y="237696"/>
                </a:lnTo>
                <a:lnTo>
                  <a:pt x="14787" y="293608"/>
                </a:lnTo>
                <a:lnTo>
                  <a:pt x="42171" y="340209"/>
                </a:lnTo>
                <a:lnTo>
                  <a:pt x="67056" y="365540"/>
                </a:lnTo>
                <a:lnTo>
                  <a:pt x="67056" y="138684"/>
                </a:lnTo>
                <a:lnTo>
                  <a:pt x="68722" y="121824"/>
                </a:lnTo>
                <a:lnTo>
                  <a:pt x="91440" y="74676"/>
                </a:lnTo>
                <a:lnTo>
                  <a:pt x="137517" y="47458"/>
                </a:lnTo>
                <a:lnTo>
                  <a:pt x="156972" y="45720"/>
                </a:lnTo>
                <a:lnTo>
                  <a:pt x="181236" y="48291"/>
                </a:lnTo>
                <a:lnTo>
                  <a:pt x="224051" y="68865"/>
                </a:lnTo>
                <a:lnTo>
                  <a:pt x="258603" y="112014"/>
                </a:lnTo>
                <a:lnTo>
                  <a:pt x="286035" y="189738"/>
                </a:lnTo>
                <a:lnTo>
                  <a:pt x="297180" y="242316"/>
                </a:lnTo>
                <a:lnTo>
                  <a:pt x="316992" y="242316"/>
                </a:lnTo>
                <a:close/>
              </a:path>
              <a:path w="355600" h="751839">
                <a:moveTo>
                  <a:pt x="271272" y="719855"/>
                </a:moveTo>
                <a:lnTo>
                  <a:pt x="271272" y="598932"/>
                </a:lnTo>
                <a:lnTo>
                  <a:pt x="269819" y="620696"/>
                </a:lnTo>
                <a:lnTo>
                  <a:pt x="265366" y="640461"/>
                </a:lnTo>
                <a:lnTo>
                  <a:pt x="246888" y="675132"/>
                </a:lnTo>
                <a:lnTo>
                  <a:pt x="201668" y="703635"/>
                </a:lnTo>
                <a:lnTo>
                  <a:pt x="182880" y="705612"/>
                </a:lnTo>
                <a:lnTo>
                  <a:pt x="156019" y="702183"/>
                </a:lnTo>
                <a:lnTo>
                  <a:pt x="105727" y="674751"/>
                </a:lnTo>
                <a:lnTo>
                  <a:pt x="62055" y="620125"/>
                </a:lnTo>
                <a:lnTo>
                  <a:pt x="44958" y="582930"/>
                </a:lnTo>
                <a:lnTo>
                  <a:pt x="31289" y="538876"/>
                </a:lnTo>
                <a:lnTo>
                  <a:pt x="21336" y="487680"/>
                </a:lnTo>
                <a:lnTo>
                  <a:pt x="3048" y="487680"/>
                </a:lnTo>
                <a:lnTo>
                  <a:pt x="3048" y="740664"/>
                </a:lnTo>
                <a:lnTo>
                  <a:pt x="21336" y="740664"/>
                </a:lnTo>
                <a:lnTo>
                  <a:pt x="25312" y="732424"/>
                </a:lnTo>
                <a:lnTo>
                  <a:pt x="30289" y="726186"/>
                </a:lnTo>
                <a:lnTo>
                  <a:pt x="36123" y="722233"/>
                </a:lnTo>
                <a:lnTo>
                  <a:pt x="42672" y="720852"/>
                </a:lnTo>
                <a:lnTo>
                  <a:pt x="48934" y="721399"/>
                </a:lnTo>
                <a:lnTo>
                  <a:pt x="56197" y="722947"/>
                </a:lnTo>
                <a:lnTo>
                  <a:pt x="64317" y="725352"/>
                </a:lnTo>
                <a:lnTo>
                  <a:pt x="73152" y="728472"/>
                </a:lnTo>
                <a:lnTo>
                  <a:pt x="102917" y="739116"/>
                </a:lnTo>
                <a:lnTo>
                  <a:pt x="130683" y="746188"/>
                </a:lnTo>
                <a:lnTo>
                  <a:pt x="156019" y="750009"/>
                </a:lnTo>
                <a:lnTo>
                  <a:pt x="156972" y="750129"/>
                </a:lnTo>
                <a:lnTo>
                  <a:pt x="181356" y="751332"/>
                </a:lnTo>
                <a:lnTo>
                  <a:pt x="213883" y="747617"/>
                </a:lnTo>
                <a:lnTo>
                  <a:pt x="244983" y="736473"/>
                </a:lnTo>
                <a:lnTo>
                  <a:pt x="271272" y="719855"/>
                </a:lnTo>
                <a:close/>
              </a:path>
              <a:path w="355600" h="751839">
                <a:moveTo>
                  <a:pt x="355092" y="536448"/>
                </a:moveTo>
                <a:lnTo>
                  <a:pt x="350520" y="488313"/>
                </a:lnTo>
                <a:lnTo>
                  <a:pt x="336804" y="444349"/>
                </a:lnTo>
                <a:lnTo>
                  <a:pt x="313944" y="404335"/>
                </a:lnTo>
                <a:lnTo>
                  <a:pt x="281940" y="368052"/>
                </a:lnTo>
                <a:lnTo>
                  <a:pt x="240792" y="335280"/>
                </a:lnTo>
                <a:lnTo>
                  <a:pt x="177784" y="294132"/>
                </a:lnTo>
                <a:lnTo>
                  <a:pt x="156972" y="280416"/>
                </a:lnTo>
                <a:lnTo>
                  <a:pt x="112585" y="245173"/>
                </a:lnTo>
                <a:lnTo>
                  <a:pt x="85344" y="213360"/>
                </a:lnTo>
                <a:lnTo>
                  <a:pt x="68413" y="159567"/>
                </a:lnTo>
                <a:lnTo>
                  <a:pt x="67056" y="138684"/>
                </a:lnTo>
                <a:lnTo>
                  <a:pt x="67056" y="365540"/>
                </a:lnTo>
                <a:lnTo>
                  <a:pt x="96416" y="390072"/>
                </a:lnTo>
                <a:lnTo>
                  <a:pt x="134112" y="417576"/>
                </a:lnTo>
                <a:lnTo>
                  <a:pt x="171831" y="444746"/>
                </a:lnTo>
                <a:lnTo>
                  <a:pt x="202692" y="469201"/>
                </a:lnTo>
                <a:lnTo>
                  <a:pt x="243840" y="510540"/>
                </a:lnTo>
                <a:lnTo>
                  <a:pt x="264414" y="550164"/>
                </a:lnTo>
                <a:lnTo>
                  <a:pt x="271272" y="598932"/>
                </a:lnTo>
                <a:lnTo>
                  <a:pt x="271272" y="719855"/>
                </a:lnTo>
                <a:lnTo>
                  <a:pt x="274367" y="717899"/>
                </a:lnTo>
                <a:lnTo>
                  <a:pt x="301752" y="691896"/>
                </a:lnTo>
                <a:lnTo>
                  <a:pt x="325516" y="659892"/>
                </a:lnTo>
                <a:lnTo>
                  <a:pt x="342138" y="623316"/>
                </a:lnTo>
                <a:lnTo>
                  <a:pt x="351901" y="582168"/>
                </a:lnTo>
                <a:lnTo>
                  <a:pt x="355092" y="5364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833372" y="3208019"/>
            <a:ext cx="501650" cy="751840"/>
          </a:xfrm>
          <a:custGeom>
            <a:avLst/>
            <a:gdLst/>
            <a:ahLst/>
            <a:cxnLst/>
            <a:rect l="l" t="t" r="r" b="b"/>
            <a:pathLst>
              <a:path w="501650" h="751839">
                <a:moveTo>
                  <a:pt x="251459" y="0"/>
                </a:moveTo>
                <a:lnTo>
                  <a:pt x="297155" y="4779"/>
                </a:lnTo>
                <a:lnTo>
                  <a:pt x="339047" y="19214"/>
                </a:lnTo>
                <a:lnTo>
                  <a:pt x="376988" y="43452"/>
                </a:lnTo>
                <a:lnTo>
                  <a:pt x="410833" y="77638"/>
                </a:lnTo>
                <a:lnTo>
                  <a:pt x="440435" y="121919"/>
                </a:lnTo>
                <a:lnTo>
                  <a:pt x="462576" y="165091"/>
                </a:lnTo>
                <a:lnTo>
                  <a:pt x="479669" y="210531"/>
                </a:lnTo>
                <a:lnTo>
                  <a:pt x="491788" y="258311"/>
                </a:lnTo>
                <a:lnTo>
                  <a:pt x="499006" y="308506"/>
                </a:lnTo>
                <a:lnTo>
                  <a:pt x="501395" y="361187"/>
                </a:lnTo>
                <a:lnTo>
                  <a:pt x="499371" y="409217"/>
                </a:lnTo>
                <a:lnTo>
                  <a:pt x="493204" y="457390"/>
                </a:lnTo>
                <a:lnTo>
                  <a:pt x="482750" y="505848"/>
                </a:lnTo>
                <a:lnTo>
                  <a:pt x="467867" y="554735"/>
                </a:lnTo>
                <a:lnTo>
                  <a:pt x="449937" y="599884"/>
                </a:lnTo>
                <a:lnTo>
                  <a:pt x="428434" y="639317"/>
                </a:lnTo>
                <a:lnTo>
                  <a:pt x="403788" y="673036"/>
                </a:lnTo>
                <a:lnTo>
                  <a:pt x="376427" y="701039"/>
                </a:lnTo>
                <a:lnTo>
                  <a:pt x="313753" y="738758"/>
                </a:lnTo>
                <a:lnTo>
                  <a:pt x="245363" y="751331"/>
                </a:lnTo>
                <a:lnTo>
                  <a:pt x="199826" y="746211"/>
                </a:lnTo>
                <a:lnTo>
                  <a:pt x="158313" y="730849"/>
                </a:lnTo>
                <a:lnTo>
                  <a:pt x="120822" y="705246"/>
                </a:lnTo>
                <a:lnTo>
                  <a:pt x="87355" y="669401"/>
                </a:lnTo>
                <a:lnTo>
                  <a:pt x="57911" y="623315"/>
                </a:lnTo>
                <a:lnTo>
                  <a:pt x="37258" y="578656"/>
                </a:lnTo>
                <a:lnTo>
                  <a:pt x="21067" y="532314"/>
                </a:lnTo>
                <a:lnTo>
                  <a:pt x="9412" y="484071"/>
                </a:lnTo>
                <a:lnTo>
                  <a:pt x="2365" y="433706"/>
                </a:lnTo>
                <a:lnTo>
                  <a:pt x="0" y="380999"/>
                </a:lnTo>
                <a:lnTo>
                  <a:pt x="2262" y="332755"/>
                </a:lnTo>
                <a:lnTo>
                  <a:pt x="8953" y="284225"/>
                </a:lnTo>
                <a:lnTo>
                  <a:pt x="19931" y="235696"/>
                </a:lnTo>
                <a:lnTo>
                  <a:pt x="35051" y="187451"/>
                </a:lnTo>
                <a:lnTo>
                  <a:pt x="53863" y="142589"/>
                </a:lnTo>
                <a:lnTo>
                  <a:pt x="75818" y="104012"/>
                </a:lnTo>
                <a:lnTo>
                  <a:pt x="100631" y="71723"/>
                </a:lnTo>
                <a:lnTo>
                  <a:pt x="157376" y="25717"/>
                </a:lnTo>
                <a:lnTo>
                  <a:pt x="219527" y="2857"/>
                </a:lnTo>
                <a:lnTo>
                  <a:pt x="251459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938527" y="3258311"/>
            <a:ext cx="291465" cy="645160"/>
          </a:xfrm>
          <a:custGeom>
            <a:avLst/>
            <a:gdLst/>
            <a:ahLst/>
            <a:cxnLst/>
            <a:rect l="l" t="t" r="r" b="b"/>
            <a:pathLst>
              <a:path w="291464" h="645160">
                <a:moveTo>
                  <a:pt x="128015" y="0"/>
                </a:moveTo>
                <a:lnTo>
                  <a:pt x="83438" y="12858"/>
                </a:lnTo>
                <a:lnTo>
                  <a:pt x="53435" y="37718"/>
                </a:lnTo>
                <a:lnTo>
                  <a:pt x="28289" y="81152"/>
                </a:lnTo>
                <a:lnTo>
                  <a:pt x="10286" y="142613"/>
                </a:lnTo>
                <a:lnTo>
                  <a:pt x="1142" y="220956"/>
                </a:lnTo>
                <a:lnTo>
                  <a:pt x="0" y="266699"/>
                </a:lnTo>
                <a:lnTo>
                  <a:pt x="1828" y="326477"/>
                </a:lnTo>
                <a:lnTo>
                  <a:pt x="7315" y="383182"/>
                </a:lnTo>
                <a:lnTo>
                  <a:pt x="16459" y="436668"/>
                </a:lnTo>
                <a:lnTo>
                  <a:pt x="29260" y="486789"/>
                </a:lnTo>
                <a:lnTo>
                  <a:pt x="45719" y="533399"/>
                </a:lnTo>
                <a:lnTo>
                  <a:pt x="69437" y="582287"/>
                </a:lnTo>
                <a:lnTo>
                  <a:pt x="97154" y="617029"/>
                </a:lnTo>
                <a:lnTo>
                  <a:pt x="164591" y="644651"/>
                </a:lnTo>
                <a:lnTo>
                  <a:pt x="190857" y="640913"/>
                </a:lnTo>
                <a:lnTo>
                  <a:pt x="235958" y="610576"/>
                </a:lnTo>
                <a:lnTo>
                  <a:pt x="270509" y="547139"/>
                </a:lnTo>
                <a:lnTo>
                  <a:pt x="281939" y="499300"/>
                </a:lnTo>
                <a:lnTo>
                  <a:pt x="288797" y="440316"/>
                </a:lnTo>
                <a:lnTo>
                  <a:pt x="291083" y="370331"/>
                </a:lnTo>
                <a:lnTo>
                  <a:pt x="289327" y="310006"/>
                </a:lnTo>
                <a:lnTo>
                  <a:pt x="284141" y="253999"/>
                </a:lnTo>
                <a:lnTo>
                  <a:pt x="275653" y="202310"/>
                </a:lnTo>
                <a:lnTo>
                  <a:pt x="263990" y="154939"/>
                </a:lnTo>
                <a:lnTo>
                  <a:pt x="249279" y="111886"/>
                </a:lnTo>
                <a:lnTo>
                  <a:pt x="231647" y="73151"/>
                </a:lnTo>
                <a:lnTo>
                  <a:pt x="210526" y="41147"/>
                </a:lnTo>
                <a:lnTo>
                  <a:pt x="158567" y="4571"/>
                </a:lnTo>
                <a:lnTo>
                  <a:pt x="128015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820411" y="4962144"/>
            <a:ext cx="355600" cy="751840"/>
          </a:xfrm>
          <a:custGeom>
            <a:avLst/>
            <a:gdLst/>
            <a:ahLst/>
            <a:cxnLst/>
            <a:rect l="l" t="t" r="r" b="b"/>
            <a:pathLst>
              <a:path w="355600" h="751839">
                <a:moveTo>
                  <a:pt x="316991" y="0"/>
                </a:moveTo>
                <a:lnTo>
                  <a:pt x="316991" y="0"/>
                </a:lnTo>
                <a:lnTo>
                  <a:pt x="316991" y="242315"/>
                </a:lnTo>
                <a:lnTo>
                  <a:pt x="310895" y="242315"/>
                </a:lnTo>
                <a:lnTo>
                  <a:pt x="303275" y="242315"/>
                </a:lnTo>
                <a:lnTo>
                  <a:pt x="297179" y="242315"/>
                </a:lnTo>
                <a:lnTo>
                  <a:pt x="286035" y="189737"/>
                </a:lnTo>
                <a:lnTo>
                  <a:pt x="273176" y="146303"/>
                </a:lnTo>
                <a:lnTo>
                  <a:pt x="242315" y="86867"/>
                </a:lnTo>
                <a:lnTo>
                  <a:pt x="203644" y="56006"/>
                </a:lnTo>
                <a:lnTo>
                  <a:pt x="156971" y="45719"/>
                </a:lnTo>
                <a:lnTo>
                  <a:pt x="137517" y="47458"/>
                </a:lnTo>
                <a:lnTo>
                  <a:pt x="91439" y="74675"/>
                </a:lnTo>
                <a:lnTo>
                  <a:pt x="68722" y="121824"/>
                </a:lnTo>
                <a:lnTo>
                  <a:pt x="67055" y="138683"/>
                </a:lnTo>
                <a:lnTo>
                  <a:pt x="68413" y="159567"/>
                </a:lnTo>
                <a:lnTo>
                  <a:pt x="77985" y="196762"/>
                </a:lnTo>
                <a:lnTo>
                  <a:pt x="112585" y="245173"/>
                </a:lnTo>
                <a:lnTo>
                  <a:pt x="156971" y="280415"/>
                </a:lnTo>
                <a:lnTo>
                  <a:pt x="198881" y="307847"/>
                </a:lnTo>
                <a:lnTo>
                  <a:pt x="219979" y="321563"/>
                </a:lnTo>
                <a:lnTo>
                  <a:pt x="281939" y="368052"/>
                </a:lnTo>
                <a:lnTo>
                  <a:pt x="313943" y="404335"/>
                </a:lnTo>
                <a:lnTo>
                  <a:pt x="336803" y="444349"/>
                </a:lnTo>
                <a:lnTo>
                  <a:pt x="350519" y="488313"/>
                </a:lnTo>
                <a:lnTo>
                  <a:pt x="355091" y="536447"/>
                </a:lnTo>
                <a:lnTo>
                  <a:pt x="351901" y="582167"/>
                </a:lnTo>
                <a:lnTo>
                  <a:pt x="342137" y="623315"/>
                </a:lnTo>
                <a:lnTo>
                  <a:pt x="325516" y="659891"/>
                </a:lnTo>
                <a:lnTo>
                  <a:pt x="301751" y="691895"/>
                </a:lnTo>
                <a:lnTo>
                  <a:pt x="244982" y="736472"/>
                </a:lnTo>
                <a:lnTo>
                  <a:pt x="181355" y="751331"/>
                </a:lnTo>
                <a:lnTo>
                  <a:pt x="156733" y="750117"/>
                </a:lnTo>
                <a:lnTo>
                  <a:pt x="130682" y="746188"/>
                </a:lnTo>
                <a:lnTo>
                  <a:pt x="102917" y="739116"/>
                </a:lnTo>
                <a:lnTo>
                  <a:pt x="73151" y="728471"/>
                </a:lnTo>
                <a:lnTo>
                  <a:pt x="64317" y="725352"/>
                </a:lnTo>
                <a:lnTo>
                  <a:pt x="56197" y="722947"/>
                </a:lnTo>
                <a:lnTo>
                  <a:pt x="48934" y="721399"/>
                </a:lnTo>
                <a:lnTo>
                  <a:pt x="42671" y="720851"/>
                </a:lnTo>
                <a:lnTo>
                  <a:pt x="36123" y="722233"/>
                </a:lnTo>
                <a:lnTo>
                  <a:pt x="30289" y="726185"/>
                </a:lnTo>
                <a:lnTo>
                  <a:pt x="25312" y="732424"/>
                </a:lnTo>
                <a:lnTo>
                  <a:pt x="21335" y="740663"/>
                </a:lnTo>
                <a:lnTo>
                  <a:pt x="15239" y="740663"/>
                </a:lnTo>
                <a:lnTo>
                  <a:pt x="9143" y="740663"/>
                </a:lnTo>
                <a:lnTo>
                  <a:pt x="3047" y="740663"/>
                </a:lnTo>
                <a:lnTo>
                  <a:pt x="3047" y="690359"/>
                </a:lnTo>
                <a:lnTo>
                  <a:pt x="3047" y="639982"/>
                </a:lnTo>
                <a:lnTo>
                  <a:pt x="3047" y="589458"/>
                </a:lnTo>
                <a:lnTo>
                  <a:pt x="3047" y="538715"/>
                </a:lnTo>
                <a:lnTo>
                  <a:pt x="3047" y="487679"/>
                </a:lnTo>
                <a:lnTo>
                  <a:pt x="9143" y="487679"/>
                </a:lnTo>
                <a:lnTo>
                  <a:pt x="15239" y="487679"/>
                </a:lnTo>
                <a:lnTo>
                  <a:pt x="21335" y="487679"/>
                </a:lnTo>
                <a:lnTo>
                  <a:pt x="31289" y="538876"/>
                </a:lnTo>
                <a:lnTo>
                  <a:pt x="44957" y="582929"/>
                </a:lnTo>
                <a:lnTo>
                  <a:pt x="62055" y="620125"/>
                </a:lnTo>
                <a:lnTo>
                  <a:pt x="105727" y="674750"/>
                </a:lnTo>
                <a:lnTo>
                  <a:pt x="156019" y="702182"/>
                </a:lnTo>
                <a:lnTo>
                  <a:pt x="182879" y="705611"/>
                </a:lnTo>
                <a:lnTo>
                  <a:pt x="201668" y="703635"/>
                </a:lnTo>
                <a:lnTo>
                  <a:pt x="246887" y="675131"/>
                </a:lnTo>
                <a:lnTo>
                  <a:pt x="265366" y="640460"/>
                </a:lnTo>
                <a:lnTo>
                  <a:pt x="271271" y="598931"/>
                </a:lnTo>
                <a:lnTo>
                  <a:pt x="269557" y="573547"/>
                </a:lnTo>
                <a:lnTo>
                  <a:pt x="255841" y="529066"/>
                </a:lnTo>
                <a:lnTo>
                  <a:pt x="226694" y="491085"/>
                </a:lnTo>
                <a:lnTo>
                  <a:pt x="171830" y="444746"/>
                </a:lnTo>
                <a:lnTo>
                  <a:pt x="134111" y="417575"/>
                </a:lnTo>
                <a:lnTo>
                  <a:pt x="96416" y="390072"/>
                </a:lnTo>
                <a:lnTo>
                  <a:pt x="65722" y="364426"/>
                </a:lnTo>
                <a:lnTo>
                  <a:pt x="25907" y="316991"/>
                </a:lnTo>
                <a:lnTo>
                  <a:pt x="6667" y="267080"/>
                </a:lnTo>
                <a:lnTo>
                  <a:pt x="0" y="205739"/>
                </a:lnTo>
                <a:lnTo>
                  <a:pt x="2833" y="164020"/>
                </a:lnTo>
                <a:lnTo>
                  <a:pt x="11239" y="125729"/>
                </a:lnTo>
                <a:lnTo>
                  <a:pt x="44195" y="59435"/>
                </a:lnTo>
                <a:lnTo>
                  <a:pt x="94487" y="14858"/>
                </a:lnTo>
                <a:lnTo>
                  <a:pt x="158495" y="0"/>
                </a:lnTo>
                <a:lnTo>
                  <a:pt x="174450" y="1142"/>
                </a:lnTo>
                <a:lnTo>
                  <a:pt x="192404" y="4571"/>
                </a:lnTo>
                <a:lnTo>
                  <a:pt x="212074" y="10286"/>
                </a:lnTo>
                <a:lnTo>
                  <a:pt x="233171" y="18287"/>
                </a:lnTo>
                <a:lnTo>
                  <a:pt x="245983" y="23407"/>
                </a:lnTo>
                <a:lnTo>
                  <a:pt x="256793" y="27241"/>
                </a:lnTo>
                <a:lnTo>
                  <a:pt x="265318" y="29646"/>
                </a:lnTo>
                <a:lnTo>
                  <a:pt x="271271" y="30479"/>
                </a:lnTo>
                <a:lnTo>
                  <a:pt x="277367" y="30479"/>
                </a:lnTo>
                <a:lnTo>
                  <a:pt x="297179" y="0"/>
                </a:lnTo>
                <a:lnTo>
                  <a:pt x="303275" y="0"/>
                </a:lnTo>
                <a:lnTo>
                  <a:pt x="310895" y="0"/>
                </a:lnTo>
                <a:lnTo>
                  <a:pt x="316991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867400" y="685799"/>
            <a:ext cx="3352800" cy="2913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674" y="424681"/>
            <a:ext cx="47510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306" y="1640229"/>
            <a:ext cx="8559786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32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79912" y="7039754"/>
            <a:ext cx="2495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093" y="2005075"/>
            <a:ext cx="8026400" cy="34861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900" marR="5080" indent="-457200">
              <a:lnSpc>
                <a:spcPts val="2870"/>
              </a:lnSpc>
              <a:spcBef>
                <a:spcPts val="200"/>
              </a:spcBef>
              <a:buAutoNum type="romanLcPeriod" startAt="2"/>
              <a:tabLst>
                <a:tab pos="469265" algn="l"/>
                <a:tab pos="469900" algn="l"/>
                <a:tab pos="1679575" algn="l"/>
                <a:tab pos="3043555" algn="l"/>
                <a:tab pos="4372610" algn="l"/>
                <a:tab pos="4974590" algn="l"/>
                <a:tab pos="606552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ec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	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escr</a:t>
            </a:r>
            <a:r>
              <a:rPr sz="2400" spc="-10" dirty="0">
                <a:latin typeface="Arial"/>
                <a:cs typeface="Arial"/>
              </a:rPr>
              <a:t>ib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	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stics  </a:t>
            </a:r>
            <a:r>
              <a:rPr sz="2400" spc="-5" dirty="0">
                <a:latin typeface="Arial"/>
                <a:cs typeface="Arial"/>
              </a:rPr>
              <a:t>and execution. Examples 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AutoNum type="romanLcPeriod" startAt="2"/>
            </a:pPr>
            <a:endParaRPr sz="2200">
              <a:latin typeface="Times New Roman"/>
              <a:cs typeface="Times New Roman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number of software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developers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staffing pattern over the life cycle of the</a:t>
            </a:r>
            <a:r>
              <a:rPr sz="2200" spc="5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cost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and schedule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003300" lvl="1" indent="-457200">
              <a:lnSpc>
                <a:spcPct val="100000"/>
              </a:lnSpc>
              <a:buChar char="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productivity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Choice</a:t>
            </a:r>
            <a:r>
              <a:rPr spc="-2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756663"/>
            <a:ext cx="6339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6.17 </a:t>
            </a:r>
            <a:r>
              <a:rPr sz="2000" spc="-5" dirty="0">
                <a:latin typeface="Times New Roman"/>
                <a:cs typeface="Times New Roman"/>
              </a:rPr>
              <a:t>Which metric </a:t>
            </a: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consider </a:t>
            </a:r>
            <a:r>
              <a:rPr sz="2000" spc="-10" dirty="0">
                <a:latin typeface="Times New Roman"/>
                <a:cs typeface="Times New Roman"/>
              </a:rPr>
              <a:t>indirect </a:t>
            </a:r>
            <a:r>
              <a:rPr sz="2000" spc="-5" dirty="0">
                <a:latin typeface="Times New Roman"/>
                <a:cs typeface="Times New Roman"/>
              </a:rPr>
              <a:t>connected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130293" y="2061463"/>
            <a:ext cx="2183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TCC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Both of 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3100" y="2061463"/>
            <a:ext cx="2254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LCC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 </a:t>
            </a:r>
            <a:r>
              <a:rPr sz="2000" spc="-5" dirty="0">
                <a:latin typeface="Times New Roman"/>
                <a:cs typeface="Times New Roman"/>
              </a:rPr>
              <a:t>None of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3" y="5795261"/>
            <a:ext cx="2801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dirty="0">
                <a:latin typeface="Times New Roman"/>
                <a:cs typeface="Times New Roman"/>
              </a:rPr>
              <a:t> LOC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</a:t>
            </a:r>
            <a:r>
              <a:rPr sz="2000" spc="-10" dirty="0">
                <a:latin typeface="Times New Roman"/>
                <a:cs typeface="Times New Roman"/>
              </a:rPr>
              <a:t>Cyclomatic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095" y="5795261"/>
            <a:ext cx="19405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 </a:t>
            </a:r>
            <a:r>
              <a:rPr sz="2000" dirty="0">
                <a:latin typeface="Times New Roman"/>
                <a:cs typeface="Times New Roman"/>
              </a:rPr>
              <a:t>FP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 </a:t>
            </a:r>
            <a:r>
              <a:rPr sz="2000" spc="-5" dirty="0">
                <a:latin typeface="Times New Roman"/>
                <a:cs typeface="Times New Roman"/>
              </a:rPr>
              <a:t>program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length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093" y="2823462"/>
            <a:ext cx="5864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6.18 </a:t>
            </a:r>
            <a:r>
              <a:rPr sz="2000" spc="-5" dirty="0">
                <a:latin typeface="Times New Roman"/>
                <a:cs typeface="Times New Roman"/>
              </a:rPr>
              <a:t>depth of inheritance tree (DIT)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measured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3107" y="3128262"/>
            <a:ext cx="3294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 </a:t>
            </a:r>
            <a:r>
              <a:rPr sz="2000" spc="-5" dirty="0">
                <a:latin typeface="Times New Roman"/>
                <a:cs typeface="Times New Roman"/>
              </a:rPr>
              <a:t>Number of successor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 </a:t>
            </a:r>
            <a:r>
              <a:rPr sz="2000" spc="-5" dirty="0">
                <a:latin typeface="Times New Roman"/>
                <a:cs typeface="Times New Roman"/>
              </a:rPr>
              <a:t>Number of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093" y="3128262"/>
            <a:ext cx="370776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 Number of ancestors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Number of failure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85470" algn="l"/>
              </a:tabLst>
            </a:pPr>
            <a:r>
              <a:rPr sz="2000" dirty="0">
                <a:latin typeface="Times New Roman"/>
                <a:cs typeface="Times New Roman"/>
              </a:rPr>
              <a:t>6.19	A </a:t>
            </a:r>
            <a:r>
              <a:rPr sz="2000" spc="-5" dirty="0">
                <a:latin typeface="Times New Roman"/>
                <a:cs typeface="Times New Roman"/>
              </a:rPr>
              <a:t>dynamic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10" dirty="0">
                <a:latin typeface="Times New Roman"/>
                <a:cs typeface="Times New Roman"/>
              </a:rPr>
              <a:t> 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093" y="4195062"/>
            <a:ext cx="683005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indent="-346710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where contents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dependent on the actions of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marL="829310" indent="-360680">
              <a:lnSpc>
                <a:spcPct val="100000"/>
              </a:lnSpc>
              <a:buAutoNum type="alphaLcParenBoth"/>
              <a:tabLst>
                <a:tab pos="829944" algn="l"/>
              </a:tabLst>
            </a:pP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contents are dependent </a:t>
            </a:r>
            <a:r>
              <a:rPr sz="2000" dirty="0">
                <a:latin typeface="Times New Roman"/>
                <a:cs typeface="Times New Roman"/>
              </a:rPr>
              <a:t>on the </a:t>
            </a:r>
            <a:r>
              <a:rPr sz="2000" spc="-5" dirty="0">
                <a:latin typeface="Times New Roman"/>
                <a:cs typeface="Times New Roman"/>
              </a:rPr>
              <a:t>actions of 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marL="815340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where contents cannot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displayed</a:t>
            </a:r>
            <a:endParaRPr sz="2000">
              <a:latin typeface="Times New Roman"/>
              <a:cs typeface="Times New Roman"/>
            </a:endParaRPr>
          </a:p>
          <a:p>
            <a:pPr marL="829310" indent="-360680">
              <a:lnSpc>
                <a:spcPct val="100000"/>
              </a:lnSpc>
              <a:buAutoNum type="alphaLcParenBoth"/>
              <a:tabLst>
                <a:tab pos="829944" algn="l"/>
              </a:tabLst>
            </a:pPr>
            <a:r>
              <a:rPr sz="2000" dirty="0">
                <a:latin typeface="Times New Roman"/>
                <a:cs typeface="Times New Roman"/>
              </a:rPr>
              <a:t>None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6.20 </a:t>
            </a:r>
            <a:r>
              <a:rPr sz="2000" spc="-5" dirty="0">
                <a:latin typeface="Times New Roman"/>
                <a:cs typeface="Times New Roman"/>
              </a:rPr>
              <a:t>Which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following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not a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4" y="500881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192173"/>
            <a:ext cx="8712835" cy="411924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33070" lvl="1" indent="-4210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33705" algn="l"/>
              </a:tabLst>
            </a:pPr>
            <a:r>
              <a:rPr sz="2200" spc="-5" dirty="0">
                <a:latin typeface="Times New Roman"/>
                <a:cs typeface="Times New Roman"/>
              </a:rPr>
              <a:t>Define software metrics. </a:t>
            </a:r>
            <a:r>
              <a:rPr sz="2200" spc="-10" dirty="0">
                <a:latin typeface="Times New Roman"/>
                <a:cs typeface="Times New Roman"/>
              </a:rPr>
              <a:t>Why </a:t>
            </a:r>
            <a:r>
              <a:rPr sz="2200" dirty="0">
                <a:latin typeface="Times New Roman"/>
                <a:cs typeface="Times New Roman"/>
              </a:rPr>
              <a:t>do </a:t>
            </a:r>
            <a:r>
              <a:rPr sz="2200" spc="-5" dirty="0">
                <a:latin typeface="Times New Roman"/>
                <a:cs typeface="Times New Roman"/>
              </a:rPr>
              <a:t>we really need metrics in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software?</a:t>
            </a:r>
            <a:endParaRPr sz="2200">
              <a:latin typeface="Times New Roman"/>
              <a:cs typeface="Times New Roman"/>
            </a:endParaRPr>
          </a:p>
          <a:p>
            <a:pPr marL="469265" marR="5080" lvl="1" indent="-457200">
              <a:lnSpc>
                <a:spcPct val="80000"/>
              </a:lnSpc>
              <a:spcBef>
                <a:spcPts val="1945"/>
              </a:spcBef>
              <a:buAutoNum type="arabicPeriod"/>
              <a:tabLst>
                <a:tab pos="469900" algn="l"/>
                <a:tab pos="1383665" algn="l"/>
                <a:tab pos="1880870" algn="l"/>
                <a:tab pos="2607945" algn="l"/>
                <a:tab pos="2994660" algn="l"/>
                <a:tab pos="4500245" algn="l"/>
                <a:tab pos="4887595" algn="l"/>
                <a:tab pos="6003290" algn="l"/>
                <a:tab pos="7105015" algn="l"/>
                <a:tab pos="7863840" algn="l"/>
                <a:tab pos="8357870" algn="l"/>
              </a:tabLst>
            </a:pP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sc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ea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pp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ca</a:t>
            </a:r>
            <a:r>
              <a:rPr sz="2200" spc="-5" dirty="0">
                <a:latin typeface="Times New Roman"/>
                <a:cs typeface="Times New Roman"/>
              </a:rPr>
              <a:t>ti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ft</a:t>
            </a:r>
            <a:r>
              <a:rPr sz="2200" spc="-10" dirty="0">
                <a:latin typeface="Times New Roman"/>
                <a:cs typeface="Times New Roman"/>
              </a:rPr>
              <a:t>wa</a:t>
            </a:r>
            <a:r>
              <a:rPr sz="2200" spc="-5" dirty="0">
                <a:latin typeface="Times New Roman"/>
                <a:cs typeface="Times New Roman"/>
              </a:rPr>
              <a:t>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me</a:t>
            </a:r>
            <a:r>
              <a:rPr sz="2200" spc="5" dirty="0">
                <a:latin typeface="Times New Roman"/>
                <a:cs typeface="Times New Roman"/>
              </a:rPr>
              <a:t>tr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cs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  problems </a:t>
            </a:r>
            <a:r>
              <a:rPr sz="2200" dirty="0">
                <a:latin typeface="Times New Roman"/>
                <a:cs typeface="Times New Roman"/>
              </a:rPr>
              <a:t>during </a:t>
            </a:r>
            <a:r>
              <a:rPr sz="2200" spc="-5" dirty="0">
                <a:latin typeface="Times New Roman"/>
                <a:cs typeface="Times New Roman"/>
              </a:rPr>
              <a:t>implementation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metrics in </a:t>
            </a:r>
            <a:r>
              <a:rPr sz="2200" spc="-10" dirty="0">
                <a:latin typeface="Times New Roman"/>
                <a:cs typeface="Times New Roman"/>
              </a:rPr>
              <a:t>any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organizations?</a:t>
            </a:r>
            <a:endParaRPr sz="2200">
              <a:latin typeface="Times New Roman"/>
              <a:cs typeface="Times New Roman"/>
            </a:endParaRPr>
          </a:p>
          <a:p>
            <a:pPr marL="469265" marR="5080" lvl="1" indent="-457200">
              <a:lnSpc>
                <a:spcPct val="80000"/>
              </a:lnSpc>
              <a:spcBef>
                <a:spcPts val="1645"/>
              </a:spcBef>
              <a:buAutoNum type="arabicPeriod"/>
              <a:tabLst>
                <a:tab pos="4699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What are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various categories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software metrics? Discuss </a:t>
            </a:r>
            <a:r>
              <a:rPr sz="2200" spc="-10" dirty="0">
                <a:latin typeface="Times New Roman"/>
                <a:cs typeface="Times New Roman"/>
              </a:rPr>
              <a:t>with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help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suitable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469265" marR="5715" lvl="1" indent="-457200">
              <a:lnSpc>
                <a:spcPct val="80000"/>
              </a:lnSpc>
              <a:spcBef>
                <a:spcPts val="5"/>
              </a:spcBef>
              <a:buAutoNum type="arabicPeriod"/>
              <a:tabLst>
                <a:tab pos="469900" algn="l"/>
                <a:tab pos="1489075" algn="l"/>
                <a:tab pos="1979930" algn="l"/>
                <a:tab pos="3104515" algn="l"/>
                <a:tab pos="3968750" algn="l"/>
                <a:tab pos="4351020" algn="l"/>
                <a:tab pos="5460365" algn="l"/>
                <a:tab pos="6501765" algn="l"/>
                <a:tab pos="6850380" algn="l"/>
                <a:tab pos="7153909" algn="l"/>
                <a:tab pos="8481060" algn="l"/>
              </a:tabLst>
            </a:pP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xp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Ha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ea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ry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ft</a:t>
            </a:r>
            <a:r>
              <a:rPr sz="2200" spc="-10" dirty="0">
                <a:latin typeface="Times New Roman"/>
                <a:cs typeface="Times New Roman"/>
              </a:rPr>
              <a:t>wa</a:t>
            </a:r>
            <a:r>
              <a:rPr sz="2200" spc="-5" dirty="0">
                <a:latin typeface="Times New Roman"/>
                <a:cs typeface="Times New Roman"/>
              </a:rPr>
              <a:t>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sc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ce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gn</a:t>
            </a:r>
            <a:r>
              <a:rPr sz="2200" spc="-5" dirty="0">
                <a:latin typeface="Times New Roman"/>
                <a:cs typeface="Times New Roman"/>
              </a:rPr>
              <a:t>ifi</a:t>
            </a:r>
            <a:r>
              <a:rPr sz="2200" spc="-10" dirty="0">
                <a:latin typeface="Times New Roman"/>
                <a:cs typeface="Times New Roman"/>
              </a:rPr>
              <a:t>ca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  </a:t>
            </a:r>
            <a:r>
              <a:rPr sz="2200" dirty="0">
                <a:latin typeface="Times New Roman"/>
                <a:cs typeface="Times New Roman"/>
              </a:rPr>
              <a:t>today’s </a:t>
            </a:r>
            <a:r>
              <a:rPr sz="2200" spc="-5" dirty="0">
                <a:latin typeface="Times New Roman"/>
                <a:cs typeface="Times New Roman"/>
              </a:rPr>
              <a:t>scenario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component based software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development?</a:t>
            </a:r>
            <a:endParaRPr sz="2200">
              <a:latin typeface="Times New Roman"/>
              <a:cs typeface="Times New Roman"/>
            </a:endParaRPr>
          </a:p>
          <a:p>
            <a:pPr marL="405765" marR="6350" lvl="1" indent="-393700">
              <a:lnSpc>
                <a:spcPct val="80000"/>
              </a:lnSpc>
              <a:spcBef>
                <a:spcPts val="1775"/>
              </a:spcBef>
              <a:buFont typeface="Times New Roman"/>
              <a:buAutoNum type="arabicPeriod"/>
              <a:tabLst>
                <a:tab pos="450215" algn="l"/>
              </a:tabLst>
            </a:pPr>
            <a:r>
              <a:rPr dirty="0"/>
              <a:t>	</a:t>
            </a:r>
            <a:r>
              <a:rPr sz="2200" spc="-5" dirty="0">
                <a:latin typeface="Times New Roman"/>
                <a:cs typeface="Times New Roman"/>
              </a:rPr>
              <a:t>What 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importance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language level in Halstead theory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software  science?</a:t>
            </a:r>
            <a:endParaRPr sz="2200">
              <a:latin typeface="Times New Roman"/>
              <a:cs typeface="Times New Roman"/>
            </a:endParaRPr>
          </a:p>
          <a:p>
            <a:pPr marL="433070" lvl="1" indent="-42100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33705" algn="l"/>
              </a:tabLst>
            </a:pPr>
            <a:r>
              <a:rPr sz="2200" spc="-5" dirty="0">
                <a:latin typeface="Times New Roman"/>
                <a:cs typeface="Times New Roman"/>
              </a:rPr>
              <a:t>Give Halstead’s software science measure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245091" y="5286245"/>
            <a:ext cx="2308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(ii)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volume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(iv) </a:t>
            </a:r>
            <a:r>
              <a:rPr sz="2200" dirty="0">
                <a:latin typeface="Times New Roman"/>
                <a:cs typeface="Times New Roman"/>
              </a:rPr>
              <a:t>Effort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285" y="5286245"/>
            <a:ext cx="2185670" cy="102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(i)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Length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latin typeface="Times New Roman"/>
                <a:cs typeface="Times New Roman"/>
              </a:rPr>
              <a:t>(iii)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</a:pPr>
            <a:r>
              <a:rPr sz="2200" dirty="0">
                <a:latin typeface="Times New Roman"/>
                <a:cs typeface="Times New Roman"/>
              </a:rPr>
              <a:t>(v)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4" y="500881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3695190"/>
            <a:ext cx="8714105" cy="30276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265" marR="7620" lvl="1" indent="-457200" algn="just">
              <a:lnSpc>
                <a:spcPct val="80000"/>
              </a:lnSpc>
              <a:spcBef>
                <a:spcPts val="620"/>
              </a:spcBef>
              <a:buAutoNum type="arabicPeriod" startAt="8"/>
              <a:tabLst>
                <a:tab pos="469900" algn="l"/>
              </a:tabLst>
            </a:pPr>
            <a:r>
              <a:rPr sz="2200" spc="-5" dirty="0">
                <a:latin typeface="Times New Roman"/>
                <a:cs typeface="Times New Roman"/>
              </a:rPr>
              <a:t>Develop a small software </a:t>
            </a:r>
            <a:r>
              <a:rPr sz="2200" dirty="0">
                <a:latin typeface="Times New Roman"/>
                <a:cs typeface="Times New Roman"/>
              </a:rPr>
              <a:t>tool </a:t>
            </a:r>
            <a:r>
              <a:rPr sz="2200" spc="-5" dirty="0">
                <a:latin typeface="Times New Roman"/>
                <a:cs typeface="Times New Roman"/>
              </a:rPr>
              <a:t>that will </a:t>
            </a:r>
            <a:r>
              <a:rPr sz="2200" dirty="0">
                <a:latin typeface="Times New Roman"/>
                <a:cs typeface="Times New Roman"/>
              </a:rPr>
              <a:t>perform </a:t>
            </a:r>
            <a:r>
              <a:rPr sz="2200" spc="-5" dirty="0">
                <a:latin typeface="Times New Roman"/>
                <a:cs typeface="Times New Roman"/>
              </a:rPr>
              <a:t>a Halstead analysis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  programming language </a:t>
            </a:r>
            <a:r>
              <a:rPr sz="2200" spc="-10" dirty="0">
                <a:latin typeface="Times New Roman"/>
                <a:cs typeface="Times New Roman"/>
              </a:rPr>
              <a:t>source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of your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choice.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8"/>
            </a:pPr>
            <a:endParaRPr sz="2300">
              <a:latin typeface="Times New Roman"/>
              <a:cs typeface="Times New Roman"/>
            </a:endParaRPr>
          </a:p>
          <a:p>
            <a:pPr marL="453390" marR="5080" lvl="1" indent="-453390" algn="just">
              <a:lnSpc>
                <a:spcPct val="80000"/>
              </a:lnSpc>
              <a:buAutoNum type="arabicPeriod" startAt="8"/>
              <a:tabLst>
                <a:tab pos="453390" algn="l"/>
              </a:tabLst>
            </a:pPr>
            <a:r>
              <a:rPr sz="2200" spc="-5" dirty="0">
                <a:latin typeface="Times New Roman"/>
                <a:cs typeface="Times New Roman"/>
              </a:rPr>
              <a:t>Write a program in C and also </a:t>
            </a:r>
            <a:r>
              <a:rPr sz="2200" spc="-10" dirty="0">
                <a:latin typeface="Times New Roman"/>
                <a:cs typeface="Times New Roman"/>
              </a:rPr>
              <a:t>PASCAL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spc="-5" dirty="0">
                <a:latin typeface="Times New Roman"/>
                <a:cs typeface="Times New Roman"/>
              </a:rPr>
              <a:t>calculation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roots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quadratic equation, Find </a:t>
            </a:r>
            <a:r>
              <a:rPr sz="2200" dirty="0">
                <a:latin typeface="Times New Roman"/>
                <a:cs typeface="Times New Roman"/>
              </a:rPr>
              <a:t>out </a:t>
            </a:r>
            <a:r>
              <a:rPr sz="2200" spc="-5" dirty="0">
                <a:latin typeface="Times New Roman"/>
                <a:cs typeface="Times New Roman"/>
              </a:rPr>
              <a:t>all software science metrics </a:t>
            </a:r>
            <a:r>
              <a:rPr sz="2200" dirty="0">
                <a:latin typeface="Times New Roman"/>
                <a:cs typeface="Times New Roman"/>
              </a:rPr>
              <a:t>for both the  </a:t>
            </a:r>
            <a:r>
              <a:rPr sz="2200" spc="-5" dirty="0">
                <a:latin typeface="Times New Roman"/>
                <a:cs typeface="Times New Roman"/>
              </a:rPr>
              <a:t>programs. Compare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outcomes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comment </a:t>
            </a:r>
            <a:r>
              <a:rPr sz="2200" dirty="0">
                <a:latin typeface="Times New Roman"/>
                <a:cs typeface="Times New Roman"/>
              </a:rPr>
              <a:t>on the </a:t>
            </a:r>
            <a:r>
              <a:rPr sz="2200" spc="-5" dirty="0">
                <a:latin typeface="Times New Roman"/>
                <a:cs typeface="Times New Roman"/>
              </a:rPr>
              <a:t>efficiency and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 </a:t>
            </a:r>
            <a:r>
              <a:rPr sz="2200" dirty="0">
                <a:latin typeface="Times New Roman"/>
                <a:cs typeface="Times New Roman"/>
              </a:rPr>
              <a:t>of both </a:t>
            </a:r>
            <a:r>
              <a:rPr sz="2200" spc="-5" dirty="0">
                <a:latin typeface="Times New Roman"/>
                <a:cs typeface="Times New Roman"/>
              </a:rPr>
              <a:t>the source codes.</a:t>
            </a:r>
            <a:endParaRPr sz="2200">
              <a:latin typeface="Times New Roman"/>
              <a:cs typeface="Times New Roman"/>
            </a:endParaRPr>
          </a:p>
          <a:p>
            <a:pPr marL="469265" marR="5715" lvl="1" indent="-457200" algn="just">
              <a:lnSpc>
                <a:spcPct val="80000"/>
              </a:lnSpc>
              <a:spcBef>
                <a:spcPts val="1415"/>
              </a:spcBef>
              <a:buAutoNum type="arabicPeriod" startAt="8"/>
              <a:tabLst>
                <a:tab pos="608965" algn="l"/>
              </a:tabLst>
            </a:pPr>
            <a:r>
              <a:rPr sz="2200" spc="-5" dirty="0">
                <a:latin typeface="Times New Roman"/>
                <a:cs typeface="Times New Roman"/>
              </a:rPr>
              <a:t>How should a procedure identifier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considered, </a:t>
            </a:r>
            <a:r>
              <a:rPr sz="2200" dirty="0">
                <a:latin typeface="Times New Roman"/>
                <a:cs typeface="Times New Roman"/>
              </a:rPr>
              <a:t>both </a:t>
            </a:r>
            <a:r>
              <a:rPr sz="2200" spc="-5" dirty="0">
                <a:latin typeface="Times New Roman"/>
                <a:cs typeface="Times New Roman"/>
              </a:rPr>
              <a:t>when declared  and when called/ What </a:t>
            </a:r>
            <a:r>
              <a:rPr sz="2200" dirty="0">
                <a:latin typeface="Times New Roman"/>
                <a:cs typeface="Times New Roman"/>
              </a:rPr>
              <a:t>about the </a:t>
            </a:r>
            <a:r>
              <a:rPr sz="2200" spc="-5" dirty="0">
                <a:latin typeface="Times New Roman"/>
                <a:cs typeface="Times New Roman"/>
              </a:rPr>
              <a:t>identifier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procedure </a:t>
            </a:r>
            <a:r>
              <a:rPr sz="2200" spc="-5" dirty="0">
                <a:latin typeface="Times New Roman"/>
                <a:cs typeface="Times New Roman"/>
              </a:rPr>
              <a:t>that is passed  as a parameter to another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procedure?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647693" y="1567608"/>
            <a:ext cx="876173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042150" algn="l"/>
              </a:tabLst>
            </a:pPr>
            <a:r>
              <a:rPr sz="2200" dirty="0">
                <a:latin typeface="Times New Roman"/>
                <a:cs typeface="Times New Roman"/>
              </a:rPr>
              <a:t>6.7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unique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operators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3450" i="1" spc="-82" baseline="1207" dirty="0">
                <a:latin typeface="Symbol"/>
                <a:cs typeface="Symbol"/>
              </a:rPr>
              <a:t></a:t>
            </a:r>
            <a:r>
              <a:rPr sz="1875" spc="-82" baseline="-22222" dirty="0">
                <a:latin typeface="Times New Roman"/>
                <a:cs typeface="Times New Roman"/>
              </a:rPr>
              <a:t>1 </a:t>
            </a:r>
            <a:r>
              <a:rPr sz="1875" spc="104" baseline="-22222" dirty="0">
                <a:latin typeface="Times New Roman"/>
                <a:cs typeface="Times New Roman"/>
              </a:rPr>
              <a:t> </a:t>
            </a:r>
            <a:r>
              <a:rPr sz="3300" spc="-7" baseline="1262" dirty="0">
                <a:latin typeface="Symbol"/>
                <a:cs typeface="Symbol"/>
              </a:rPr>
              <a:t></a:t>
            </a:r>
            <a:r>
              <a:rPr sz="3300" spc="-67" baseline="1262" dirty="0">
                <a:latin typeface="Times New Roman"/>
                <a:cs typeface="Times New Roman"/>
              </a:rPr>
              <a:t> </a:t>
            </a:r>
            <a:r>
              <a:rPr sz="3300" spc="-15" baseline="1262" dirty="0">
                <a:latin typeface="Times New Roman"/>
                <a:cs typeface="Times New Roman"/>
              </a:rPr>
              <a:t>20	</a:t>
            </a:r>
            <a:r>
              <a:rPr sz="2200" spc="-5" dirty="0">
                <a:latin typeface="Times New Roman"/>
                <a:cs typeface="Times New Roman"/>
              </a:rPr>
              <a:t>and number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830" y="1852065"/>
            <a:ext cx="3910965" cy="152971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300" spc="-7" baseline="1262" dirty="0">
                <a:latin typeface="Symbol"/>
                <a:cs typeface="Symbol"/>
              </a:rPr>
              <a:t></a:t>
            </a:r>
            <a:r>
              <a:rPr sz="3300" spc="-7" baseline="1262" dirty="0">
                <a:latin typeface="Times New Roman"/>
                <a:cs typeface="Times New Roman"/>
              </a:rPr>
              <a:t> </a:t>
            </a:r>
            <a:r>
              <a:rPr sz="3300" spc="-15" baseline="1262" dirty="0">
                <a:latin typeface="Times New Roman"/>
                <a:cs typeface="Times New Roman"/>
              </a:rPr>
              <a:t>40 </a:t>
            </a:r>
            <a:r>
              <a:rPr sz="2200" spc="-5" dirty="0">
                <a:latin typeface="Times New Roman"/>
                <a:cs typeface="Times New Roman"/>
              </a:rPr>
              <a:t>, Compute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following:</a:t>
            </a:r>
            <a:endParaRPr sz="2200">
              <a:latin typeface="Times New Roman"/>
              <a:cs typeface="Times New Roman"/>
            </a:endParaRPr>
          </a:p>
          <a:p>
            <a:pPr marL="1775460">
              <a:lnSpc>
                <a:spcPct val="100000"/>
              </a:lnSpc>
              <a:spcBef>
                <a:spcPts val="1310"/>
              </a:spcBef>
            </a:pPr>
            <a:r>
              <a:rPr sz="2200" spc="-5" dirty="0">
                <a:latin typeface="Times New Roman"/>
                <a:cs typeface="Times New Roman"/>
              </a:rPr>
              <a:t>(ii) </a:t>
            </a:r>
            <a:r>
              <a:rPr sz="2200" dirty="0">
                <a:latin typeface="Times New Roman"/>
                <a:cs typeface="Times New Roman"/>
              </a:rPr>
              <a:t>Effort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marL="1775460">
              <a:lnSpc>
                <a:spcPct val="100000"/>
              </a:lnSpc>
              <a:spcBef>
                <a:spcPts val="1310"/>
              </a:spcBef>
            </a:pPr>
            <a:r>
              <a:rPr sz="2200" spc="-5" dirty="0">
                <a:latin typeface="Times New Roman"/>
                <a:cs typeface="Times New Roman"/>
              </a:rPr>
              <a:t>(iv)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893" y="1830821"/>
            <a:ext cx="2335530" cy="155130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5"/>
              </a:spcBef>
              <a:tabLst>
                <a:tab pos="2035810" algn="l"/>
              </a:tabLst>
            </a:pPr>
            <a:r>
              <a:rPr sz="2200" dirty="0">
                <a:latin typeface="Times New Roman"/>
                <a:cs typeface="Times New Roman"/>
              </a:rPr>
              <a:t>unique</a:t>
            </a:r>
            <a:r>
              <a:rPr sz="2200" spc="-5" dirty="0">
                <a:latin typeface="Times New Roman"/>
                <a:cs typeface="Times New Roman"/>
              </a:rPr>
              <a:t> operands	</a:t>
            </a:r>
            <a:r>
              <a:rPr sz="3450" i="1" spc="22" baseline="1207" dirty="0">
                <a:latin typeface="Symbol"/>
                <a:cs typeface="Symbol"/>
              </a:rPr>
              <a:t></a:t>
            </a:r>
            <a:r>
              <a:rPr sz="1875" spc="22" baseline="-22222" dirty="0">
                <a:latin typeface="Times New Roman"/>
                <a:cs typeface="Times New Roman"/>
              </a:rPr>
              <a:t>2</a:t>
            </a:r>
            <a:endParaRPr sz="1875" baseline="-2222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90"/>
              </a:spcBef>
            </a:pPr>
            <a:r>
              <a:rPr sz="2200" spc="-5" dirty="0">
                <a:latin typeface="Times New Roman"/>
                <a:cs typeface="Times New Roman"/>
              </a:rPr>
              <a:t>(i)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volume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200" spc="-5" dirty="0">
                <a:latin typeface="Times New Roman"/>
                <a:cs typeface="Times New Roman"/>
              </a:rPr>
              <a:t>(iii) </a:t>
            </a: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length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4" y="500881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448815"/>
            <a:ext cx="8714105" cy="52736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265" marR="5080" lvl="1" indent="-457200" algn="just">
              <a:lnSpc>
                <a:spcPct val="80000"/>
              </a:lnSpc>
              <a:spcBef>
                <a:spcPts val="620"/>
              </a:spcBef>
              <a:buAutoNum type="arabicPeriod" startAt="11"/>
              <a:tabLst>
                <a:tab pos="624205" algn="l"/>
              </a:tabLst>
            </a:pP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the previous payroll program </a:t>
            </a:r>
            <a:r>
              <a:rPr sz="2200" spc="-5" dirty="0">
                <a:latin typeface="Times New Roman"/>
                <a:cs typeface="Times New Roman"/>
              </a:rPr>
              <a:t>is expected to read a </a:t>
            </a:r>
            <a:r>
              <a:rPr sz="2200" dirty="0">
                <a:latin typeface="Times New Roman"/>
                <a:cs typeface="Times New Roman"/>
              </a:rPr>
              <a:t>file  </a:t>
            </a:r>
            <a:r>
              <a:rPr sz="2200" spc="-5" dirty="0">
                <a:latin typeface="Times New Roman"/>
                <a:cs typeface="Times New Roman"/>
              </a:rPr>
              <a:t>containing information </a:t>
            </a:r>
            <a:r>
              <a:rPr sz="2200" dirty="0">
                <a:latin typeface="Times New Roman"/>
                <a:cs typeface="Times New Roman"/>
              </a:rPr>
              <a:t>about </a:t>
            </a:r>
            <a:r>
              <a:rPr sz="2200" spc="-5" dirty="0">
                <a:latin typeface="Times New Roman"/>
                <a:cs typeface="Times New Roman"/>
              </a:rPr>
              <a:t>all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cheques that have been printed. The  file is supposed to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printed and also </a:t>
            </a:r>
            <a:r>
              <a:rPr sz="2200" spc="-10" dirty="0">
                <a:latin typeface="Times New Roman"/>
                <a:cs typeface="Times New Roman"/>
              </a:rPr>
              <a:t>used by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program next time it is  </a:t>
            </a:r>
            <a:r>
              <a:rPr sz="2200" dirty="0">
                <a:latin typeface="Times New Roman"/>
                <a:cs typeface="Times New Roman"/>
              </a:rPr>
              <a:t>run, </a:t>
            </a:r>
            <a:r>
              <a:rPr sz="2200" spc="-5" dirty="0">
                <a:latin typeface="Times New Roman"/>
                <a:cs typeface="Times New Roman"/>
              </a:rPr>
              <a:t>to produce a report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compares </a:t>
            </a:r>
            <a:r>
              <a:rPr sz="2200" dirty="0">
                <a:latin typeface="Times New Roman"/>
                <a:cs typeface="Times New Roman"/>
              </a:rPr>
              <a:t>payroll </a:t>
            </a:r>
            <a:r>
              <a:rPr sz="2200" spc="-5" dirty="0">
                <a:latin typeface="Times New Roman"/>
                <a:cs typeface="Times New Roman"/>
              </a:rPr>
              <a:t>expenses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current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month with those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previous month. Compute </a:t>
            </a:r>
            <a:r>
              <a:rPr sz="2200" dirty="0">
                <a:latin typeface="Times New Roman"/>
                <a:cs typeface="Times New Roman"/>
              </a:rPr>
              <a:t>functions </a:t>
            </a:r>
            <a:r>
              <a:rPr sz="2200" spc="-5" dirty="0">
                <a:latin typeface="Times New Roman"/>
                <a:cs typeface="Times New Roman"/>
              </a:rPr>
              <a:t>points </a:t>
            </a:r>
            <a:r>
              <a:rPr sz="2200" dirty="0">
                <a:latin typeface="Times New Roman"/>
                <a:cs typeface="Times New Roman"/>
              </a:rPr>
              <a:t>for  </a:t>
            </a:r>
            <a:r>
              <a:rPr sz="2200" spc="-5" dirty="0">
                <a:latin typeface="Times New Roman"/>
                <a:cs typeface="Times New Roman"/>
              </a:rPr>
              <a:t>this program. Justify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difference between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function points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this  </a:t>
            </a:r>
            <a:r>
              <a:rPr sz="2200" dirty="0">
                <a:latin typeface="Times New Roman"/>
                <a:cs typeface="Times New Roman"/>
              </a:rPr>
              <a:t>program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previous </a:t>
            </a:r>
            <a:r>
              <a:rPr sz="2200" spc="-5" dirty="0">
                <a:latin typeface="Times New Roman"/>
                <a:cs typeface="Times New Roman"/>
              </a:rPr>
              <a:t>one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considering </a:t>
            </a:r>
            <a:r>
              <a:rPr sz="2200" dirty="0">
                <a:latin typeface="Times New Roman"/>
                <a:cs typeface="Times New Roman"/>
              </a:rPr>
              <a:t>how the </a:t>
            </a:r>
            <a:r>
              <a:rPr sz="2200" spc="-5" dirty="0">
                <a:latin typeface="Times New Roman"/>
                <a:cs typeface="Times New Roman"/>
              </a:rPr>
              <a:t>complexity </a:t>
            </a:r>
            <a:r>
              <a:rPr sz="2200" dirty="0">
                <a:latin typeface="Times New Roman"/>
                <a:cs typeface="Times New Roman"/>
              </a:rPr>
              <a:t>of the  program </a:t>
            </a:r>
            <a:r>
              <a:rPr sz="2200" spc="-5" dirty="0">
                <a:latin typeface="Times New Roman"/>
                <a:cs typeface="Times New Roman"/>
              </a:rPr>
              <a:t>is affected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dirty="0">
                <a:latin typeface="Times New Roman"/>
                <a:cs typeface="Times New Roman"/>
              </a:rPr>
              <a:t>adding the </a:t>
            </a:r>
            <a:r>
              <a:rPr sz="2200" spc="-5" dirty="0">
                <a:latin typeface="Times New Roman"/>
                <a:cs typeface="Times New Roman"/>
              </a:rPr>
              <a:t>requirement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interfacing with  another application (in this </a:t>
            </a:r>
            <a:r>
              <a:rPr sz="2200" spc="-10" dirty="0">
                <a:latin typeface="Times New Roman"/>
                <a:cs typeface="Times New Roman"/>
              </a:rPr>
              <a:t>case,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itself).</a:t>
            </a:r>
            <a:endParaRPr sz="2200">
              <a:latin typeface="Times New Roman"/>
              <a:cs typeface="Times New Roman"/>
            </a:endParaRPr>
          </a:p>
          <a:p>
            <a:pPr marL="469265" marR="7620" lvl="1" indent="-457200" algn="just">
              <a:lnSpc>
                <a:spcPct val="80000"/>
              </a:lnSpc>
              <a:spcBef>
                <a:spcPts val="1395"/>
              </a:spcBef>
              <a:buAutoNum type="arabicPeriod" startAt="11"/>
              <a:tabLst>
                <a:tab pos="578485" algn="l"/>
              </a:tabLst>
            </a:pPr>
            <a:r>
              <a:rPr sz="2200" spc="-5" dirty="0">
                <a:latin typeface="Times New Roman"/>
                <a:cs typeface="Times New Roman"/>
              </a:rPr>
              <a:t>Define </a:t>
            </a:r>
            <a:r>
              <a:rPr sz="2200" spc="-10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structure metrics. How can we calculate amount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data in a  program?</a:t>
            </a:r>
            <a:endParaRPr sz="2200">
              <a:latin typeface="Times New Roman"/>
              <a:cs typeface="Times New Roman"/>
            </a:endParaRPr>
          </a:p>
          <a:p>
            <a:pPr marL="469265" marR="6350" lvl="1" indent="-457200" algn="just">
              <a:lnSpc>
                <a:spcPct val="80000"/>
              </a:lnSpc>
              <a:spcBef>
                <a:spcPts val="1705"/>
              </a:spcBef>
              <a:buAutoNum type="arabicPeriod" startAt="11"/>
              <a:tabLst>
                <a:tab pos="593725" algn="l"/>
              </a:tabLst>
            </a:pPr>
            <a:r>
              <a:rPr sz="2200" spc="-5" dirty="0">
                <a:latin typeface="Times New Roman"/>
                <a:cs typeface="Times New Roman"/>
              </a:rPr>
              <a:t>Describe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concept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module weakness. Is it applicable to programs  also.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11"/>
            </a:pPr>
            <a:endParaRPr sz="2200">
              <a:latin typeface="Times New Roman"/>
              <a:cs typeface="Times New Roman"/>
            </a:endParaRPr>
          </a:p>
          <a:p>
            <a:pPr marL="469265" marR="5715" lvl="1" indent="-457200" algn="just">
              <a:lnSpc>
                <a:spcPct val="80000"/>
              </a:lnSpc>
              <a:spcBef>
                <a:spcPts val="1380"/>
              </a:spcBef>
              <a:buAutoNum type="arabicPeriod" startAt="11"/>
              <a:tabLst>
                <a:tab pos="617855" algn="l"/>
              </a:tabLst>
            </a:pPr>
            <a:r>
              <a:rPr sz="2200" spc="-5" dirty="0">
                <a:latin typeface="Times New Roman"/>
                <a:cs typeface="Times New Roman"/>
              </a:rPr>
              <a:t>Write a </a:t>
            </a:r>
            <a:r>
              <a:rPr sz="2200" dirty="0">
                <a:latin typeface="Times New Roman"/>
                <a:cs typeface="Times New Roman"/>
              </a:rPr>
              <a:t>program for the </a:t>
            </a:r>
            <a:r>
              <a:rPr sz="2200" spc="-5" dirty="0">
                <a:latin typeface="Times New Roman"/>
                <a:cs typeface="Times New Roman"/>
              </a:rPr>
              <a:t>calculation </a:t>
            </a:r>
            <a:r>
              <a:rPr sz="2200" dirty="0">
                <a:latin typeface="Times New Roman"/>
                <a:cs typeface="Times New Roman"/>
              </a:rPr>
              <a:t>of roots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quadratic equation.  Generate cross reference </a:t>
            </a:r>
            <a:r>
              <a:rPr sz="2200" dirty="0">
                <a:latin typeface="Times New Roman"/>
                <a:cs typeface="Times New Roman"/>
              </a:rPr>
              <a:t>list for the </a:t>
            </a:r>
            <a:r>
              <a:rPr sz="2200" spc="-5" dirty="0">
                <a:latin typeface="Times New Roman"/>
                <a:cs typeface="Times New Roman"/>
              </a:rPr>
              <a:t>program and also calculate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this  program.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4" y="500881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493011"/>
            <a:ext cx="8714105" cy="50406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07365" marR="5080" lvl="1" indent="-495300" algn="just">
              <a:lnSpc>
                <a:spcPct val="80000"/>
              </a:lnSpc>
              <a:spcBef>
                <a:spcPts val="620"/>
              </a:spcBef>
              <a:buAutoNum type="arabicPeriod" startAt="15"/>
              <a:tabLst>
                <a:tab pos="593725" algn="l"/>
              </a:tabLst>
            </a:pPr>
            <a:r>
              <a:rPr sz="2200" dirty="0">
                <a:latin typeface="Times New Roman"/>
                <a:cs typeface="Times New Roman"/>
              </a:rPr>
              <a:t>Show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value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SP at a particular statement is </a:t>
            </a:r>
            <a:r>
              <a:rPr sz="2200" spc="-10" dirty="0">
                <a:latin typeface="Times New Roman"/>
                <a:cs typeface="Times New Roman"/>
              </a:rPr>
              <a:t>also </a:t>
            </a:r>
            <a:r>
              <a:rPr sz="2200" spc="-5" dirty="0">
                <a:latin typeface="Times New Roman"/>
                <a:cs typeface="Times New Roman"/>
              </a:rPr>
              <a:t>the value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LV at 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point.</a:t>
            </a:r>
            <a:endParaRPr sz="2200">
              <a:latin typeface="Times New Roman"/>
              <a:cs typeface="Times New Roman"/>
            </a:endParaRPr>
          </a:p>
          <a:p>
            <a:pPr marL="573405" lvl="1" indent="-561340">
              <a:lnSpc>
                <a:spcPct val="100000"/>
              </a:lnSpc>
              <a:spcBef>
                <a:spcPts val="1165"/>
              </a:spcBef>
              <a:buAutoNum type="arabicPeriod" startAt="15"/>
              <a:tabLst>
                <a:tab pos="574040" algn="l"/>
              </a:tabLst>
            </a:pPr>
            <a:r>
              <a:rPr sz="2200" spc="-10" dirty="0">
                <a:latin typeface="Times New Roman"/>
                <a:cs typeface="Times New Roman"/>
              </a:rPr>
              <a:t>Discuss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significance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data structure metrics </a:t>
            </a:r>
            <a:r>
              <a:rPr sz="2200" dirty="0">
                <a:latin typeface="Times New Roman"/>
                <a:cs typeface="Times New Roman"/>
              </a:rPr>
              <a:t>during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testing.</a:t>
            </a:r>
            <a:endParaRPr sz="2200">
              <a:latin typeface="Times New Roman"/>
              <a:cs typeface="Times New Roman"/>
            </a:endParaRPr>
          </a:p>
          <a:p>
            <a:pPr marL="469265" marR="5080" lvl="1" indent="-457200" algn="just">
              <a:lnSpc>
                <a:spcPct val="80000"/>
              </a:lnSpc>
              <a:spcBef>
                <a:spcPts val="1825"/>
              </a:spcBef>
              <a:buAutoNum type="arabicPeriod" startAt="15"/>
              <a:tabLst>
                <a:tab pos="587375" algn="l"/>
              </a:tabLst>
            </a:pPr>
            <a:r>
              <a:rPr sz="2200" spc="-5" dirty="0">
                <a:latin typeface="Times New Roman"/>
                <a:cs typeface="Times New Roman"/>
              </a:rPr>
              <a:t>What are information flow metrics? Explain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basic </a:t>
            </a:r>
            <a:r>
              <a:rPr sz="2200" dirty="0">
                <a:latin typeface="Times New Roman"/>
                <a:cs typeface="Times New Roman"/>
              </a:rPr>
              <a:t>information </a:t>
            </a:r>
            <a:r>
              <a:rPr sz="2200" spc="-5" dirty="0">
                <a:latin typeface="Times New Roman"/>
                <a:cs typeface="Times New Roman"/>
              </a:rPr>
              <a:t>flow  model.</a:t>
            </a:r>
            <a:endParaRPr sz="2200">
              <a:latin typeface="Times New Roman"/>
              <a:cs typeface="Times New Roman"/>
            </a:endParaRPr>
          </a:p>
          <a:p>
            <a:pPr marL="469265" marR="6350" lvl="1" indent="-457200" algn="just">
              <a:lnSpc>
                <a:spcPct val="80000"/>
              </a:lnSpc>
              <a:spcBef>
                <a:spcPts val="1775"/>
              </a:spcBef>
              <a:buAutoNum type="arabicPeriod" startAt="15"/>
              <a:tabLst>
                <a:tab pos="612140" algn="l"/>
              </a:tabLst>
            </a:pPr>
            <a:r>
              <a:rPr sz="2200" spc="-10" dirty="0">
                <a:latin typeface="Times New Roman"/>
                <a:cs typeface="Times New Roman"/>
              </a:rPr>
              <a:t>Discuss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problems with metrics data. Explain two methods </a:t>
            </a:r>
            <a:r>
              <a:rPr sz="2200" dirty="0">
                <a:latin typeface="Times New Roman"/>
                <a:cs typeface="Times New Roman"/>
              </a:rPr>
              <a:t>for the  </a:t>
            </a:r>
            <a:r>
              <a:rPr sz="2200" spc="-5" dirty="0">
                <a:latin typeface="Times New Roman"/>
                <a:cs typeface="Times New Roman"/>
              </a:rPr>
              <a:t>analysis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such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469265" marR="6985" lvl="1" indent="-457200" algn="just">
              <a:lnSpc>
                <a:spcPct val="80000"/>
              </a:lnSpc>
              <a:spcBef>
                <a:spcPts val="1175"/>
              </a:spcBef>
              <a:buAutoNum type="arabicPeriod" startAt="15"/>
              <a:tabLst>
                <a:tab pos="582930" algn="l"/>
              </a:tabLst>
            </a:pPr>
            <a:r>
              <a:rPr sz="2200" spc="-5" dirty="0">
                <a:latin typeface="Times New Roman"/>
                <a:cs typeface="Times New Roman"/>
              </a:rPr>
              <a:t>Show </a:t>
            </a:r>
            <a:r>
              <a:rPr sz="2200" spc="-10" dirty="0">
                <a:latin typeface="Times New Roman"/>
                <a:cs typeface="Times New Roman"/>
              </a:rPr>
              <a:t>why </a:t>
            </a:r>
            <a:r>
              <a:rPr sz="2200" spc="-5" dirty="0">
                <a:latin typeface="Times New Roman"/>
                <a:cs typeface="Times New Roman"/>
              </a:rPr>
              <a:t>and how software metrics can </a:t>
            </a:r>
            <a:r>
              <a:rPr sz="2200" dirty="0">
                <a:latin typeface="Times New Roman"/>
                <a:cs typeface="Times New Roman"/>
              </a:rPr>
              <a:t>improve the </a:t>
            </a:r>
            <a:r>
              <a:rPr sz="2200" spc="-5" dirty="0">
                <a:latin typeface="Times New Roman"/>
                <a:cs typeface="Times New Roman"/>
              </a:rPr>
              <a:t>software process.  Enumerate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effect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metrics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productivity.</a:t>
            </a:r>
            <a:endParaRPr sz="2200">
              <a:latin typeface="Times New Roman"/>
              <a:cs typeface="Times New Roman"/>
            </a:endParaRPr>
          </a:p>
          <a:p>
            <a:pPr marL="469265" marR="5080" lvl="1" indent="-457200" algn="just">
              <a:lnSpc>
                <a:spcPct val="80000"/>
              </a:lnSpc>
              <a:spcBef>
                <a:spcPts val="1155"/>
              </a:spcBef>
              <a:buAutoNum type="arabicPeriod" startAt="15"/>
              <a:tabLst>
                <a:tab pos="575310" algn="l"/>
              </a:tabLst>
            </a:pPr>
            <a:r>
              <a:rPr sz="2200" spc="-10" dirty="0">
                <a:latin typeface="Times New Roman"/>
                <a:cs typeface="Times New Roman"/>
              </a:rPr>
              <a:t>Why </a:t>
            </a:r>
            <a:r>
              <a:rPr sz="2200" spc="-5" dirty="0">
                <a:latin typeface="Times New Roman"/>
                <a:cs typeface="Times New Roman"/>
              </a:rPr>
              <a:t>does lines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code (LOC)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10" dirty="0">
                <a:latin typeface="Times New Roman"/>
                <a:cs typeface="Times New Roman"/>
              </a:rPr>
              <a:t>measure </a:t>
            </a:r>
            <a:r>
              <a:rPr sz="2200" spc="-5" dirty="0">
                <a:latin typeface="Times New Roman"/>
                <a:cs typeface="Times New Roman"/>
              </a:rPr>
              <a:t>software nesting and </a:t>
            </a:r>
            <a:r>
              <a:rPr sz="2200" dirty="0">
                <a:latin typeface="Times New Roman"/>
                <a:cs typeface="Times New Roman"/>
              </a:rPr>
              <a:t>control  </a:t>
            </a:r>
            <a:r>
              <a:rPr sz="2200" spc="-5" dirty="0">
                <a:latin typeface="Times New Roman"/>
                <a:cs typeface="Times New Roman"/>
              </a:rPr>
              <a:t>structures?</a:t>
            </a:r>
            <a:endParaRPr sz="2200">
              <a:latin typeface="Times New Roman"/>
              <a:cs typeface="Times New Roman"/>
            </a:endParaRPr>
          </a:p>
          <a:p>
            <a:pPr marL="469265" marR="5080" lvl="1" indent="-457200" algn="just">
              <a:lnSpc>
                <a:spcPct val="80000"/>
              </a:lnSpc>
              <a:spcBef>
                <a:spcPts val="1775"/>
              </a:spcBef>
              <a:buAutoNum type="arabicPeriod" startAt="15"/>
              <a:tabLst>
                <a:tab pos="590550" algn="l"/>
              </a:tabLst>
            </a:pPr>
            <a:r>
              <a:rPr sz="2200" spc="-5" dirty="0">
                <a:latin typeface="Times New Roman"/>
                <a:cs typeface="Times New Roman"/>
              </a:rPr>
              <a:t>Several researchers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software metrics concentrate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data structure </a:t>
            </a:r>
            <a:r>
              <a:rPr sz="2200" dirty="0">
                <a:latin typeface="Times New Roman"/>
                <a:cs typeface="Times New Roman"/>
              </a:rPr>
              <a:t>to  </a:t>
            </a:r>
            <a:r>
              <a:rPr sz="2200" spc="-5" dirty="0">
                <a:latin typeface="Times New Roman"/>
                <a:cs typeface="Times New Roman"/>
              </a:rPr>
              <a:t>measure </a:t>
            </a:r>
            <a:r>
              <a:rPr sz="2200" dirty="0">
                <a:latin typeface="Times New Roman"/>
                <a:cs typeface="Times New Roman"/>
              </a:rPr>
              <a:t>complexity. </a:t>
            </a:r>
            <a:r>
              <a:rPr sz="2200" spc="-5" dirty="0">
                <a:latin typeface="Times New Roman"/>
                <a:cs typeface="Times New Roman"/>
              </a:rPr>
              <a:t>Is data structure a complexity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quality issue, </a:t>
            </a:r>
            <a:r>
              <a:rPr sz="2200" dirty="0">
                <a:latin typeface="Times New Roman"/>
                <a:cs typeface="Times New Roman"/>
              </a:rPr>
              <a:t>or  </a:t>
            </a:r>
            <a:r>
              <a:rPr sz="2200" spc="-5" dirty="0">
                <a:latin typeface="Times New Roman"/>
                <a:cs typeface="Times New Roman"/>
              </a:rPr>
              <a:t>both?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4" y="500881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448815"/>
            <a:ext cx="8714105" cy="4819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265" marR="8890" lvl="1" indent="-457200" algn="just">
              <a:lnSpc>
                <a:spcPct val="80000"/>
              </a:lnSpc>
              <a:spcBef>
                <a:spcPts val="620"/>
              </a:spcBef>
              <a:buAutoNum type="arabicPeriod" startAt="22"/>
              <a:tabLst>
                <a:tab pos="581660" algn="l"/>
              </a:tabLst>
            </a:pPr>
            <a:r>
              <a:rPr sz="2200" spc="-5" dirty="0">
                <a:latin typeface="Times New Roman"/>
                <a:cs typeface="Times New Roman"/>
              </a:rPr>
              <a:t>List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benefits and disadvantages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using Library routines rather </a:t>
            </a:r>
            <a:r>
              <a:rPr sz="2200" dirty="0">
                <a:latin typeface="Times New Roman"/>
                <a:cs typeface="Times New Roman"/>
              </a:rPr>
              <a:t>than  </a:t>
            </a:r>
            <a:r>
              <a:rPr sz="2200" spc="-5" dirty="0">
                <a:latin typeface="Times New Roman"/>
                <a:cs typeface="Times New Roman"/>
              </a:rPr>
              <a:t>writing 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code.</a:t>
            </a:r>
            <a:endParaRPr sz="2200">
              <a:latin typeface="Times New Roman"/>
              <a:cs typeface="Times New Roman"/>
            </a:endParaRPr>
          </a:p>
          <a:p>
            <a:pPr marL="469265" marR="8255" lvl="1" indent="-457200" algn="just">
              <a:lnSpc>
                <a:spcPct val="80000"/>
              </a:lnSpc>
              <a:spcBef>
                <a:spcPts val="1780"/>
              </a:spcBef>
              <a:buAutoNum type="arabicPeriod" startAt="22"/>
              <a:tabLst>
                <a:tab pos="607060" algn="l"/>
              </a:tabLst>
            </a:pPr>
            <a:r>
              <a:rPr sz="2200" spc="-5" dirty="0">
                <a:latin typeface="Times New Roman"/>
                <a:cs typeface="Times New Roman"/>
              </a:rPr>
              <a:t>Compare software science measure and function points as measure </a:t>
            </a:r>
            <a:r>
              <a:rPr sz="2200" spc="5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complexity. Which </a:t>
            </a:r>
            <a:r>
              <a:rPr sz="2200" dirty="0">
                <a:latin typeface="Times New Roman"/>
                <a:cs typeface="Times New Roman"/>
              </a:rPr>
              <a:t>do </a:t>
            </a:r>
            <a:r>
              <a:rPr sz="2200" spc="-5" dirty="0">
                <a:latin typeface="Times New Roman"/>
                <a:cs typeface="Times New Roman"/>
              </a:rPr>
              <a:t>you </a:t>
            </a:r>
            <a:r>
              <a:rPr sz="2200" dirty="0">
                <a:latin typeface="Times New Roman"/>
                <a:cs typeface="Times New Roman"/>
              </a:rPr>
              <a:t>think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useful as a predictor </a:t>
            </a:r>
            <a:r>
              <a:rPr sz="2200" dirty="0">
                <a:latin typeface="Times New Roman"/>
                <a:cs typeface="Times New Roman"/>
              </a:rPr>
              <a:t>of how </a:t>
            </a:r>
            <a:r>
              <a:rPr sz="2200" spc="-10" dirty="0">
                <a:latin typeface="Times New Roman"/>
                <a:cs typeface="Times New Roman"/>
              </a:rPr>
              <a:t>much  </a:t>
            </a:r>
            <a:r>
              <a:rPr sz="2200" spc="-5" dirty="0">
                <a:latin typeface="Times New Roman"/>
                <a:cs typeface="Times New Roman"/>
              </a:rPr>
              <a:t>particular software’s development will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cost?</a:t>
            </a:r>
            <a:endParaRPr sz="2200">
              <a:latin typeface="Times New Roman"/>
              <a:cs typeface="Times New Roman"/>
            </a:endParaRPr>
          </a:p>
          <a:p>
            <a:pPr marL="469265" marR="5080" lvl="1" indent="-457200" algn="just">
              <a:lnSpc>
                <a:spcPct val="80000"/>
              </a:lnSpc>
              <a:spcBef>
                <a:spcPts val="1460"/>
              </a:spcBef>
              <a:buAutoNum type="arabicPeriod" startAt="22"/>
              <a:tabLst>
                <a:tab pos="587375" algn="l"/>
              </a:tabLst>
            </a:pP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spc="-5" dirty="0">
                <a:latin typeface="Times New Roman"/>
                <a:cs typeface="Times New Roman"/>
              </a:rPr>
              <a:t>experimental evidence suggests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initial size estimate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a  project affects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nature and results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project. Consider two  different managers charged with developing the </a:t>
            </a:r>
            <a:r>
              <a:rPr sz="2200" spc="-10" dirty="0">
                <a:latin typeface="Times New Roman"/>
                <a:cs typeface="Times New Roman"/>
              </a:rPr>
              <a:t>same </a:t>
            </a:r>
            <a:r>
              <a:rPr sz="2200" spc="-5" dirty="0">
                <a:latin typeface="Times New Roman"/>
                <a:cs typeface="Times New Roman"/>
              </a:rPr>
              <a:t>application. One  estimates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size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application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50,000 lines, while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other estimates that it will </a:t>
            </a:r>
            <a:r>
              <a:rPr sz="2200" dirty="0">
                <a:latin typeface="Times New Roman"/>
                <a:cs typeface="Times New Roman"/>
              </a:rPr>
              <a:t>be 100,000 </a:t>
            </a:r>
            <a:r>
              <a:rPr sz="2200" spc="-5" dirty="0">
                <a:latin typeface="Times New Roman"/>
                <a:cs typeface="Times New Roman"/>
              </a:rPr>
              <a:t>lines. Discuss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these estimates  affect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project </a:t>
            </a:r>
            <a:r>
              <a:rPr sz="2200" dirty="0">
                <a:latin typeface="Times New Roman"/>
                <a:cs typeface="Times New Roman"/>
              </a:rPr>
              <a:t>throughout </a:t>
            </a:r>
            <a:r>
              <a:rPr sz="2200" spc="-5" dirty="0">
                <a:latin typeface="Times New Roman"/>
                <a:cs typeface="Times New Roman"/>
              </a:rPr>
              <a:t>its life cycle.</a:t>
            </a:r>
            <a:endParaRPr sz="2200">
              <a:latin typeface="Times New Roman"/>
              <a:cs typeface="Times New Roman"/>
            </a:endParaRPr>
          </a:p>
          <a:p>
            <a:pPr marL="573405" lvl="1" indent="-561340">
              <a:lnSpc>
                <a:spcPct val="100000"/>
              </a:lnSpc>
              <a:spcBef>
                <a:spcPts val="1800"/>
              </a:spcBef>
              <a:buAutoNum type="arabicPeriod" startAt="22"/>
              <a:tabLst>
                <a:tab pos="574040" algn="l"/>
              </a:tabLst>
            </a:pPr>
            <a:r>
              <a:rPr sz="2200" spc="-5" dirty="0">
                <a:latin typeface="Times New Roman"/>
                <a:cs typeface="Times New Roman"/>
              </a:rPr>
              <a:t>Which one 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appropriate size estimation technique </a:t>
            </a:r>
            <a:r>
              <a:rPr sz="2200" spc="-10" dirty="0">
                <a:latin typeface="Times New Roman"/>
                <a:cs typeface="Times New Roman"/>
              </a:rPr>
              <a:t>and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why?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2"/>
            </a:pPr>
            <a:endParaRPr sz="1800">
              <a:latin typeface="Times New Roman"/>
              <a:cs typeface="Times New Roman"/>
            </a:endParaRPr>
          </a:p>
          <a:p>
            <a:pPr marL="469265" marR="7620" lvl="1" indent="-457200" algn="just">
              <a:lnSpc>
                <a:spcPct val="80000"/>
              </a:lnSpc>
              <a:buAutoNum type="arabicPeriod" startAt="22"/>
              <a:tabLst>
                <a:tab pos="598170" algn="l"/>
              </a:tabLst>
            </a:pPr>
            <a:r>
              <a:rPr sz="2200" spc="-5" dirty="0">
                <a:latin typeface="Times New Roman"/>
                <a:cs typeface="Times New Roman"/>
              </a:rPr>
              <a:t>Discuss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object oriented metrics. What 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importance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metrics  in object oriented software development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4" y="500881"/>
            <a:ext cx="167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601215"/>
            <a:ext cx="8713470" cy="1162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3405" lvl="1" indent="-561340">
              <a:lnSpc>
                <a:spcPct val="100000"/>
              </a:lnSpc>
              <a:spcBef>
                <a:spcPts val="95"/>
              </a:spcBef>
              <a:buAutoNum type="arabicPeriod" startAt="27"/>
              <a:tabLst>
                <a:tab pos="574040" algn="l"/>
              </a:tabLst>
            </a:pPr>
            <a:r>
              <a:rPr sz="2200" spc="-5" dirty="0">
                <a:latin typeface="Times New Roman"/>
                <a:cs typeface="Times New Roman"/>
              </a:rPr>
              <a:t>Define the following: RFC, </a:t>
            </a:r>
            <a:r>
              <a:rPr sz="2200" spc="-10" dirty="0">
                <a:latin typeface="Times New Roman"/>
                <a:cs typeface="Times New Roman"/>
              </a:rPr>
              <a:t>CBO, DAC, </a:t>
            </a:r>
            <a:r>
              <a:rPr sz="2200" spc="-5" dirty="0">
                <a:latin typeface="Times New Roman"/>
                <a:cs typeface="Times New Roman"/>
              </a:rPr>
              <a:t>TCC, LCC &amp;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DIT.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27"/>
            </a:pPr>
            <a:endParaRPr sz="1800">
              <a:latin typeface="Times New Roman"/>
              <a:cs typeface="Times New Roman"/>
            </a:endParaRPr>
          </a:p>
          <a:p>
            <a:pPr marL="469265" marR="5080" lvl="1" indent="-457200">
              <a:lnSpc>
                <a:spcPct val="80000"/>
              </a:lnSpc>
              <a:spcBef>
                <a:spcPts val="5"/>
              </a:spcBef>
              <a:buAutoNum type="arabicPeriod" startAt="27"/>
              <a:tabLst>
                <a:tab pos="610235" algn="l"/>
              </a:tabLst>
            </a:pPr>
            <a:r>
              <a:rPr sz="2200" spc="-5" dirty="0">
                <a:latin typeface="Times New Roman"/>
                <a:cs typeface="Times New Roman"/>
              </a:rPr>
              <a:t>What 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significance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use </a:t>
            </a:r>
            <a:r>
              <a:rPr sz="2200" spc="-10" dirty="0">
                <a:latin typeface="Times New Roman"/>
                <a:cs typeface="Times New Roman"/>
              </a:rPr>
              <a:t>case </a:t>
            </a:r>
            <a:r>
              <a:rPr sz="2200" spc="-5" dirty="0">
                <a:latin typeface="Times New Roman"/>
                <a:cs typeface="Times New Roman"/>
              </a:rPr>
              <a:t>metrics? Is it really important to  design </a:t>
            </a:r>
            <a:r>
              <a:rPr sz="2200" spc="-10" dirty="0">
                <a:latin typeface="Times New Roman"/>
                <a:cs typeface="Times New Roman"/>
              </a:rPr>
              <a:t>such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metrics?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2376" y="7039754"/>
            <a:ext cx="3486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05075"/>
            <a:ext cx="8544560" cy="139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Token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Count</a:t>
            </a:r>
            <a:endParaRPr sz="2800">
              <a:latin typeface="Arial"/>
              <a:cs typeface="Arial"/>
            </a:endParaRPr>
          </a:p>
          <a:p>
            <a:pPr marL="44450" marR="5080">
              <a:lnSpc>
                <a:spcPct val="100000"/>
              </a:lnSpc>
              <a:spcBef>
                <a:spcPts val="2170"/>
              </a:spcBef>
              <a:tabLst>
                <a:tab pos="678180" algn="l"/>
                <a:tab pos="1329055" algn="l"/>
                <a:tab pos="1714500" algn="l"/>
                <a:tab pos="2255520" algn="l"/>
                <a:tab pos="3759835" algn="l"/>
                <a:tab pos="4145279" algn="l"/>
                <a:tab pos="4454525" algn="l"/>
                <a:tab pos="5727065" algn="l"/>
                <a:tab pos="6595745" algn="l"/>
                <a:tab pos="7757159" algn="l"/>
                <a:tab pos="814260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ulary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progr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  number of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unique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tokens used to build a program is defined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142743" y="3641240"/>
            <a:ext cx="4007485" cy="204025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 =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baseline="-2222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250" baseline="-2222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35"/>
              </a:spcBef>
              <a:tabLst>
                <a:tab pos="34861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	: vocabulary of a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1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number of unique</a:t>
            </a:r>
            <a:r>
              <a:rPr sz="2200" spc="-20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2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number of unique</a:t>
            </a:r>
            <a:r>
              <a:rPr sz="22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799" y="4656834"/>
            <a:ext cx="785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37" y="2189479"/>
            <a:ext cx="8510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length of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program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terms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total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number of tokens  used 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066536" y="3392829"/>
            <a:ext cx="4316730" cy="2037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 = N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+N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250" baseline="-2222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  <a:tabLst>
                <a:tab pos="39433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	: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program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length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ct val="15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50" spc="-7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total occurrences of operators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250" spc="-7" baseline="-22222" dirty="0">
                <a:solidFill>
                  <a:srgbClr val="965025"/>
                </a:solidFill>
                <a:latin typeface="Arial"/>
                <a:cs typeface="Arial"/>
              </a:rPr>
              <a:t>2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: total occurrences of</a:t>
            </a:r>
            <a:r>
              <a:rPr sz="2200" spc="-18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operands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793" y="4367274"/>
            <a:ext cx="785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099" y="1898395"/>
            <a:ext cx="8412480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V 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 * log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337" baseline="-208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η</a:t>
            </a:r>
            <a:endParaRPr sz="2200">
              <a:latin typeface="Arial"/>
              <a:cs typeface="Arial"/>
            </a:endParaRPr>
          </a:p>
          <a:p>
            <a:pPr marL="71120" marR="60960" algn="just">
              <a:lnSpc>
                <a:spcPct val="99800"/>
              </a:lnSpc>
              <a:spcBef>
                <a:spcPts val="142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The unit of measurement of volume is the common unit for  size “bits”.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is the actual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of a program if a uniform  binary encoding for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vocabulary is</a:t>
            </a:r>
            <a:r>
              <a:rPr sz="24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r>
              <a:rPr sz="2400" spc="-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V*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113664" marR="17780" algn="just">
              <a:lnSpc>
                <a:spcPct val="99800"/>
              </a:lnSpc>
              <a:spcBef>
                <a:spcPts val="109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of L ranges between zero and one, with L=1  representing a program written at the highest possible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level 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(i.e., with minimum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size).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589023"/>
            <a:ext cx="8406765" cy="523494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Difficulty</a:t>
            </a:r>
            <a:endParaRPr sz="2400">
              <a:latin typeface="Arial"/>
              <a:cs typeface="Arial"/>
            </a:endParaRPr>
          </a:p>
          <a:p>
            <a:pPr marL="746760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L</a:t>
            </a:r>
            <a:endParaRPr sz="2400">
              <a:latin typeface="Arial"/>
              <a:cs typeface="Arial"/>
            </a:endParaRPr>
          </a:p>
          <a:p>
            <a:pPr marL="45720" marR="76835" algn="just">
              <a:lnSpc>
                <a:spcPct val="99900"/>
              </a:lnSpc>
              <a:spcBef>
                <a:spcPts val="132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As the volume of an implementation of a program increases,  the program level decreases and the difficulty increases.  Thus, programming practices such as redundant usage of  operands, or the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failure to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use higher-level control constructs 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tend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increase the volume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well as the</a:t>
            </a:r>
            <a:r>
              <a:rPr sz="24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difficulty.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E = V /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L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D *</a:t>
            </a:r>
            <a:r>
              <a:rPr sz="2400" spc="-4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tabLst>
                <a:tab pos="806450" algn="l"/>
                <a:tab pos="1566545" algn="l"/>
                <a:tab pos="2089785" algn="l"/>
                <a:tab pos="4223385" algn="l"/>
                <a:tab pos="4745990" algn="l"/>
                <a:tab pos="5215255" algn="l"/>
                <a:tab pos="5702935" algn="l"/>
                <a:tab pos="7477125" algn="l"/>
              </a:tabLst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	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	E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ele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ry	m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  discriminations.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733" y="1590394"/>
            <a:ext cx="8451850" cy="508127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520700" indent="-457200">
              <a:lnSpc>
                <a:spcPct val="100000"/>
              </a:lnSpc>
              <a:spcBef>
                <a:spcPts val="1789"/>
              </a:spcBef>
              <a:buFont typeface="MS UI Gothic"/>
              <a:buChar char="▪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Estimated Program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734060">
              <a:lnSpc>
                <a:spcPts val="1650"/>
              </a:lnSpc>
              <a:spcBef>
                <a:spcPts val="1220"/>
              </a:spcBef>
            </a:pPr>
            <a:r>
              <a:rPr sz="1700" spc="5" dirty="0">
                <a:latin typeface="Symbol"/>
                <a:cs typeface="Symbol"/>
              </a:rPr>
              <a:t></a:t>
            </a:r>
            <a:endParaRPr sz="1700">
              <a:latin typeface="Symbol"/>
              <a:cs typeface="Symbol"/>
            </a:endParaRPr>
          </a:p>
          <a:p>
            <a:pPr marL="652780">
              <a:lnSpc>
                <a:spcPts val="3329"/>
              </a:lnSpc>
              <a:tabLst>
                <a:tab pos="1078230" algn="l"/>
              </a:tabLst>
            </a:pPr>
            <a:r>
              <a:rPr sz="2900" spc="20" dirty="0">
                <a:latin typeface="Symbol"/>
                <a:cs typeface="Symbol"/>
              </a:rPr>
              <a:t></a:t>
            </a:r>
            <a:r>
              <a:rPr sz="2900" spc="20" dirty="0">
                <a:latin typeface="Times New Roman"/>
                <a:cs typeface="Times New Roman"/>
              </a:rPr>
              <a:t>	</a:t>
            </a:r>
            <a:r>
              <a:rPr sz="2900" spc="15" dirty="0">
                <a:latin typeface="Symbol"/>
                <a:cs typeface="Symbol"/>
              </a:rPr>
              <a:t>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3100" i="1" spc="55" dirty="0">
                <a:latin typeface="Symbol"/>
                <a:cs typeface="Symbol"/>
              </a:rPr>
              <a:t></a:t>
            </a:r>
            <a:r>
              <a:rPr sz="2550" spc="82" baseline="-24509" dirty="0">
                <a:latin typeface="Times New Roman"/>
                <a:cs typeface="Times New Roman"/>
              </a:rPr>
              <a:t>1 </a:t>
            </a:r>
            <a:r>
              <a:rPr sz="2900" spc="10" dirty="0">
                <a:latin typeface="Times New Roman"/>
                <a:cs typeface="Times New Roman"/>
              </a:rPr>
              <a:t>log </a:t>
            </a:r>
            <a:r>
              <a:rPr sz="2550" baseline="-24509" dirty="0">
                <a:latin typeface="Times New Roman"/>
                <a:cs typeface="Times New Roman"/>
              </a:rPr>
              <a:t>2 </a:t>
            </a:r>
            <a:r>
              <a:rPr sz="3100" i="1" spc="60" dirty="0">
                <a:latin typeface="Symbol"/>
                <a:cs typeface="Symbol"/>
              </a:rPr>
              <a:t></a:t>
            </a:r>
            <a:r>
              <a:rPr sz="2550" spc="89" baseline="-24509" dirty="0">
                <a:latin typeface="Times New Roman"/>
                <a:cs typeface="Times New Roman"/>
              </a:rPr>
              <a:t>1  </a:t>
            </a:r>
            <a:r>
              <a:rPr sz="2900" spc="15" dirty="0">
                <a:latin typeface="Symbol"/>
                <a:cs typeface="Symbol"/>
              </a:rPr>
              <a:t>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3100" i="1" spc="-105" dirty="0">
                <a:latin typeface="Symbol"/>
                <a:cs typeface="Symbol"/>
              </a:rPr>
              <a:t></a:t>
            </a:r>
            <a:r>
              <a:rPr sz="3100" i="1" spc="-105" dirty="0">
                <a:latin typeface="Times New Roman"/>
                <a:cs typeface="Times New Roman"/>
              </a:rPr>
              <a:t> </a:t>
            </a:r>
            <a:r>
              <a:rPr sz="2550" baseline="-24509" dirty="0">
                <a:latin typeface="Times New Roman"/>
                <a:cs typeface="Times New Roman"/>
              </a:rPr>
              <a:t>2  </a:t>
            </a:r>
            <a:r>
              <a:rPr sz="2900" spc="10" dirty="0">
                <a:latin typeface="Times New Roman"/>
                <a:cs typeface="Times New Roman"/>
              </a:rPr>
              <a:t>log </a:t>
            </a:r>
            <a:r>
              <a:rPr sz="2550" baseline="-24509" dirty="0">
                <a:latin typeface="Times New Roman"/>
                <a:cs typeface="Times New Roman"/>
              </a:rPr>
              <a:t>2 </a:t>
            </a:r>
            <a:r>
              <a:rPr sz="3100" i="1" spc="-105" dirty="0">
                <a:latin typeface="Symbol"/>
                <a:cs typeface="Symbol"/>
              </a:rPr>
              <a:t></a:t>
            </a:r>
            <a:r>
              <a:rPr sz="3100" i="1" spc="-535" dirty="0">
                <a:latin typeface="Times New Roman"/>
                <a:cs typeface="Times New Roman"/>
              </a:rPr>
              <a:t> 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endParaRPr sz="2550" baseline="-24509">
              <a:latin typeface="Times New Roman"/>
              <a:cs typeface="Times New Roman"/>
            </a:endParaRPr>
          </a:p>
          <a:p>
            <a:pPr marL="724535">
              <a:lnSpc>
                <a:spcPts val="1905"/>
              </a:lnSpc>
              <a:spcBef>
                <a:spcPts val="2365"/>
              </a:spcBef>
            </a:pPr>
            <a:r>
              <a:rPr sz="1850" spc="-5" dirty="0">
                <a:latin typeface="Symbol"/>
                <a:cs typeface="Symbol"/>
              </a:rPr>
              <a:t></a:t>
            </a:r>
            <a:endParaRPr sz="1850">
              <a:latin typeface="Symbol"/>
              <a:cs typeface="Symbol"/>
            </a:endParaRPr>
          </a:p>
          <a:p>
            <a:pPr marL="648335">
              <a:lnSpc>
                <a:spcPts val="3465"/>
              </a:lnSpc>
              <a:tabLst>
                <a:tab pos="1875155" algn="l"/>
                <a:tab pos="3859529" algn="l"/>
              </a:tabLst>
            </a:pPr>
            <a:r>
              <a:rPr sz="3150" spc="15" dirty="0">
                <a:latin typeface="Symbol"/>
                <a:cs typeface="Symbol"/>
              </a:rPr>
              <a:t>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Symbol"/>
                <a:cs typeface="Symbol"/>
              </a:rPr>
              <a:t></a:t>
            </a:r>
            <a:r>
              <a:rPr sz="3150" spc="-390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14	</a:t>
            </a:r>
            <a:r>
              <a:rPr sz="3150" spc="45" dirty="0">
                <a:latin typeface="Times New Roman"/>
                <a:cs typeface="Times New Roman"/>
              </a:rPr>
              <a:t>log</a:t>
            </a:r>
            <a:r>
              <a:rPr sz="2775" spc="67" baseline="-24024" dirty="0">
                <a:latin typeface="Times New Roman"/>
                <a:cs typeface="Times New Roman"/>
              </a:rPr>
              <a:t>2</a:t>
            </a:r>
            <a:r>
              <a:rPr sz="2775" spc="-82" baseline="-24024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14</a:t>
            </a:r>
            <a:r>
              <a:rPr sz="3150" spc="-28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Symbol"/>
                <a:cs typeface="Symbol"/>
              </a:rPr>
              <a:t></a:t>
            </a:r>
            <a:r>
              <a:rPr sz="3150" spc="85" dirty="0">
                <a:latin typeface="Times New Roman"/>
                <a:cs typeface="Times New Roman"/>
              </a:rPr>
              <a:t>10	</a:t>
            </a:r>
            <a:r>
              <a:rPr sz="3150" spc="45" dirty="0">
                <a:latin typeface="Times New Roman"/>
                <a:cs typeface="Times New Roman"/>
              </a:rPr>
              <a:t>log</a:t>
            </a:r>
            <a:r>
              <a:rPr sz="2775" spc="67" baseline="-24024" dirty="0">
                <a:latin typeface="Times New Roman"/>
                <a:cs typeface="Times New Roman"/>
              </a:rPr>
              <a:t>2</a:t>
            </a:r>
            <a:r>
              <a:rPr sz="2775" spc="-202" baseline="-24024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10</a:t>
            </a:r>
            <a:endParaRPr sz="3150">
              <a:latin typeface="Times New Roman"/>
              <a:cs typeface="Times New Roman"/>
            </a:endParaRPr>
          </a:p>
          <a:p>
            <a:pPr marL="657860">
              <a:lnSpc>
                <a:spcPct val="100000"/>
              </a:lnSpc>
              <a:spcBef>
                <a:spcPts val="2740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53.34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33.22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4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86.56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39065" marR="30480">
              <a:lnSpc>
                <a:spcPts val="2870"/>
              </a:lnSpc>
              <a:tabLst>
                <a:tab pos="812800" algn="l"/>
                <a:tab pos="2181225" algn="l"/>
                <a:tab pos="3516629" algn="l"/>
                <a:tab pos="5171440" algn="l"/>
                <a:tab pos="5947410" algn="l"/>
                <a:tab pos="6721475" algn="l"/>
                <a:tab pos="81584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e	foll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25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	alter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e	e</a:t>
            </a:r>
            <a:r>
              <a:rPr sz="2400" b="1" spc="-5" dirty="0">
                <a:latin typeface="Times New Roman"/>
                <a:cs typeface="Times New Roman"/>
              </a:rPr>
              <a:t>x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re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ave	</a:t>
            </a:r>
            <a:r>
              <a:rPr sz="2400" b="1" spc="-10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ee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li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	to  </a:t>
            </a:r>
            <a:r>
              <a:rPr sz="2400" b="1" spc="-5" dirty="0">
                <a:latin typeface="Times New Roman"/>
                <a:cs typeface="Times New Roman"/>
              </a:rPr>
              <a:t>estimate program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length.</a:t>
            </a:r>
            <a:endParaRPr sz="240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  <a:spcBef>
                <a:spcPts val="1490"/>
              </a:spcBef>
              <a:tabLst>
                <a:tab pos="1736725" algn="l"/>
              </a:tabLst>
            </a:pPr>
            <a:r>
              <a:rPr sz="3650" dirty="0">
                <a:latin typeface="Symbol"/>
                <a:cs typeface="Symbol"/>
              </a:rPr>
              <a:t></a:t>
            </a:r>
            <a:r>
              <a:rPr sz="3650" spc="-520" dirty="0">
                <a:latin typeface="Times New Roman"/>
                <a:cs typeface="Times New Roman"/>
              </a:rPr>
              <a:t> </a:t>
            </a:r>
            <a:r>
              <a:rPr sz="3150" i="1" spc="15" baseline="-23809" dirty="0">
                <a:latin typeface="Times New Roman"/>
                <a:cs typeface="Times New Roman"/>
              </a:rPr>
              <a:t>J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40" dirty="0">
                <a:latin typeface="Times New Roman"/>
                <a:cs typeface="Times New Roman"/>
              </a:rPr>
              <a:t> </a:t>
            </a:r>
            <a:r>
              <a:rPr sz="3650" i="1" spc="60" dirty="0">
                <a:latin typeface="Times New Roman"/>
                <a:cs typeface="Times New Roman"/>
              </a:rPr>
              <a:t>Log</a:t>
            </a:r>
            <a:r>
              <a:rPr sz="3150" spc="89" baseline="-23809" dirty="0">
                <a:latin typeface="Times New Roman"/>
                <a:cs typeface="Times New Roman"/>
              </a:rPr>
              <a:t>2</a:t>
            </a:r>
            <a:r>
              <a:rPr sz="3150" spc="-187" baseline="-23809" dirty="0">
                <a:latin typeface="Times New Roman"/>
                <a:cs typeface="Times New Roman"/>
              </a:rPr>
              <a:t> </a:t>
            </a:r>
            <a:r>
              <a:rPr sz="3650" spc="-55" dirty="0">
                <a:latin typeface="Times New Roman"/>
                <a:cs typeface="Times New Roman"/>
              </a:rPr>
              <a:t>(</a:t>
            </a:r>
            <a:r>
              <a:rPr sz="3850" i="1" spc="-55" dirty="0">
                <a:latin typeface="Symbol"/>
                <a:cs typeface="Symbol"/>
              </a:rPr>
              <a:t></a:t>
            </a:r>
            <a:r>
              <a:rPr sz="3150" spc="-82" baseline="-23809" dirty="0">
                <a:latin typeface="Times New Roman"/>
                <a:cs typeface="Times New Roman"/>
              </a:rPr>
              <a:t>1</a:t>
            </a:r>
            <a:r>
              <a:rPr sz="3650" spc="-55" dirty="0">
                <a:latin typeface="Times New Roman"/>
                <a:cs typeface="Times New Roman"/>
              </a:rPr>
              <a:t>!)</a:t>
            </a:r>
            <a:r>
              <a:rPr sz="3650" spc="-29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Symbol"/>
                <a:cs typeface="Symbol"/>
              </a:rPr>
              <a:t></a:t>
            </a:r>
            <a:r>
              <a:rPr sz="3650" spc="-305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log</a:t>
            </a:r>
            <a:r>
              <a:rPr sz="3150" spc="82" baseline="-23809" dirty="0">
                <a:latin typeface="Times New Roman"/>
                <a:cs typeface="Times New Roman"/>
              </a:rPr>
              <a:t>2</a:t>
            </a:r>
            <a:r>
              <a:rPr sz="3150" spc="-179" baseline="-23809" dirty="0">
                <a:latin typeface="Times New Roman"/>
                <a:cs typeface="Times New Roman"/>
              </a:rPr>
              <a:t> </a:t>
            </a:r>
            <a:r>
              <a:rPr sz="3650" spc="-30" dirty="0">
                <a:latin typeface="Times New Roman"/>
                <a:cs typeface="Times New Roman"/>
              </a:rPr>
              <a:t>(</a:t>
            </a:r>
            <a:r>
              <a:rPr sz="3850" i="1" spc="-30" dirty="0">
                <a:latin typeface="Symbol"/>
                <a:cs typeface="Symbol"/>
              </a:rPr>
              <a:t></a:t>
            </a:r>
            <a:r>
              <a:rPr sz="3150" spc="-44" baseline="-23809" dirty="0">
                <a:latin typeface="Times New Roman"/>
                <a:cs typeface="Times New Roman"/>
              </a:rPr>
              <a:t>2</a:t>
            </a:r>
            <a:r>
              <a:rPr sz="3650" spc="-30" dirty="0">
                <a:latin typeface="Times New Roman"/>
                <a:cs typeface="Times New Roman"/>
              </a:rPr>
              <a:t>!)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063" y="3646932"/>
            <a:ext cx="56515" cy="32384"/>
          </a:xfrm>
          <a:custGeom>
            <a:avLst/>
            <a:gdLst/>
            <a:ahLst/>
            <a:cxnLst/>
            <a:rect l="l" t="t" r="r" b="b"/>
            <a:pathLst>
              <a:path w="56514" h="32385">
                <a:moveTo>
                  <a:pt x="0" y="32003"/>
                </a:moveTo>
                <a:lnTo>
                  <a:pt x="56387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4451" y="3656076"/>
            <a:ext cx="82550" cy="190500"/>
          </a:xfrm>
          <a:custGeom>
            <a:avLst/>
            <a:gdLst/>
            <a:ahLst/>
            <a:cxnLst/>
            <a:rect l="l" t="t" r="r" b="b"/>
            <a:pathLst>
              <a:path w="82550" h="190500">
                <a:moveTo>
                  <a:pt x="0" y="0"/>
                </a:moveTo>
                <a:lnTo>
                  <a:pt x="82295" y="190499"/>
                </a:lnTo>
              </a:path>
            </a:pathLst>
          </a:custGeom>
          <a:ln w="36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5891" y="3294888"/>
            <a:ext cx="515620" cy="551815"/>
          </a:xfrm>
          <a:custGeom>
            <a:avLst/>
            <a:gdLst/>
            <a:ahLst/>
            <a:cxnLst/>
            <a:rect l="l" t="t" r="r" b="b"/>
            <a:pathLst>
              <a:path w="515620" h="551814">
                <a:moveTo>
                  <a:pt x="0" y="551687"/>
                </a:moveTo>
                <a:lnTo>
                  <a:pt x="109727" y="0"/>
                </a:lnTo>
                <a:lnTo>
                  <a:pt x="515111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395" y="3646932"/>
            <a:ext cx="56515" cy="32384"/>
          </a:xfrm>
          <a:custGeom>
            <a:avLst/>
            <a:gdLst/>
            <a:ahLst/>
            <a:cxnLst/>
            <a:rect l="l" t="t" r="r" b="b"/>
            <a:pathLst>
              <a:path w="56514" h="32385">
                <a:moveTo>
                  <a:pt x="0" y="32003"/>
                </a:moveTo>
                <a:lnTo>
                  <a:pt x="56387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7783" y="3656076"/>
            <a:ext cx="82550" cy="190500"/>
          </a:xfrm>
          <a:custGeom>
            <a:avLst/>
            <a:gdLst/>
            <a:ahLst/>
            <a:cxnLst/>
            <a:rect l="l" t="t" r="r" b="b"/>
            <a:pathLst>
              <a:path w="82550" h="190500">
                <a:moveTo>
                  <a:pt x="0" y="0"/>
                </a:moveTo>
                <a:lnTo>
                  <a:pt x="82295" y="190499"/>
                </a:lnTo>
              </a:path>
            </a:pathLst>
          </a:custGeom>
          <a:ln w="36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9223" y="3294888"/>
            <a:ext cx="563880" cy="551815"/>
          </a:xfrm>
          <a:custGeom>
            <a:avLst/>
            <a:gdLst/>
            <a:ahLst/>
            <a:cxnLst/>
            <a:rect l="l" t="t" r="r" b="b"/>
            <a:pathLst>
              <a:path w="563879" h="551814">
                <a:moveTo>
                  <a:pt x="0" y="551687"/>
                </a:moveTo>
                <a:lnTo>
                  <a:pt x="109727" y="0"/>
                </a:lnTo>
                <a:lnTo>
                  <a:pt x="563879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2633" y="2190187"/>
            <a:ext cx="8376920" cy="369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5"/>
              </a:spcBef>
              <a:tabLst>
                <a:tab pos="1088390" algn="l"/>
              </a:tabLst>
            </a:pPr>
            <a:r>
              <a:rPr sz="3650" spc="-5" dirty="0">
                <a:latin typeface="Symbol"/>
                <a:cs typeface="Symbol"/>
              </a:rPr>
              <a:t></a:t>
            </a:r>
            <a:r>
              <a:rPr sz="3650" spc="-550" dirty="0">
                <a:latin typeface="Times New Roman"/>
                <a:cs typeface="Times New Roman"/>
              </a:rPr>
              <a:t> </a:t>
            </a:r>
            <a:r>
              <a:rPr sz="3150" i="1" spc="22" baseline="-23809" dirty="0">
                <a:latin typeface="Times New Roman"/>
                <a:cs typeface="Times New Roman"/>
              </a:rPr>
              <a:t>B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Symbol"/>
                <a:cs typeface="Symbol"/>
              </a:rPr>
              <a:t></a:t>
            </a:r>
            <a:r>
              <a:rPr sz="3150" spc="-7" baseline="-23809" dirty="0">
                <a:latin typeface="Times New Roman"/>
                <a:cs typeface="Times New Roman"/>
              </a:rPr>
              <a:t>1</a:t>
            </a:r>
            <a:r>
              <a:rPr sz="3650" i="1" spc="-5" dirty="0">
                <a:latin typeface="Times New Roman"/>
                <a:cs typeface="Times New Roman"/>
              </a:rPr>
              <a:t>Log</a:t>
            </a:r>
            <a:r>
              <a:rPr sz="3150" spc="-7" baseline="-23809" dirty="0">
                <a:latin typeface="Times New Roman"/>
                <a:cs typeface="Times New Roman"/>
              </a:rPr>
              <a:t>2</a:t>
            </a:r>
            <a:r>
              <a:rPr sz="3850" i="1" spc="-5" dirty="0">
                <a:latin typeface="Symbol"/>
                <a:cs typeface="Symbol"/>
              </a:rPr>
              <a:t></a:t>
            </a:r>
            <a:r>
              <a:rPr sz="3150" spc="-7" baseline="-23809" dirty="0">
                <a:latin typeface="Times New Roman"/>
                <a:cs typeface="Times New Roman"/>
              </a:rPr>
              <a:t>2 </a:t>
            </a:r>
            <a:r>
              <a:rPr sz="3650" spc="90" dirty="0">
                <a:latin typeface="Symbol"/>
                <a:cs typeface="Symbol"/>
              </a:rPr>
              <a:t></a:t>
            </a:r>
            <a:r>
              <a:rPr sz="3850" i="1" spc="90" dirty="0">
                <a:latin typeface="Symbol"/>
                <a:cs typeface="Symbol"/>
              </a:rPr>
              <a:t></a:t>
            </a:r>
            <a:r>
              <a:rPr sz="3150" spc="135" baseline="-23809" dirty="0">
                <a:latin typeface="Times New Roman"/>
                <a:cs typeface="Times New Roman"/>
              </a:rPr>
              <a:t>2 </a:t>
            </a:r>
            <a:r>
              <a:rPr sz="3650" spc="55" dirty="0">
                <a:latin typeface="Times New Roman"/>
                <a:cs typeface="Times New Roman"/>
              </a:rPr>
              <a:t>log</a:t>
            </a:r>
            <a:r>
              <a:rPr sz="3150" spc="82" baseline="-23809" dirty="0">
                <a:latin typeface="Times New Roman"/>
                <a:cs typeface="Times New Roman"/>
              </a:rPr>
              <a:t>2</a:t>
            </a:r>
            <a:r>
              <a:rPr sz="3150" spc="7" baseline="-23809" dirty="0">
                <a:latin typeface="Times New Roman"/>
                <a:cs typeface="Times New Roman"/>
              </a:rPr>
              <a:t> </a:t>
            </a:r>
            <a:r>
              <a:rPr sz="3850" i="1" spc="-95" dirty="0">
                <a:latin typeface="Symbol"/>
                <a:cs typeface="Symbol"/>
              </a:rPr>
              <a:t></a:t>
            </a:r>
            <a:r>
              <a:rPr sz="3150" spc="-142" baseline="-23809" dirty="0">
                <a:latin typeface="Times New Roman"/>
                <a:cs typeface="Times New Roman"/>
              </a:rPr>
              <a:t>1</a:t>
            </a:r>
            <a:endParaRPr sz="3150" baseline="-23809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3609"/>
              </a:spcBef>
              <a:tabLst>
                <a:tab pos="1263650" algn="l"/>
                <a:tab pos="2223770" algn="l"/>
                <a:tab pos="2747645" algn="l"/>
                <a:tab pos="3736975" algn="l"/>
              </a:tabLst>
            </a:pPr>
            <a:r>
              <a:rPr sz="3500" spc="130" dirty="0">
                <a:latin typeface="Symbol"/>
                <a:cs typeface="Symbol"/>
              </a:rPr>
              <a:t></a:t>
            </a:r>
            <a:r>
              <a:rPr sz="3000" i="1" spc="195" baseline="-23611" dirty="0">
                <a:latin typeface="Times New Roman"/>
                <a:cs typeface="Times New Roman"/>
              </a:rPr>
              <a:t>c	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-505" dirty="0">
                <a:latin typeface="Times New Roman"/>
                <a:cs typeface="Times New Roman"/>
              </a:rPr>
              <a:t> </a:t>
            </a:r>
            <a:r>
              <a:rPr sz="3700" i="1" spc="-95" dirty="0">
                <a:latin typeface="Symbol"/>
                <a:cs typeface="Symbol"/>
              </a:rPr>
              <a:t></a:t>
            </a:r>
            <a:r>
              <a:rPr sz="3000" spc="-142" baseline="-23611" dirty="0">
                <a:latin typeface="Times New Roman"/>
                <a:cs typeface="Times New Roman"/>
              </a:rPr>
              <a:t>1	</a:t>
            </a:r>
            <a:r>
              <a:rPr sz="3700" i="1" spc="-90" dirty="0">
                <a:latin typeface="Symbol"/>
                <a:cs typeface="Symbol"/>
              </a:rPr>
              <a:t></a:t>
            </a:r>
            <a:r>
              <a:rPr sz="3000" spc="-135" baseline="-23611" dirty="0">
                <a:latin typeface="Times New Roman"/>
                <a:cs typeface="Times New Roman"/>
              </a:rPr>
              <a:t>1	</a:t>
            </a:r>
            <a:r>
              <a:rPr sz="3500" spc="85" dirty="0">
                <a:latin typeface="Symbol"/>
                <a:cs typeface="Symbol"/>
              </a:rPr>
              <a:t></a:t>
            </a:r>
            <a:r>
              <a:rPr sz="3700" i="1" spc="85" dirty="0">
                <a:latin typeface="Symbol"/>
                <a:cs typeface="Symbol"/>
              </a:rPr>
              <a:t></a:t>
            </a:r>
            <a:r>
              <a:rPr sz="3000" spc="127" baseline="-23611" dirty="0">
                <a:latin typeface="Times New Roman"/>
                <a:cs typeface="Times New Roman"/>
              </a:rPr>
              <a:t>2	</a:t>
            </a:r>
            <a:r>
              <a:rPr sz="3700" i="1" spc="25" dirty="0">
                <a:latin typeface="Symbol"/>
                <a:cs typeface="Symbol"/>
              </a:rPr>
              <a:t></a:t>
            </a:r>
            <a:r>
              <a:rPr sz="3000" spc="37" baseline="-23611" dirty="0">
                <a:latin typeface="Times New Roman"/>
                <a:cs typeface="Times New Roman"/>
              </a:rPr>
              <a:t>2</a:t>
            </a:r>
            <a:endParaRPr sz="3000" baseline="-2361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  <a:tabLst>
                <a:tab pos="1228725" algn="l"/>
              </a:tabLst>
            </a:pPr>
            <a:r>
              <a:rPr sz="3700" spc="15" dirty="0">
                <a:latin typeface="Symbol"/>
                <a:cs typeface="Symbol"/>
              </a:rPr>
              <a:t></a:t>
            </a:r>
            <a:r>
              <a:rPr sz="3700" spc="-595" dirty="0">
                <a:latin typeface="Times New Roman"/>
                <a:cs typeface="Times New Roman"/>
              </a:rPr>
              <a:t> </a:t>
            </a:r>
            <a:r>
              <a:rPr sz="3225" i="1" spc="7" baseline="-23255" dirty="0">
                <a:latin typeface="Times New Roman"/>
                <a:cs typeface="Times New Roman"/>
              </a:rPr>
              <a:t>s	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30" dirty="0">
                <a:latin typeface="Times New Roman"/>
                <a:cs typeface="Times New Roman"/>
              </a:rPr>
              <a:t> </a:t>
            </a:r>
            <a:r>
              <a:rPr sz="3700" spc="-235" dirty="0">
                <a:latin typeface="Times New Roman"/>
                <a:cs typeface="Times New Roman"/>
              </a:rPr>
              <a:t>(</a:t>
            </a:r>
            <a:r>
              <a:rPr sz="3900" i="1" spc="-235" dirty="0">
                <a:latin typeface="Symbol"/>
                <a:cs typeface="Symbol"/>
              </a:rPr>
              <a:t></a:t>
            </a:r>
            <a:r>
              <a:rPr sz="3900" i="1" spc="-265" dirty="0">
                <a:latin typeface="Times New Roman"/>
                <a:cs typeface="Times New Roman"/>
              </a:rPr>
              <a:t> </a:t>
            </a:r>
            <a:r>
              <a:rPr sz="3700" spc="60" dirty="0">
                <a:latin typeface="Times New Roman"/>
                <a:cs typeface="Times New Roman"/>
              </a:rPr>
              <a:t>log</a:t>
            </a:r>
            <a:r>
              <a:rPr sz="3225" spc="89" baseline="-23255" dirty="0">
                <a:latin typeface="Times New Roman"/>
                <a:cs typeface="Times New Roman"/>
              </a:rPr>
              <a:t>2</a:t>
            </a:r>
            <a:r>
              <a:rPr sz="3225" spc="-172" baseline="-23255" dirty="0">
                <a:latin typeface="Times New Roman"/>
                <a:cs typeface="Times New Roman"/>
              </a:rPr>
              <a:t> </a:t>
            </a:r>
            <a:r>
              <a:rPr sz="3900" i="1" spc="105" dirty="0">
                <a:latin typeface="Symbol"/>
                <a:cs typeface="Symbol"/>
              </a:rPr>
              <a:t></a:t>
            </a:r>
            <a:r>
              <a:rPr sz="3700" spc="105" dirty="0">
                <a:latin typeface="Times New Roman"/>
                <a:cs typeface="Times New Roman"/>
              </a:rPr>
              <a:t>)</a:t>
            </a:r>
            <a:r>
              <a:rPr sz="3700" spc="-370" dirty="0">
                <a:latin typeface="Times New Roman"/>
                <a:cs typeface="Times New Roman"/>
              </a:rPr>
              <a:t> </a:t>
            </a:r>
            <a:r>
              <a:rPr sz="3700" spc="5" dirty="0">
                <a:latin typeface="Times New Roman"/>
                <a:cs typeface="Times New Roman"/>
              </a:rPr>
              <a:t>/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2</a:t>
            </a:r>
            <a:endParaRPr sz="3700">
              <a:latin typeface="Times New Roman"/>
              <a:cs typeface="Times New Roman"/>
            </a:endParaRPr>
          </a:p>
          <a:p>
            <a:pPr marL="50800" marR="43180">
              <a:lnSpc>
                <a:spcPts val="2870"/>
              </a:lnSpc>
              <a:spcBef>
                <a:spcPts val="1864"/>
              </a:spcBef>
              <a:tabLst>
                <a:tab pos="720725" algn="l"/>
                <a:tab pos="2257425" algn="l"/>
                <a:tab pos="2674620" algn="l"/>
                <a:tab pos="3735704" algn="l"/>
                <a:tab pos="5229225" algn="l"/>
                <a:tab pos="6290945" algn="l"/>
                <a:tab pos="773303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e	</a:t>
            </a: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efi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of	</a:t>
            </a:r>
            <a:r>
              <a:rPr sz="2400" b="1" spc="-10" dirty="0">
                <a:latin typeface="Times New Roman"/>
                <a:cs typeface="Times New Roman"/>
              </a:rPr>
              <a:t>un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qu</a:t>
            </a:r>
            <a:r>
              <a:rPr sz="2400" b="1" dirty="0">
                <a:latin typeface="Times New Roman"/>
                <a:cs typeface="Times New Roman"/>
              </a:rPr>
              <a:t>e	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erator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,	</a:t>
            </a:r>
            <a:r>
              <a:rPr sz="2400" b="1" spc="-10" dirty="0">
                <a:latin typeface="Times New Roman"/>
                <a:cs typeface="Times New Roman"/>
              </a:rPr>
              <a:t>un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qu</a:t>
            </a:r>
            <a:r>
              <a:rPr sz="2400" b="1" dirty="0">
                <a:latin typeface="Times New Roman"/>
                <a:cs typeface="Times New Roman"/>
              </a:rPr>
              <a:t>e	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er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nd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,	tot</a:t>
            </a:r>
            <a:r>
              <a:rPr sz="2400" b="1" spc="-1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l  </a:t>
            </a:r>
            <a:r>
              <a:rPr sz="2400" b="1" spc="-5" dirty="0">
                <a:latin typeface="Times New Roman"/>
                <a:cs typeface="Times New Roman"/>
              </a:rPr>
              <a:t>operators </a:t>
            </a:r>
            <a:r>
              <a:rPr sz="2400" b="1" spc="-10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total </a:t>
            </a:r>
            <a:r>
              <a:rPr sz="2400" b="1" spc="-5" dirty="0">
                <a:latin typeface="Times New Roman"/>
                <a:cs typeface="Times New Roman"/>
              </a:rPr>
              <a:t>operands </a:t>
            </a:r>
            <a:r>
              <a:rPr sz="2400" b="1" dirty="0">
                <a:latin typeface="Times New Roman"/>
                <a:cs typeface="Times New Roman"/>
              </a:rPr>
              <a:t>are </a:t>
            </a:r>
            <a:r>
              <a:rPr sz="2400" b="1" spc="-5" dirty="0">
                <a:latin typeface="Times New Roman"/>
                <a:cs typeface="Times New Roman"/>
              </a:rPr>
              <a:t>not specifically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delineated.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05075"/>
            <a:ext cx="8620760" cy="401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Counting rules for 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MS UI Gothic"/>
              <a:buChar char="▪"/>
            </a:pPr>
            <a:endParaRPr sz="3300">
              <a:latin typeface="Times New Roman"/>
              <a:cs typeface="Times New Roman"/>
            </a:endParaRPr>
          </a:p>
          <a:p>
            <a:pPr marL="911860" lvl="1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Comments are not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considered.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911860" lvl="1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 identifier and function declarations are not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considered.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911860" lvl="1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the variables and constants are considered</a:t>
            </a:r>
            <a:r>
              <a:rPr sz="2200" spc="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operands.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911225" marR="5080" lvl="1" indent="-4572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118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Global variables used in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modules of the same  program </a:t>
            </a:r>
            <a:r>
              <a:rPr sz="2200" spc="5" dirty="0">
                <a:solidFill>
                  <a:srgbClr val="96502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counted as multiple occurrences of the </a:t>
            </a: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same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variable.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2189479"/>
            <a:ext cx="848360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11150" indent="-4572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Local variables with the same name in different functions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are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counted as unique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Functions calls are considered as</a:t>
            </a:r>
            <a:r>
              <a:rPr sz="22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looping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statements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e.g.,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{…}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),</a:t>
            </a:r>
            <a:r>
              <a:rPr sz="22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22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2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{…},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{…}, all control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statements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e.g., if ( ) {…}, if ( )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{…}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{…},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etc.  are considered as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control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construct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switch ( ) {case:…}, switch as well as all the 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case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statements are considered as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2306827"/>
            <a:ext cx="8330565" cy="40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54940" indent="-457200">
              <a:lnSpc>
                <a:spcPct val="100000"/>
              </a:lnSpc>
              <a:spcBef>
                <a:spcPts val="95"/>
              </a:spcBef>
              <a:buAutoNum type="arabicPeriod" startAt="9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The reserve words like return,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default,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continue, break, sizeof,  etc., are considered as</a:t>
            </a:r>
            <a:r>
              <a:rPr sz="2200" spc="2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9"/>
            </a:pPr>
            <a:endParaRPr sz="2000">
              <a:latin typeface="Times New Roman"/>
              <a:cs typeface="Times New Roman"/>
            </a:endParaRPr>
          </a:p>
          <a:p>
            <a:pPr marL="469265" marR="81915" indent="-457200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the brackets, commas, and terminators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considered as  operators.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GOTO is counted as an operator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label is counted as  an operand.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9"/>
            </a:pPr>
            <a:endParaRPr sz="2700">
              <a:latin typeface="Times New Roman"/>
              <a:cs typeface="Times New Roman"/>
            </a:endParaRPr>
          </a:p>
          <a:p>
            <a:pPr marL="469265" marR="80645" indent="-457200" algn="just">
              <a:lnSpc>
                <a:spcPct val="99800"/>
              </a:lnSpc>
              <a:buAutoNum type="arabicPeriod" startAt="9"/>
              <a:tabLst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unary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 binary occurrence of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“+”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 “-” are dealt  separately. Similarly “*” (multiplication operator) are dealt with  separately.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172715"/>
            <a:ext cx="6410960" cy="382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Software Metrics: </a:t>
            </a:r>
            <a:r>
              <a:rPr sz="2800" dirty="0">
                <a:latin typeface="Arial"/>
                <a:cs typeface="Arial"/>
              </a:rPr>
              <a:t>What and </a:t>
            </a:r>
            <a:r>
              <a:rPr sz="2800" spc="-5" dirty="0">
                <a:latin typeface="Arial"/>
                <a:cs typeface="Arial"/>
              </a:rPr>
              <a:t>Why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How to measure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size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a</a:t>
            </a:r>
            <a:r>
              <a:rPr sz="22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software?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91186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How much will it cost to develop a</a:t>
            </a:r>
            <a:r>
              <a:rPr sz="22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software?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How many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bugs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expect?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When can </a:t>
            </a: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stop</a:t>
            </a:r>
            <a:r>
              <a:rPr sz="22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testing?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911860" indent="-457834">
              <a:lnSpc>
                <a:spcPct val="100000"/>
              </a:lnSpc>
              <a:buAutoNum type="arabicPeriod"/>
              <a:tabLst>
                <a:tab pos="911225" algn="l"/>
                <a:tab pos="911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When can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release the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software?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293" y="2098038"/>
            <a:ext cx="8407400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marR="153035" indent="-457200" algn="just">
              <a:lnSpc>
                <a:spcPct val="100000"/>
              </a:lnSpc>
              <a:spcBef>
                <a:spcPts val="95"/>
              </a:spcBef>
              <a:buAutoNum type="arabicPeriod" startAt="13"/>
              <a:tabLst>
                <a:tab pos="5461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array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variables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as “array-name [index]”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“array-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name” and “index”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considered as operands and [ ] is  considered as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13"/>
            </a:pPr>
            <a:endParaRPr sz="29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99900"/>
              </a:lnSpc>
              <a:buAutoNum type="arabicPeriod" startAt="13"/>
              <a:tabLst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structure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variables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as “struct-name,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member-name”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“struct-name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-&gt;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member-name”,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struct-name, member-name  are taken as operands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‘.’, ‘-&gt;’ are taken as operators.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Some 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names of member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elements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in different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structure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variables are  counted as unique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operands.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13"/>
            </a:pPr>
            <a:endParaRPr sz="3100">
              <a:latin typeface="Times New Roman"/>
              <a:cs typeface="Times New Roman"/>
            </a:endParaRPr>
          </a:p>
          <a:p>
            <a:pPr marL="504825" indent="-457834">
              <a:lnSpc>
                <a:spcPct val="100000"/>
              </a:lnSpc>
              <a:buAutoNum type="arabicPeriod" startAt="13"/>
              <a:tabLst>
                <a:tab pos="505459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the hash directive are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ignored.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9133" y="1667791"/>
            <a:ext cx="5758180" cy="21329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570"/>
              </a:spcBef>
              <a:buFont typeface="MS UI Gothic"/>
              <a:buChar char="▪"/>
              <a:tabLst>
                <a:tab pos="494665" algn="l"/>
                <a:tab pos="4953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Potential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Volume</a:t>
            </a:r>
            <a:endParaRPr sz="2600">
              <a:latin typeface="Arial"/>
              <a:cs typeface="Arial"/>
            </a:endParaRPr>
          </a:p>
          <a:p>
            <a:pPr marL="580390">
              <a:lnSpc>
                <a:spcPts val="3260"/>
              </a:lnSpc>
              <a:spcBef>
                <a:spcPts val="1960"/>
              </a:spcBef>
              <a:tabLst>
                <a:tab pos="3504565" algn="l"/>
              </a:tabLst>
            </a:pPr>
            <a:r>
              <a:rPr sz="3250" i="1" spc="10" dirty="0">
                <a:latin typeface="Times New Roman"/>
                <a:cs typeface="Times New Roman"/>
              </a:rPr>
              <a:t>V</a:t>
            </a:r>
            <a:r>
              <a:rPr sz="3250" i="1" spc="-459" dirty="0">
                <a:latin typeface="Times New Roman"/>
                <a:cs typeface="Times New Roman"/>
              </a:rPr>
              <a:t> </a:t>
            </a:r>
            <a:r>
              <a:rPr sz="3250" spc="10" dirty="0">
                <a:latin typeface="Times New Roman"/>
                <a:cs typeface="Times New Roman"/>
              </a:rPr>
              <a:t>*</a:t>
            </a:r>
            <a:r>
              <a:rPr sz="3250" spc="-254" dirty="0">
                <a:latin typeface="Times New Roman"/>
                <a:cs typeface="Times New Roman"/>
              </a:rPr>
              <a:t> </a:t>
            </a:r>
            <a:r>
              <a:rPr sz="3250" spc="10" dirty="0">
                <a:latin typeface="Symbol"/>
                <a:cs typeface="Symbol"/>
              </a:rPr>
              <a:t></a:t>
            </a:r>
            <a:r>
              <a:rPr sz="3250" spc="-110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Times New Roman"/>
                <a:cs typeface="Times New Roman"/>
              </a:rPr>
              <a:t>(2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Symbol"/>
                <a:cs typeface="Symbol"/>
              </a:rPr>
              <a:t></a:t>
            </a:r>
            <a:r>
              <a:rPr sz="3450" i="1" spc="50" dirty="0">
                <a:latin typeface="Symbol"/>
                <a:cs typeface="Symbol"/>
              </a:rPr>
              <a:t></a:t>
            </a:r>
            <a:r>
              <a:rPr sz="3450" i="1" spc="-565" dirty="0">
                <a:latin typeface="Times New Roman"/>
                <a:cs typeface="Times New Roman"/>
              </a:rPr>
              <a:t> </a:t>
            </a:r>
            <a:r>
              <a:rPr sz="2850" baseline="42397" dirty="0">
                <a:latin typeface="Times New Roman"/>
                <a:cs typeface="Times New Roman"/>
              </a:rPr>
              <a:t>*</a:t>
            </a:r>
            <a:r>
              <a:rPr sz="2850" spc="-292" baseline="42397" dirty="0">
                <a:latin typeface="Times New Roman"/>
                <a:cs typeface="Times New Roman"/>
              </a:rPr>
              <a:t> </a:t>
            </a:r>
            <a:r>
              <a:rPr sz="3250" spc="5" dirty="0">
                <a:latin typeface="Times New Roman"/>
                <a:cs typeface="Times New Roman"/>
              </a:rPr>
              <a:t>)</a:t>
            </a:r>
            <a:r>
              <a:rPr sz="3250" spc="-430" dirty="0">
                <a:latin typeface="Times New Roman"/>
                <a:cs typeface="Times New Roman"/>
              </a:rPr>
              <a:t> </a:t>
            </a:r>
            <a:r>
              <a:rPr sz="3250" spc="10" dirty="0">
                <a:latin typeface="Times New Roman"/>
                <a:cs typeface="Times New Roman"/>
              </a:rPr>
              <a:t>log	</a:t>
            </a:r>
            <a:r>
              <a:rPr sz="3250" spc="50" dirty="0">
                <a:latin typeface="Times New Roman"/>
                <a:cs typeface="Times New Roman"/>
              </a:rPr>
              <a:t>(2</a:t>
            </a:r>
            <a:r>
              <a:rPr sz="3250" spc="-360" dirty="0">
                <a:latin typeface="Times New Roman"/>
                <a:cs typeface="Times New Roman"/>
              </a:rPr>
              <a:t> </a:t>
            </a:r>
            <a:r>
              <a:rPr sz="3250" spc="125" dirty="0">
                <a:latin typeface="Symbol"/>
                <a:cs typeface="Symbol"/>
              </a:rPr>
              <a:t></a:t>
            </a:r>
            <a:r>
              <a:rPr sz="3450" i="1" spc="125" dirty="0">
                <a:latin typeface="Symbol"/>
                <a:cs typeface="Symbol"/>
              </a:rPr>
              <a:t></a:t>
            </a:r>
            <a:r>
              <a:rPr sz="2850" spc="187" baseline="42397" dirty="0">
                <a:latin typeface="Times New Roman"/>
                <a:cs typeface="Times New Roman"/>
              </a:rPr>
              <a:t>*</a:t>
            </a:r>
            <a:r>
              <a:rPr sz="2850" spc="-337" baseline="42397" dirty="0">
                <a:latin typeface="Times New Roman"/>
                <a:cs typeface="Times New Roman"/>
              </a:rPr>
              <a:t> </a:t>
            </a:r>
            <a:r>
              <a:rPr sz="3250" spc="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  <a:p>
            <a:pPr marL="2419985">
              <a:lnSpc>
                <a:spcPts val="1400"/>
              </a:lnSpc>
              <a:tabLst>
                <a:tab pos="3336925" algn="l"/>
                <a:tab pos="4449445" algn="l"/>
              </a:tabLst>
            </a:pPr>
            <a:r>
              <a:rPr sz="1900" dirty="0">
                <a:latin typeface="Times New Roman"/>
                <a:cs typeface="Times New Roman"/>
              </a:rPr>
              <a:t>2	2	2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buFont typeface="MS UI Gothic"/>
              <a:buChar char="▪"/>
              <a:tabLst>
                <a:tab pos="494665" algn="l"/>
                <a:tab pos="4953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Estimated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Program Level /</a:t>
            </a:r>
            <a:r>
              <a:rPr sz="2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Difficulty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9066" y="3734308"/>
            <a:ext cx="7937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Symbol"/>
                <a:cs typeface="Symbol"/>
              </a:rPr>
              <a:t></a:t>
            </a:r>
            <a:endParaRPr sz="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993" y="4018278"/>
            <a:ext cx="819086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 marR="304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Halstead offered an alternate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formula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that estimate the program  level.</a:t>
            </a:r>
            <a:endParaRPr sz="2200">
              <a:latin typeface="Arial"/>
              <a:cs typeface="Arial"/>
            </a:endParaRPr>
          </a:p>
          <a:p>
            <a:pPr marL="1892300">
              <a:lnSpc>
                <a:spcPts val="1570"/>
              </a:lnSpc>
            </a:pPr>
            <a:r>
              <a:rPr sz="1750" spc="-5" dirty="0">
                <a:latin typeface="Symbol"/>
                <a:cs typeface="Symbol"/>
              </a:rPr>
              <a:t></a:t>
            </a:r>
            <a:endParaRPr sz="1750">
              <a:latin typeface="Symbol"/>
              <a:cs typeface="Symbol"/>
            </a:endParaRPr>
          </a:p>
          <a:p>
            <a:pPr marL="1860550">
              <a:lnSpc>
                <a:spcPts val="3400"/>
              </a:lnSpc>
            </a:pPr>
            <a:r>
              <a:rPr sz="3000" i="1" spc="-5" dirty="0">
                <a:latin typeface="Times New Roman"/>
                <a:cs typeface="Times New Roman"/>
              </a:rPr>
              <a:t>L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Times New Roman"/>
                <a:cs typeface="Times New Roman"/>
              </a:rPr>
              <a:t>2</a:t>
            </a:r>
            <a:r>
              <a:rPr sz="3150" i="1" spc="-95" dirty="0">
                <a:latin typeface="Symbol"/>
                <a:cs typeface="Symbol"/>
              </a:rPr>
              <a:t></a:t>
            </a:r>
            <a:r>
              <a:rPr sz="2625" spc="-142" baseline="-23809" dirty="0">
                <a:latin typeface="Times New Roman"/>
                <a:cs typeface="Times New Roman"/>
              </a:rPr>
              <a:t>2 </a:t>
            </a:r>
            <a:r>
              <a:rPr sz="3000" spc="-25" dirty="0">
                <a:latin typeface="Times New Roman"/>
                <a:cs typeface="Times New Roman"/>
              </a:rPr>
              <a:t>/(</a:t>
            </a:r>
            <a:r>
              <a:rPr sz="3150" i="1" spc="-25" dirty="0">
                <a:latin typeface="Symbol"/>
                <a:cs typeface="Symbol"/>
              </a:rPr>
              <a:t></a:t>
            </a:r>
            <a:r>
              <a:rPr sz="2625" spc="-37" baseline="-23809" dirty="0">
                <a:latin typeface="Times New Roman"/>
                <a:cs typeface="Times New Roman"/>
              </a:rPr>
              <a:t>1</a:t>
            </a:r>
            <a:r>
              <a:rPr sz="3000" spc="-25" dirty="0">
                <a:latin typeface="Symbol"/>
                <a:cs typeface="Symbol"/>
              </a:rPr>
              <a:t>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r>
              <a:rPr sz="2625" spc="-195" baseline="-238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1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3403" y="6396227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127" y="0"/>
                </a:lnTo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6396227"/>
            <a:ext cx="767080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1" y="0"/>
                </a:lnTo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0466" y="6641127"/>
            <a:ext cx="13335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3614926" y="5854076"/>
            <a:ext cx="1416050" cy="4927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630555" algn="l"/>
              </a:tabLst>
            </a:pPr>
            <a:r>
              <a:rPr sz="2900" dirty="0">
                <a:latin typeface="Times New Roman"/>
                <a:cs typeface="Times New Roman"/>
              </a:rPr>
              <a:t>1	</a:t>
            </a:r>
            <a:r>
              <a:rPr sz="3050" i="1" spc="30" dirty="0">
                <a:latin typeface="Symbol"/>
                <a:cs typeface="Symbol"/>
              </a:rPr>
              <a:t></a:t>
            </a:r>
            <a:r>
              <a:rPr sz="2550" spc="44" baseline="-24509" dirty="0">
                <a:latin typeface="Times New Roman"/>
                <a:cs typeface="Times New Roman"/>
              </a:rPr>
              <a:t>1</a:t>
            </a:r>
            <a:r>
              <a:rPr sz="2900" spc="30" dirty="0">
                <a:latin typeface="Symbol"/>
                <a:cs typeface="Symbol"/>
              </a:rPr>
              <a:t></a:t>
            </a:r>
            <a:r>
              <a:rPr sz="2550" spc="44" baseline="-24509" dirty="0">
                <a:latin typeface="Times New Roman"/>
                <a:cs typeface="Times New Roman"/>
              </a:rPr>
              <a:t>2</a:t>
            </a:r>
            <a:endParaRPr sz="2550" baseline="-245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0366" y="6108193"/>
            <a:ext cx="8102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sz="290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  <a:p>
            <a:pPr marL="429895">
              <a:lnSpc>
                <a:spcPts val="2975"/>
              </a:lnSpc>
            </a:pPr>
            <a:r>
              <a:rPr sz="2900" spc="-310" dirty="0">
                <a:latin typeface="Times New Roman"/>
                <a:cs typeface="Times New Roman"/>
              </a:rPr>
              <a:t>2</a:t>
            </a:r>
            <a:r>
              <a:rPr sz="3050" i="1" spc="-95" dirty="0">
                <a:latin typeface="Symbol"/>
                <a:cs typeface="Symbol"/>
              </a:rPr>
              <a:t>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8" y="6379000"/>
            <a:ext cx="230504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">
              <a:lnSpc>
                <a:spcPts val="1739"/>
              </a:lnSpc>
              <a:spcBef>
                <a:spcPts val="90"/>
              </a:spcBef>
            </a:pPr>
            <a:r>
              <a:rPr sz="1700" spc="-10" dirty="0">
                <a:latin typeface="Symbol"/>
                <a:cs typeface="Symbol"/>
              </a:rPr>
              <a:t></a:t>
            </a:r>
            <a:endParaRPr sz="1700">
              <a:latin typeface="Symbol"/>
              <a:cs typeface="Symbol"/>
            </a:endParaRPr>
          </a:p>
          <a:p>
            <a:pPr marL="12700">
              <a:lnSpc>
                <a:spcPts val="3180"/>
              </a:lnSpc>
            </a:pPr>
            <a:r>
              <a:rPr sz="2900" i="1" spc="-5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9954" y="5924848"/>
            <a:ext cx="5848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ts val="1745"/>
              </a:lnSpc>
              <a:spcBef>
                <a:spcPts val="90"/>
              </a:spcBef>
            </a:pPr>
            <a:r>
              <a:rPr sz="1700" spc="-10" dirty="0">
                <a:latin typeface="Symbol"/>
                <a:cs typeface="Symbol"/>
              </a:rPr>
              <a:t></a:t>
            </a:r>
            <a:endParaRPr sz="1700">
              <a:latin typeface="Symbol"/>
              <a:cs typeface="Symbol"/>
            </a:endParaRPr>
          </a:p>
          <a:p>
            <a:pPr marL="12700">
              <a:lnSpc>
                <a:spcPts val="3185"/>
              </a:lnSpc>
            </a:pPr>
            <a:r>
              <a:rPr sz="2900" i="1" spc="-5" dirty="0">
                <a:latin typeface="Times New Roman"/>
                <a:cs typeface="Times New Roman"/>
              </a:rPr>
              <a:t>D</a:t>
            </a:r>
            <a:r>
              <a:rPr sz="2900" i="1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7338" y="2044562"/>
            <a:ext cx="138303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29995" algn="l"/>
              </a:tabLst>
            </a:pPr>
            <a:r>
              <a:rPr sz="1800" spc="15" dirty="0">
                <a:latin typeface="Symbol"/>
                <a:cs typeface="Symbol"/>
              </a:rPr>
              <a:t></a:t>
            </a:r>
            <a:r>
              <a:rPr sz="1800" spc="15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Symbol"/>
                <a:cs typeface="Symbol"/>
              </a:rPr>
              <a:t>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764533" y="1777999"/>
            <a:ext cx="27438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Effort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893" y="2106629"/>
            <a:ext cx="8534400" cy="27292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212340">
              <a:lnSpc>
                <a:spcPct val="100000"/>
              </a:lnSpc>
              <a:spcBef>
                <a:spcPts val="1190"/>
              </a:spcBef>
            </a:pPr>
            <a:r>
              <a:rPr sz="3100" spc="15" dirty="0">
                <a:latin typeface="Symbol"/>
                <a:cs typeface="Symbol"/>
              </a:rPr>
              <a:t>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r>
              <a:rPr sz="3100" spc="-3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3100" i="1" spc="1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/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L</a:t>
            </a:r>
            <a:r>
              <a:rPr sz="3100" i="1" spc="-3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r>
              <a:rPr sz="3100" spc="-3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3100" i="1" spc="-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*</a:t>
            </a:r>
            <a:r>
              <a:rPr sz="3100" spc="-35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D</a:t>
            </a:r>
            <a:endParaRPr sz="3100">
              <a:latin typeface="Times New Roman"/>
              <a:cs typeface="Times New Roman"/>
            </a:endParaRPr>
          </a:p>
          <a:p>
            <a:pPr marL="271145" algn="ctr">
              <a:lnSpc>
                <a:spcPct val="100000"/>
              </a:lnSpc>
              <a:spcBef>
                <a:spcPts val="1250"/>
              </a:spcBef>
            </a:pPr>
            <a:r>
              <a:rPr sz="3450" dirty="0">
                <a:latin typeface="Symbol"/>
                <a:cs typeface="Symbol"/>
              </a:rPr>
              <a:t></a:t>
            </a:r>
            <a:r>
              <a:rPr sz="3450" spc="-125" dirty="0">
                <a:latin typeface="Times New Roman"/>
                <a:cs typeface="Times New Roman"/>
              </a:rPr>
              <a:t> </a:t>
            </a:r>
            <a:r>
              <a:rPr sz="3450" spc="-45" dirty="0">
                <a:latin typeface="Times New Roman"/>
                <a:cs typeface="Times New Roman"/>
              </a:rPr>
              <a:t>(</a:t>
            </a:r>
            <a:r>
              <a:rPr sz="3450" i="1" spc="-45" dirty="0">
                <a:latin typeface="Times New Roman"/>
                <a:cs typeface="Times New Roman"/>
              </a:rPr>
              <a:t>n</a:t>
            </a:r>
            <a:r>
              <a:rPr sz="3000" spc="-67" baseline="-23611" dirty="0">
                <a:latin typeface="Times New Roman"/>
                <a:cs typeface="Times New Roman"/>
              </a:rPr>
              <a:t>1</a:t>
            </a:r>
            <a:r>
              <a:rPr sz="3000" spc="-480" baseline="-23611" dirty="0">
                <a:latin typeface="Times New Roman"/>
                <a:cs typeface="Times New Roman"/>
              </a:rPr>
              <a:t> </a:t>
            </a:r>
            <a:r>
              <a:rPr sz="3450" i="1" spc="114" dirty="0">
                <a:latin typeface="Times New Roman"/>
                <a:cs typeface="Times New Roman"/>
              </a:rPr>
              <a:t>N</a:t>
            </a:r>
            <a:r>
              <a:rPr sz="3000" spc="172" baseline="-23611" dirty="0">
                <a:latin typeface="Times New Roman"/>
                <a:cs typeface="Times New Roman"/>
              </a:rPr>
              <a:t>2</a:t>
            </a:r>
            <a:r>
              <a:rPr sz="3000" spc="-247" baseline="-23611" dirty="0">
                <a:latin typeface="Times New Roman"/>
                <a:cs typeface="Times New Roman"/>
              </a:rPr>
              <a:t> </a:t>
            </a:r>
            <a:r>
              <a:rPr sz="3450" i="1" dirty="0">
                <a:latin typeface="Times New Roman"/>
                <a:cs typeface="Times New Roman"/>
              </a:rPr>
              <a:t>N</a:t>
            </a:r>
            <a:r>
              <a:rPr sz="3450" i="1" spc="-85" dirty="0">
                <a:latin typeface="Times New Roman"/>
                <a:cs typeface="Times New Roman"/>
              </a:rPr>
              <a:t> </a:t>
            </a:r>
            <a:r>
              <a:rPr sz="3450" spc="50" dirty="0">
                <a:latin typeface="Times New Roman"/>
                <a:cs typeface="Times New Roman"/>
              </a:rPr>
              <a:t>log</a:t>
            </a:r>
            <a:r>
              <a:rPr sz="3000" spc="75" baseline="-23611" dirty="0">
                <a:latin typeface="Times New Roman"/>
                <a:cs typeface="Times New Roman"/>
              </a:rPr>
              <a:t>2</a:t>
            </a:r>
            <a:r>
              <a:rPr sz="3000" spc="-165" baseline="-23611" dirty="0">
                <a:latin typeface="Times New Roman"/>
                <a:cs typeface="Times New Roman"/>
              </a:rPr>
              <a:t> </a:t>
            </a:r>
            <a:r>
              <a:rPr sz="3650" i="1" spc="85" dirty="0">
                <a:latin typeface="Symbol"/>
                <a:cs typeface="Symbol"/>
              </a:rPr>
              <a:t></a:t>
            </a:r>
            <a:r>
              <a:rPr sz="3450" spc="85" dirty="0">
                <a:latin typeface="Times New Roman"/>
                <a:cs typeface="Times New Roman"/>
              </a:rPr>
              <a:t>)</a:t>
            </a:r>
            <a:r>
              <a:rPr sz="3450" spc="-33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/</a:t>
            </a:r>
            <a:r>
              <a:rPr sz="3450" spc="-265" dirty="0">
                <a:latin typeface="Times New Roman"/>
                <a:cs typeface="Times New Roman"/>
              </a:rPr>
              <a:t> </a:t>
            </a:r>
            <a:r>
              <a:rPr sz="3450" spc="-110" dirty="0">
                <a:latin typeface="Times New Roman"/>
                <a:cs typeface="Times New Roman"/>
              </a:rPr>
              <a:t>2</a:t>
            </a:r>
            <a:r>
              <a:rPr sz="3650" i="1" spc="-110" dirty="0">
                <a:latin typeface="Symbol"/>
                <a:cs typeface="Symbol"/>
              </a:rPr>
              <a:t></a:t>
            </a:r>
            <a:r>
              <a:rPr sz="3000" spc="-165" baseline="-23611" dirty="0">
                <a:latin typeface="Times New Roman"/>
                <a:cs typeface="Times New Roman"/>
              </a:rPr>
              <a:t>2</a:t>
            </a:r>
            <a:endParaRPr sz="3000" baseline="-23611">
              <a:latin typeface="Times New Roman"/>
              <a:cs typeface="Times New Roman"/>
            </a:endParaRPr>
          </a:p>
          <a:p>
            <a:pPr marL="2058670">
              <a:lnSpc>
                <a:spcPct val="100000"/>
              </a:lnSpc>
              <a:spcBef>
                <a:spcPts val="885"/>
              </a:spcBef>
            </a:pPr>
            <a:r>
              <a:rPr sz="3800" i="1" dirty="0">
                <a:latin typeface="Times New Roman"/>
                <a:cs typeface="Times New Roman"/>
              </a:rPr>
              <a:t>T </a:t>
            </a:r>
            <a:r>
              <a:rPr sz="3800" dirty="0">
                <a:latin typeface="Symbol"/>
                <a:cs typeface="Symbol"/>
              </a:rPr>
              <a:t>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E </a:t>
            </a:r>
            <a:r>
              <a:rPr sz="3800" dirty="0">
                <a:latin typeface="Times New Roman"/>
                <a:cs typeface="Times New Roman"/>
              </a:rPr>
              <a:t>/</a:t>
            </a:r>
            <a:r>
              <a:rPr sz="3800" spc="20" dirty="0">
                <a:latin typeface="Times New Roman"/>
                <a:cs typeface="Times New Roman"/>
              </a:rPr>
              <a:t> </a:t>
            </a:r>
            <a:r>
              <a:rPr sz="4000" i="1" spc="-110" dirty="0">
                <a:latin typeface="Symbol"/>
                <a:cs typeface="Symbol"/>
              </a:rPr>
              <a:t></a:t>
            </a:r>
            <a:endParaRPr sz="4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20"/>
              </a:spcBef>
              <a:tabLst>
                <a:tab pos="328930" algn="l"/>
                <a:tab pos="662305" algn="l"/>
                <a:tab pos="1849755" algn="l"/>
                <a:tab pos="2353945" algn="l"/>
                <a:tab pos="2719705" algn="l"/>
                <a:tab pos="3163570" algn="l"/>
                <a:tab pos="3948429" algn="l"/>
                <a:tab pos="4516755" algn="l"/>
                <a:tab pos="5644515" algn="l"/>
                <a:tab pos="6011545" algn="l"/>
                <a:tab pos="6656705" algn="l"/>
                <a:tab pos="7319645" algn="l"/>
                <a:tab pos="8277859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β	is	normally	set	to	18	since	this	seemed	to	give	best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results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7751" y="4810758"/>
            <a:ext cx="1756410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49225" marR="5080" indent="-137160">
              <a:lnSpc>
                <a:spcPts val="2630"/>
              </a:lnSpc>
              <a:spcBef>
                <a:spcPts val="190"/>
              </a:spcBef>
              <a:tabLst>
                <a:tab pos="591185" algn="l"/>
                <a:tab pos="713105" algn="l"/>
                <a:tab pos="14141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	p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edi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ted  the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	</a:t>
            </a:r>
            <a:r>
              <a:rPr sz="2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293" y="4810758"/>
            <a:ext cx="6715759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  <a:tabLst>
                <a:tab pos="856615" algn="l"/>
                <a:tab pos="1508760" algn="l"/>
                <a:tab pos="1528445" algn="l"/>
                <a:tab pos="2602865" algn="l"/>
                <a:tab pos="2853055" algn="l"/>
                <a:tab pos="4396740" algn="l"/>
                <a:tab pos="4678680" algn="l"/>
                <a:tab pos="5305425" algn="l"/>
                <a:tab pos="559943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Halstead’s	earliest	experiments,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which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compared  ti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ith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rogr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uding  design, coding, and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33" y="2013579"/>
            <a:ext cx="8596630" cy="20910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08000" indent="-457200">
              <a:lnSpc>
                <a:spcPct val="100000"/>
              </a:lnSpc>
              <a:spcBef>
                <a:spcPts val="650"/>
              </a:spcBef>
              <a:buFont typeface="MS UI Gothic"/>
              <a:buChar char="▪"/>
              <a:tabLst>
                <a:tab pos="507365" algn="l"/>
                <a:tab pos="50800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  <a:p>
            <a:pPr marR="980440" algn="ctr">
              <a:lnSpc>
                <a:spcPct val="100000"/>
              </a:lnSpc>
              <a:spcBef>
                <a:spcPts val="905"/>
              </a:spcBef>
            </a:pPr>
            <a:r>
              <a:rPr sz="4200" i="1" spc="-114" dirty="0">
                <a:latin typeface="Symbol"/>
                <a:cs typeface="Symbol"/>
              </a:rPr>
              <a:t></a:t>
            </a:r>
            <a:r>
              <a:rPr sz="4200" i="1" spc="1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Symbol"/>
                <a:cs typeface="Symbol"/>
              </a:rPr>
              <a:t>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L</a:t>
            </a:r>
            <a:r>
              <a:rPr sz="4000" i="1" spc="-535" dirty="0">
                <a:latin typeface="Times New Roman"/>
                <a:cs typeface="Times New Roman"/>
              </a:rPr>
              <a:t> </a:t>
            </a:r>
            <a:r>
              <a:rPr sz="4000" spc="80" dirty="0">
                <a:latin typeface="Symbol"/>
                <a:cs typeface="Symbol"/>
              </a:rPr>
              <a:t></a:t>
            </a:r>
            <a:r>
              <a:rPr sz="4000" i="1" spc="80" dirty="0">
                <a:latin typeface="Times New Roman"/>
                <a:cs typeface="Times New Roman"/>
              </a:rPr>
              <a:t>V</a:t>
            </a:r>
            <a:r>
              <a:rPr sz="4000" i="1" spc="-58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*</a:t>
            </a:r>
            <a:r>
              <a:rPr sz="4000" spc="-3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Symbol"/>
                <a:cs typeface="Symbol"/>
              </a:rPr>
              <a:t>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i="1" spc="-150" dirty="0">
                <a:latin typeface="Times New Roman"/>
                <a:cs typeface="Times New Roman"/>
              </a:rPr>
              <a:t>L</a:t>
            </a:r>
            <a:r>
              <a:rPr sz="3450" spc="-225" baseline="43478" dirty="0">
                <a:latin typeface="Times New Roman"/>
                <a:cs typeface="Times New Roman"/>
              </a:rPr>
              <a:t>2</a:t>
            </a:r>
            <a:r>
              <a:rPr sz="4000" i="1" spc="-150" dirty="0">
                <a:latin typeface="Times New Roman"/>
                <a:cs typeface="Times New Roman"/>
              </a:rPr>
              <a:t>V</a:t>
            </a:r>
            <a:endParaRPr sz="4000">
              <a:latin typeface="Times New Roman"/>
              <a:cs typeface="Times New Roman"/>
            </a:endParaRPr>
          </a:p>
          <a:p>
            <a:pPr marL="111125" marR="17780">
              <a:lnSpc>
                <a:spcPct val="100000"/>
              </a:lnSpc>
              <a:spcBef>
                <a:spcPts val="136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Using this formula, Halstead and other researchers determined the  language level for various languages as shown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Table</a:t>
            </a:r>
            <a:r>
              <a:rPr sz="2200" spc="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9791" y="2121408"/>
            <a:ext cx="7062050" cy="3511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2518" y="5923277"/>
            <a:ext cx="290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Table </a:t>
            </a:r>
            <a:r>
              <a:rPr sz="2000" b="1" spc="-10" dirty="0">
                <a:solidFill>
                  <a:srgbClr val="323299"/>
                </a:solidFill>
                <a:latin typeface="Arial"/>
                <a:cs typeface="Arial"/>
              </a:rPr>
              <a:t>1: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Language</a:t>
            </a:r>
            <a:r>
              <a:rPr sz="2000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levels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0337" y="2113279"/>
            <a:ext cx="8512175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Example- 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6.I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68095" algn="l"/>
                <a:tab pos="1793875" algn="l"/>
                <a:tab pos="2770505" algn="l"/>
                <a:tab pos="3949065" algn="l"/>
                <a:tab pos="4304030" algn="l"/>
                <a:tab pos="4907280" algn="l"/>
                <a:tab pos="5200015" algn="l"/>
                <a:tab pos="5570220" algn="l"/>
                <a:tab pos="6638925" algn="l"/>
                <a:tab pos="7010400" algn="l"/>
                <a:tab pos="7583805" algn="l"/>
                <a:tab pos="8110855" algn="l"/>
              </a:tabLst>
            </a:pP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ider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s</a:t>
            </a:r>
            <a:r>
              <a:rPr sz="2200" spc="-5" dirty="0">
                <a:latin typeface="Arial"/>
                <a:cs typeface="Arial"/>
              </a:rPr>
              <a:t>orting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progr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Fig.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pter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4.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out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 marR="6350">
              <a:lnSpc>
                <a:spcPct val="106800"/>
              </a:lnSpc>
              <a:spcBef>
                <a:spcPts val="615"/>
              </a:spcBef>
            </a:pPr>
            <a:r>
              <a:rPr sz="2200" spc="-5" dirty="0">
                <a:latin typeface="Arial"/>
                <a:cs typeface="Arial"/>
              </a:rPr>
              <a:t>operators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operands and also calculate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values of software  </a:t>
            </a:r>
            <a:r>
              <a:rPr sz="2200" dirty="0">
                <a:latin typeface="Arial"/>
                <a:cs typeface="Arial"/>
              </a:rPr>
              <a:t>science</a:t>
            </a:r>
            <a:r>
              <a:rPr sz="2200" spc="-5" dirty="0">
                <a:latin typeface="Arial"/>
                <a:cs typeface="Arial"/>
              </a:rPr>
              <a:t> measures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4200" i="1" spc="75" baseline="-2976" dirty="0">
                <a:latin typeface="Symbol"/>
                <a:cs typeface="Symbol"/>
              </a:rPr>
              <a:t></a:t>
            </a:r>
            <a:r>
              <a:rPr sz="3975" spc="75" baseline="-3144" dirty="0">
                <a:latin typeface="Times New Roman"/>
                <a:cs typeface="Times New Roman"/>
              </a:rPr>
              <a:t>,</a:t>
            </a:r>
            <a:r>
              <a:rPr sz="3975" spc="-307" baseline="-3144" dirty="0">
                <a:latin typeface="Times New Roman"/>
                <a:cs typeface="Times New Roman"/>
              </a:rPr>
              <a:t> </a:t>
            </a:r>
            <a:r>
              <a:rPr sz="3975" i="1" spc="22" baseline="-3144" dirty="0">
                <a:latin typeface="Times New Roman"/>
                <a:cs typeface="Times New Roman"/>
              </a:rPr>
              <a:t>N</a:t>
            </a:r>
            <a:r>
              <a:rPr sz="3975" i="1" spc="-615" baseline="-3144" dirty="0">
                <a:latin typeface="Times New Roman"/>
                <a:cs typeface="Times New Roman"/>
              </a:rPr>
              <a:t> </a:t>
            </a:r>
            <a:r>
              <a:rPr sz="3975" spc="75" baseline="-3144" dirty="0">
                <a:latin typeface="Times New Roman"/>
                <a:cs typeface="Times New Roman"/>
              </a:rPr>
              <a:t>,</a:t>
            </a:r>
            <a:r>
              <a:rPr sz="3975" i="1" spc="75" baseline="-3144" dirty="0">
                <a:latin typeface="Times New Roman"/>
                <a:cs typeface="Times New Roman"/>
              </a:rPr>
              <a:t>V</a:t>
            </a:r>
            <a:r>
              <a:rPr sz="3975" i="1" spc="-442" baseline="-3144" dirty="0">
                <a:latin typeface="Times New Roman"/>
                <a:cs typeface="Times New Roman"/>
              </a:rPr>
              <a:t> </a:t>
            </a:r>
            <a:r>
              <a:rPr sz="3975" spc="7" baseline="-3144" dirty="0">
                <a:latin typeface="Times New Roman"/>
                <a:cs typeface="Times New Roman"/>
              </a:rPr>
              <a:t>,</a:t>
            </a:r>
            <a:r>
              <a:rPr sz="3975" spc="-382" baseline="-3144" dirty="0">
                <a:latin typeface="Times New Roman"/>
                <a:cs typeface="Times New Roman"/>
              </a:rPr>
              <a:t> </a:t>
            </a:r>
            <a:r>
              <a:rPr sz="3975" i="1" spc="97" baseline="-3144" dirty="0">
                <a:latin typeface="Times New Roman"/>
                <a:cs typeface="Times New Roman"/>
              </a:rPr>
              <a:t>E</a:t>
            </a:r>
            <a:r>
              <a:rPr sz="3975" spc="97" baseline="-3144" dirty="0">
                <a:latin typeface="Times New Roman"/>
                <a:cs typeface="Times New Roman"/>
              </a:rPr>
              <a:t>,</a:t>
            </a:r>
            <a:r>
              <a:rPr sz="3975" spc="-562" baseline="-3144" dirty="0">
                <a:latin typeface="Times New Roman"/>
                <a:cs typeface="Times New Roman"/>
              </a:rPr>
              <a:t> </a:t>
            </a:r>
            <a:r>
              <a:rPr sz="4200" i="1" spc="-104" baseline="-2976" dirty="0">
                <a:latin typeface="Symbol"/>
                <a:cs typeface="Symbol"/>
              </a:rPr>
              <a:t></a:t>
            </a:r>
            <a:r>
              <a:rPr sz="4200" i="1" spc="60" baseline="-2976" dirty="0">
                <a:latin typeface="Times New Roman"/>
                <a:cs typeface="Times New Roman"/>
              </a:rPr>
              <a:t> </a:t>
            </a:r>
            <a:r>
              <a:rPr sz="3975" i="1" spc="-22" baseline="-3144" dirty="0">
                <a:latin typeface="Times New Roman"/>
                <a:cs typeface="Times New Roman"/>
              </a:rPr>
              <a:t>etc</a:t>
            </a:r>
            <a:r>
              <a:rPr sz="3975" spc="-22" baseline="-3144" dirty="0">
                <a:latin typeface="Times New Roman"/>
                <a:cs typeface="Times New Roman"/>
              </a:rPr>
              <a:t>.</a:t>
            </a:r>
            <a:endParaRPr sz="3975" baseline="-31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337" y="1808479"/>
            <a:ext cx="706056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2200" spc="-5" dirty="0">
                <a:latin typeface="Arial"/>
                <a:cs typeface="Arial"/>
              </a:rPr>
              <a:t>The list of operators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operands is given in table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863" y="3106385"/>
            <a:ext cx="8165994" cy="2761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2149" y="6392164"/>
            <a:ext cx="987912" cy="18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306" y="2133599"/>
            <a:ext cx="8049871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7789" y="6075677"/>
            <a:ext cx="8241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265"/>
                </a:solidFill>
                <a:latin typeface="Arial"/>
                <a:cs typeface="Arial"/>
              </a:rPr>
              <a:t>Table </a:t>
            </a:r>
            <a:r>
              <a:rPr sz="2000" b="1" spc="-10" dirty="0">
                <a:solidFill>
                  <a:srgbClr val="003265"/>
                </a:solidFill>
                <a:latin typeface="Arial"/>
                <a:cs typeface="Arial"/>
              </a:rPr>
              <a:t>2: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Operators and operands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sorting program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fig.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2 of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chapter</a:t>
            </a:r>
            <a:r>
              <a:rPr sz="2000" spc="-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693" y="3209034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lu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800093" y="1780411"/>
            <a:ext cx="8028940" cy="11931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Here 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=53 and 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=38. The program length</a:t>
            </a:r>
            <a:r>
              <a:rPr sz="24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N=N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+N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=91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5652135" algn="l"/>
              </a:tabLst>
            </a:pPr>
            <a:r>
              <a:rPr sz="2400" spc="-5" dirty="0">
                <a:latin typeface="Arial"/>
                <a:cs typeface="Arial"/>
              </a:rPr>
              <a:t>Vocabulary of the program </a:t>
            </a:r>
            <a:r>
              <a:rPr sz="3550" i="1" spc="-100" dirty="0">
                <a:latin typeface="Symbol"/>
                <a:cs typeface="Symbol"/>
              </a:rPr>
              <a:t></a:t>
            </a:r>
            <a:r>
              <a:rPr sz="3550" i="1" spc="-100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Symbol"/>
                <a:cs typeface="Symbol"/>
              </a:rPr>
              <a:t></a:t>
            </a:r>
            <a:r>
              <a:rPr sz="3350" spc="-275" dirty="0">
                <a:latin typeface="Times New Roman"/>
                <a:cs typeface="Times New Roman"/>
              </a:rPr>
              <a:t> </a:t>
            </a:r>
            <a:r>
              <a:rPr sz="3550" i="1" spc="-85" dirty="0">
                <a:latin typeface="Symbol"/>
                <a:cs typeface="Symbol"/>
              </a:rPr>
              <a:t></a:t>
            </a:r>
            <a:r>
              <a:rPr sz="2925" spc="-127" baseline="-24216" dirty="0">
                <a:latin typeface="Times New Roman"/>
                <a:cs typeface="Times New Roman"/>
              </a:rPr>
              <a:t>1</a:t>
            </a:r>
            <a:r>
              <a:rPr sz="2925" spc="405" baseline="-24216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Symbol"/>
                <a:cs typeface="Symbol"/>
              </a:rPr>
              <a:t></a:t>
            </a:r>
            <a:r>
              <a:rPr sz="3550" i="1" spc="90" dirty="0">
                <a:latin typeface="Symbol"/>
                <a:cs typeface="Symbol"/>
              </a:rPr>
              <a:t></a:t>
            </a:r>
            <a:r>
              <a:rPr sz="2925" spc="135" baseline="-24216" dirty="0">
                <a:latin typeface="Times New Roman"/>
                <a:cs typeface="Times New Roman"/>
              </a:rPr>
              <a:t>2	</a:t>
            </a:r>
            <a:r>
              <a:rPr sz="3350" spc="20" dirty="0">
                <a:latin typeface="Symbol"/>
                <a:cs typeface="Symbol"/>
              </a:rPr>
              <a:t></a:t>
            </a:r>
            <a:r>
              <a:rPr sz="3350" spc="-455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14</a:t>
            </a:r>
            <a:r>
              <a:rPr sz="3350" spc="-330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Symbol"/>
                <a:cs typeface="Symbol"/>
              </a:rPr>
              <a:t></a:t>
            </a:r>
            <a:r>
              <a:rPr sz="3350" spc="95" dirty="0">
                <a:latin typeface="Times New Roman"/>
                <a:cs typeface="Times New Roman"/>
              </a:rPr>
              <a:t>10</a:t>
            </a:r>
            <a:r>
              <a:rPr sz="3350" spc="-135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Symbol"/>
                <a:cs typeface="Symbol"/>
              </a:rPr>
              <a:t></a:t>
            </a:r>
            <a:r>
              <a:rPr sz="3350" spc="-85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24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099" y="3101729"/>
            <a:ext cx="6715759" cy="3074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130"/>
              </a:spcBef>
            </a:pPr>
            <a:r>
              <a:rPr sz="3350" i="1" spc="20" dirty="0">
                <a:latin typeface="Times New Roman"/>
                <a:cs typeface="Times New Roman"/>
              </a:rPr>
              <a:t>V </a:t>
            </a:r>
            <a:r>
              <a:rPr sz="3350" spc="20" dirty="0">
                <a:latin typeface="Symbol"/>
                <a:cs typeface="Symbol"/>
              </a:rPr>
              <a:t>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50" i="1" spc="25" dirty="0">
                <a:latin typeface="Times New Roman"/>
                <a:cs typeface="Times New Roman"/>
              </a:rPr>
              <a:t>N </a:t>
            </a:r>
            <a:r>
              <a:rPr sz="3350" spc="130" dirty="0">
                <a:latin typeface="Symbol"/>
                <a:cs typeface="Symbol"/>
              </a:rPr>
              <a:t></a:t>
            </a:r>
            <a:r>
              <a:rPr sz="3350" spc="130" dirty="0">
                <a:latin typeface="Times New Roman"/>
                <a:cs typeface="Times New Roman"/>
              </a:rPr>
              <a:t>log</a:t>
            </a:r>
            <a:r>
              <a:rPr sz="2925" spc="195" baseline="-24216" dirty="0">
                <a:latin typeface="Times New Roman"/>
                <a:cs typeface="Times New Roman"/>
              </a:rPr>
              <a:t>2</a:t>
            </a:r>
            <a:r>
              <a:rPr sz="2925" spc="254" baseline="-24216" dirty="0">
                <a:latin typeface="Times New Roman"/>
                <a:cs typeface="Times New Roman"/>
              </a:rPr>
              <a:t> </a:t>
            </a:r>
            <a:r>
              <a:rPr sz="3550" i="1" spc="-100" dirty="0">
                <a:latin typeface="Symbol"/>
                <a:cs typeface="Symbol"/>
              </a:rPr>
              <a:t></a:t>
            </a:r>
            <a:endParaRPr sz="3550">
              <a:latin typeface="Symbol"/>
              <a:cs typeface="Symbol"/>
            </a:endParaRPr>
          </a:p>
          <a:p>
            <a:pPr marL="1942464">
              <a:lnSpc>
                <a:spcPct val="100000"/>
              </a:lnSpc>
              <a:spcBef>
                <a:spcPts val="1835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91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log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24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417 bits</a:t>
            </a:r>
            <a:endParaRPr sz="2400">
              <a:latin typeface="Arial"/>
              <a:cs typeface="Arial"/>
            </a:endParaRPr>
          </a:p>
          <a:p>
            <a:pPr marL="2052320" algn="ctr">
              <a:lnSpc>
                <a:spcPts val="1670"/>
              </a:lnSpc>
              <a:spcBef>
                <a:spcPts val="400"/>
              </a:spcBef>
            </a:pPr>
            <a:r>
              <a:rPr sz="1950" spc="15" dirty="0">
                <a:latin typeface="Symbol"/>
                <a:cs typeface="Symbol"/>
              </a:rPr>
              <a:t></a:t>
            </a:r>
            <a:endParaRPr sz="1950">
              <a:latin typeface="Symbol"/>
              <a:cs typeface="Symbol"/>
            </a:endParaRPr>
          </a:p>
          <a:p>
            <a:pPr marL="38100">
              <a:lnSpc>
                <a:spcPts val="3410"/>
              </a:lnSpc>
              <a:tabLst>
                <a:tab pos="4698365" algn="l"/>
              </a:tabLst>
            </a:pPr>
            <a:r>
              <a:rPr sz="2400" spc="-5" dirty="0">
                <a:latin typeface="Arial"/>
                <a:cs typeface="Arial"/>
              </a:rPr>
              <a:t>The estimated program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5100" i="1" spc="-15" baseline="-1062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1942464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14 log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14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10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log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942464">
              <a:lnSpc>
                <a:spcPct val="100000"/>
              </a:lnSpc>
              <a:spcBef>
                <a:spcPts val="2039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14 * 3.81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10 *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3.32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498" y="6394193"/>
            <a:ext cx="310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53.34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33.2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4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86.45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971547"/>
            <a:ext cx="301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sz="2400" spc="-5" dirty="0">
                <a:latin typeface="Arial"/>
                <a:cs typeface="Arial"/>
              </a:rPr>
              <a:t>Conceptually	unique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4126475" y="1971547"/>
            <a:ext cx="525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1710" algn="l"/>
                <a:tab pos="1798320" algn="l"/>
                <a:tab pos="2955290" algn="l"/>
                <a:tab pos="4805045" algn="l"/>
              </a:tabLst>
            </a:pPr>
            <a:r>
              <a:rPr sz="2400" spc="-10" dirty="0">
                <a:latin typeface="Arial"/>
                <a:cs typeface="Arial"/>
              </a:rPr>
              <a:t>inpu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pu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ete</a:t>
            </a:r>
            <a:r>
              <a:rPr sz="2400" dirty="0">
                <a:latin typeface="Arial"/>
                <a:cs typeface="Arial"/>
              </a:rPr>
              <a:t>rs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692" y="3119118"/>
            <a:ext cx="7226934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{x: array holding the integer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sorted. This is used  both as input and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output}.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latin typeface="Arial"/>
                <a:cs typeface="Arial"/>
              </a:rPr>
              <a:t>{N: the size of the array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sorted}.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9034" y="257581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093" y="2297625"/>
            <a:ext cx="260223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Arial"/>
                <a:cs typeface="Arial"/>
              </a:rPr>
              <a:t>represented by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5325" i="1" spc="142" baseline="3912" dirty="0">
                <a:latin typeface="Symbol"/>
                <a:cs typeface="Symbol"/>
              </a:rPr>
              <a:t></a:t>
            </a:r>
            <a:r>
              <a:rPr sz="2925" spc="142" baseline="51282" dirty="0">
                <a:latin typeface="Times New Roman"/>
                <a:cs typeface="Times New Roman"/>
              </a:rPr>
              <a:t>*</a:t>
            </a:r>
            <a:endParaRPr sz="2925" baseline="5128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6395" y="3459310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437" y="3205416"/>
            <a:ext cx="96139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i="1" spc="70" dirty="0">
                <a:latin typeface="Symbol"/>
                <a:cs typeface="Symbol"/>
              </a:rPr>
              <a:t></a:t>
            </a:r>
            <a:r>
              <a:rPr sz="2400" spc="104" baseline="41666" dirty="0">
                <a:latin typeface="Times New Roman"/>
                <a:cs typeface="Times New Roman"/>
              </a:rPr>
              <a:t>*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3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3" y="4717794"/>
            <a:ext cx="557212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potential volume V*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5 log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11.6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tabLst>
                <a:tab pos="2945765" algn="l"/>
              </a:tabLst>
            </a:pPr>
            <a:r>
              <a:rPr sz="2400" spc="-5" dirty="0">
                <a:latin typeface="Arial"/>
                <a:cs typeface="Arial"/>
              </a:rPr>
              <a:t>Since	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V*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/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6493" y="2341879"/>
            <a:ext cx="6811645" cy="365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What is the complexity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module?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What is the module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strength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coupling?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What is the reliability at the time of</a:t>
            </a:r>
            <a:r>
              <a:rPr sz="22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release?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Which test technique is more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effective?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 hard 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testing</a:t>
            </a:r>
            <a:r>
              <a:rPr sz="2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smart?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6"/>
            </a:pPr>
            <a:endParaRPr sz="21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Do we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have a strong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program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or a week test</a:t>
            </a:r>
            <a:r>
              <a:rPr sz="2200" spc="10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suite?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4717794"/>
            <a:ext cx="3313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Estimated program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5089" y="2267717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31" y="0"/>
                </a:lnTo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5066" y="2265679"/>
            <a:ext cx="5194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417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6390" y="2008123"/>
            <a:ext cx="198882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3900" spc="-7" baseline="35256" dirty="0">
                <a:latin typeface="Times New Roman"/>
                <a:cs typeface="Times New Roman"/>
              </a:rPr>
              <a:t>11.6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0.027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7698" y="2949955"/>
            <a:ext cx="110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I /</a:t>
            </a:r>
            <a:r>
              <a:rPr sz="2400" spc="-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6328" y="4008128"/>
            <a:ext cx="772795" cy="0"/>
          </a:xfrm>
          <a:custGeom>
            <a:avLst/>
            <a:gdLst/>
            <a:ahLst/>
            <a:cxnLst/>
            <a:rect l="l" t="t" r="r" b="b"/>
            <a:pathLst>
              <a:path w="772795">
                <a:moveTo>
                  <a:pt x="0" y="0"/>
                </a:moveTo>
                <a:lnTo>
                  <a:pt x="772662" y="0"/>
                </a:lnTo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0390" y="4006086"/>
            <a:ext cx="7664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0.027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8426" y="3541266"/>
            <a:ext cx="19050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4686" y="3748530"/>
            <a:ext cx="101028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37.03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3022" y="3748530"/>
            <a:ext cx="2063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1547" y="5925311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9247" y="5925311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96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3355" y="5925311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8488" y="5925311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5414" y="5924711"/>
            <a:ext cx="109664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5010" algn="l"/>
              </a:tabLst>
            </a:pPr>
            <a:r>
              <a:rPr sz="2900" dirty="0">
                <a:latin typeface="Times New Roman"/>
                <a:cs typeface="Times New Roman"/>
              </a:rPr>
              <a:t>1</a:t>
            </a:r>
            <a:r>
              <a:rPr sz="2900" spc="-5" dirty="0">
                <a:latin typeface="Times New Roman"/>
                <a:cs typeface="Times New Roman"/>
              </a:rPr>
              <a:t>4</a:t>
            </a:r>
            <a:r>
              <a:rPr sz="2900" dirty="0">
                <a:latin typeface="Times New Roman"/>
                <a:cs typeface="Times New Roman"/>
              </a:rPr>
              <a:t>	3</a:t>
            </a:r>
            <a:r>
              <a:rPr sz="2900" spc="-5" dirty="0">
                <a:latin typeface="Times New Roman"/>
                <a:cs typeface="Times New Roman"/>
              </a:rPr>
              <a:t>8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9" name="object 19"/>
          <p:cNvSpPr txBox="1"/>
          <p:nvPr/>
        </p:nvSpPr>
        <p:spPr>
          <a:xfrm>
            <a:off x="4448046" y="5638199"/>
            <a:ext cx="258699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725" algn="l"/>
                <a:tab pos="1464945" algn="l"/>
              </a:tabLst>
            </a:pP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5" dirty="0">
                <a:latin typeface="Times New Roman"/>
                <a:cs typeface="Times New Roman"/>
              </a:rPr>
              <a:t>	</a:t>
            </a:r>
            <a:r>
              <a:rPr sz="2900" spc="-5" dirty="0">
                <a:latin typeface="Symbol"/>
                <a:cs typeface="Symbol"/>
              </a:rPr>
              <a:t></a:t>
            </a:r>
            <a:r>
              <a:rPr sz="2900" spc="-5" dirty="0">
                <a:latin typeface="Times New Roman"/>
                <a:cs typeface="Times New Roman"/>
              </a:rPr>
              <a:t>	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18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0.038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43630" y="5455994"/>
            <a:ext cx="1202690" cy="648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450">
              <a:lnSpc>
                <a:spcPts val="1685"/>
              </a:lnSpc>
              <a:spcBef>
                <a:spcPts val="135"/>
              </a:spcBef>
            </a:pPr>
            <a:r>
              <a:rPr sz="1650" spc="20" dirty="0">
                <a:latin typeface="Symbol"/>
                <a:cs typeface="Symbol"/>
              </a:rPr>
              <a:t>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ts val="3185"/>
              </a:lnSpc>
              <a:tabLst>
                <a:tab pos="987425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L</a:t>
            </a:r>
            <a:r>
              <a:rPr sz="2900" i="1" spc="-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5" dirty="0">
                <a:latin typeface="Symbol"/>
                <a:cs typeface="Symbol"/>
              </a:rPr>
              <a:t>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85742" y="5385660"/>
            <a:ext cx="255714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9285" algn="l"/>
                <a:tab pos="1563370" algn="l"/>
                <a:tab pos="2138045" algn="l"/>
              </a:tabLst>
            </a:pPr>
            <a:r>
              <a:rPr sz="2900" spc="-5" dirty="0">
                <a:latin typeface="Times New Roman"/>
                <a:cs typeface="Times New Roman"/>
              </a:rPr>
              <a:t>2	</a:t>
            </a:r>
            <a:r>
              <a:rPr sz="3050" i="1" spc="20" dirty="0">
                <a:latin typeface="Symbol"/>
                <a:cs typeface="Symbol"/>
              </a:rPr>
              <a:t></a:t>
            </a:r>
            <a:r>
              <a:rPr sz="2475" spc="30" baseline="-23569" dirty="0">
                <a:latin typeface="Times New Roman"/>
                <a:cs typeface="Times New Roman"/>
              </a:rPr>
              <a:t>2	</a:t>
            </a:r>
            <a:r>
              <a:rPr sz="2900" spc="-5" dirty="0">
                <a:latin typeface="Times New Roman"/>
                <a:cs typeface="Times New Roman"/>
              </a:rPr>
              <a:t>2	10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410" y="5903820"/>
            <a:ext cx="119062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62000" algn="l"/>
              </a:tabLst>
            </a:pPr>
            <a:r>
              <a:rPr sz="3050" i="1" spc="-70" dirty="0">
                <a:latin typeface="Symbol"/>
                <a:cs typeface="Symbol"/>
              </a:rPr>
              <a:t></a:t>
            </a:r>
            <a:r>
              <a:rPr sz="2475" spc="-104" baseline="-23569" dirty="0">
                <a:latin typeface="Times New Roman"/>
                <a:cs typeface="Times New Roman"/>
              </a:rPr>
              <a:t>1	</a:t>
            </a:r>
            <a:r>
              <a:rPr sz="2900" i="1" spc="100" dirty="0">
                <a:latin typeface="Times New Roman"/>
                <a:cs typeface="Times New Roman"/>
              </a:rPr>
              <a:t>N</a:t>
            </a:r>
            <a:r>
              <a:rPr sz="2475" spc="150" baseline="-23569" dirty="0">
                <a:latin typeface="Times New Roman"/>
                <a:cs typeface="Times New Roman"/>
              </a:rPr>
              <a:t>2</a:t>
            </a:r>
            <a:endParaRPr sz="2475" baseline="-2356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730755"/>
            <a:ext cx="651446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may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another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formula</a:t>
            </a:r>
            <a:endParaRPr sz="2400">
              <a:latin typeface="Arial"/>
              <a:cs typeface="Arial"/>
            </a:endParaRPr>
          </a:p>
          <a:p>
            <a:pPr marL="1803400">
              <a:lnSpc>
                <a:spcPts val="1735"/>
              </a:lnSpc>
              <a:tabLst>
                <a:tab pos="2990215" algn="l"/>
              </a:tabLst>
            </a:pPr>
            <a:r>
              <a:rPr sz="1750" spc="5" dirty="0">
                <a:latin typeface="Symbol"/>
                <a:cs typeface="Symbol"/>
              </a:rPr>
              <a:t>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</a:t>
            </a:r>
            <a:endParaRPr sz="1750">
              <a:latin typeface="Symbol"/>
              <a:cs typeface="Symbol"/>
            </a:endParaRPr>
          </a:p>
          <a:p>
            <a:pPr marL="1710055">
              <a:lnSpc>
                <a:spcPts val="3300"/>
              </a:lnSpc>
              <a:tabLst>
                <a:tab pos="2087880" algn="l"/>
              </a:tabLst>
            </a:pPr>
            <a:r>
              <a:rPr sz="3000" i="1" spc="10" dirty="0">
                <a:latin typeface="Times New Roman"/>
                <a:cs typeface="Times New Roman"/>
              </a:rPr>
              <a:t>V	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V</a:t>
            </a:r>
            <a:r>
              <a:rPr sz="3000" i="1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Symbol"/>
                <a:cs typeface="Symbol"/>
              </a:rPr>
              <a:t>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i="1" spc="5" dirty="0">
                <a:latin typeface="Times New Roman"/>
                <a:cs typeface="Times New Roman"/>
              </a:rPr>
              <a:t>L</a:t>
            </a:r>
            <a:r>
              <a:rPr sz="3000" i="1" spc="-4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417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Symbol"/>
                <a:cs typeface="Symbol"/>
              </a:rPr>
              <a:t>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0.038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15.67</a:t>
            </a:r>
            <a:endParaRPr sz="3000">
              <a:latin typeface="Times New Roman"/>
              <a:cs typeface="Times New Roman"/>
            </a:endParaRPr>
          </a:p>
          <a:p>
            <a:pPr marL="1732914">
              <a:lnSpc>
                <a:spcPts val="1800"/>
              </a:lnSpc>
              <a:spcBef>
                <a:spcPts val="1370"/>
              </a:spcBef>
              <a:tabLst>
                <a:tab pos="2854325" algn="l"/>
                <a:tab pos="3505200" algn="l"/>
              </a:tabLst>
            </a:pPr>
            <a:r>
              <a:rPr sz="1750" spc="5" dirty="0">
                <a:latin typeface="Symbol"/>
                <a:cs typeface="Symbol"/>
              </a:rPr>
              <a:t>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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</a:t>
            </a:r>
            <a:endParaRPr sz="1750">
              <a:latin typeface="Symbol"/>
              <a:cs typeface="Symbol"/>
            </a:endParaRPr>
          </a:p>
          <a:p>
            <a:pPr marL="1682750">
              <a:lnSpc>
                <a:spcPts val="3300"/>
              </a:lnSpc>
            </a:pPr>
            <a:r>
              <a:rPr sz="3000" i="1" spc="10" dirty="0">
                <a:latin typeface="Times New Roman"/>
                <a:cs typeface="Times New Roman"/>
              </a:rPr>
              <a:t>E 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V </a:t>
            </a:r>
            <a:r>
              <a:rPr sz="3000" spc="5" dirty="0">
                <a:latin typeface="Times New Roman"/>
                <a:cs typeface="Times New Roman"/>
              </a:rPr>
              <a:t>/ </a:t>
            </a:r>
            <a:r>
              <a:rPr sz="3000" i="1" spc="5" dirty="0">
                <a:latin typeface="Times New Roman"/>
                <a:cs typeface="Times New Roman"/>
              </a:rPr>
              <a:t>L 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-265" dirty="0">
                <a:latin typeface="Times New Roman"/>
                <a:cs typeface="Times New Roman"/>
              </a:rPr>
              <a:t> </a:t>
            </a:r>
            <a:r>
              <a:rPr sz="3000" i="1" spc="35" dirty="0">
                <a:latin typeface="Times New Roman"/>
                <a:cs typeface="Times New Roman"/>
              </a:rPr>
              <a:t>D</a:t>
            </a:r>
            <a:r>
              <a:rPr sz="3000" spc="35" dirty="0">
                <a:latin typeface="Symbol"/>
                <a:cs typeface="Symbol"/>
              </a:rPr>
              <a:t></a:t>
            </a:r>
            <a:r>
              <a:rPr sz="3000" i="1" spc="35" dirty="0">
                <a:latin typeface="Times New Roman"/>
                <a:cs typeface="Times New Roman"/>
              </a:rPr>
              <a:t>V</a:t>
            </a:r>
            <a:endParaRPr sz="3000">
              <a:latin typeface="Times New Roman"/>
              <a:cs typeface="Times New Roman"/>
            </a:endParaRPr>
          </a:p>
          <a:p>
            <a:pPr marL="1993900">
              <a:lnSpc>
                <a:spcPct val="100000"/>
              </a:lnSpc>
              <a:spcBef>
                <a:spcPts val="140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=417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/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0.038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4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10973.68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493" y="4397754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4020" algn="l"/>
              </a:tabLst>
            </a:pP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he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,	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1097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316" y="4397754"/>
            <a:ext cx="5549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7525" algn="l"/>
                <a:tab pos="2966085" algn="l"/>
                <a:tab pos="5094605" algn="l"/>
              </a:tabLst>
            </a:pP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le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me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ry	m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di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sc</a:t>
            </a:r>
            <a:r>
              <a:rPr sz="2400" spc="15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mi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na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ti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7391" y="571195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1" y="0"/>
                </a:lnTo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0093" y="4548247"/>
            <a:ext cx="7712075" cy="13462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required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construct </a:t>
            </a:r>
            <a:r>
              <a:rPr sz="2400" spc="-10" dirty="0">
                <a:solidFill>
                  <a:srgbClr val="965025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984250">
              <a:lnSpc>
                <a:spcPct val="100000"/>
              </a:lnSpc>
            </a:pPr>
            <a:r>
              <a:rPr sz="2900" i="1" dirty="0">
                <a:latin typeface="Times New Roman"/>
                <a:cs typeface="Times New Roman"/>
              </a:rPr>
              <a:t>T</a:t>
            </a:r>
            <a:r>
              <a:rPr sz="2900" i="1" spc="2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E</a:t>
            </a:r>
            <a:r>
              <a:rPr sz="2900" i="1" spc="-1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/</a:t>
            </a:r>
            <a:r>
              <a:rPr sz="2900" spc="-180" dirty="0">
                <a:latin typeface="Times New Roman"/>
                <a:cs typeface="Times New Roman"/>
              </a:rPr>
              <a:t> </a:t>
            </a:r>
            <a:r>
              <a:rPr sz="3050" i="1" spc="-85" dirty="0">
                <a:latin typeface="Symbol"/>
                <a:cs typeface="Symbol"/>
              </a:rPr>
              <a:t></a:t>
            </a:r>
            <a:r>
              <a:rPr sz="3050" i="1" spc="2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4350" baseline="34482" dirty="0">
                <a:latin typeface="Times New Roman"/>
                <a:cs typeface="Times New Roman"/>
              </a:rPr>
              <a:t>10974</a:t>
            </a:r>
            <a:r>
              <a:rPr sz="4350" spc="195" baseline="3448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610</a:t>
            </a:r>
            <a:r>
              <a:rPr sz="2900" spc="-46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seconds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10</a:t>
            </a:r>
            <a:r>
              <a:rPr sz="2900" spc="-38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minutes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9" name="object 9"/>
          <p:cNvSpPr txBox="1"/>
          <p:nvPr/>
        </p:nvSpPr>
        <p:spPr>
          <a:xfrm>
            <a:off x="825493" y="5675703"/>
            <a:ext cx="8331200" cy="12623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042795" algn="ctr">
              <a:lnSpc>
                <a:spcPct val="100000"/>
              </a:lnSpc>
              <a:spcBef>
                <a:spcPts val="370"/>
              </a:spcBef>
            </a:pPr>
            <a:r>
              <a:rPr sz="2900" dirty="0">
                <a:latin typeface="Times New Roman"/>
                <a:cs typeface="Times New Roman"/>
              </a:rPr>
              <a:t>18</a:t>
            </a: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This is probably a reasonable time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produce the program,  which is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very</a:t>
            </a:r>
            <a:r>
              <a:rPr sz="24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simple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7120" y="1828963"/>
            <a:ext cx="7163608" cy="475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2149" y="6773164"/>
            <a:ext cx="987912" cy="18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6347" y="6810764"/>
            <a:ext cx="497014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0175">
              <a:lnSpc>
                <a:spcPts val="1650"/>
              </a:lnSpc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 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Times New Roman"/>
                <a:cs typeface="Times New Roman"/>
              </a:rPr>
              <a:t>Software Engineering </a:t>
            </a:r>
            <a:r>
              <a:rPr sz="800" spc="-10" dirty="0">
                <a:latin typeface="Times New Roman"/>
                <a:cs typeface="Times New Roman"/>
              </a:rPr>
              <a:t>(3</a:t>
            </a:r>
            <a:r>
              <a:rPr sz="750" spc="-15" baseline="22222" dirty="0">
                <a:latin typeface="Times New Roman"/>
                <a:cs typeface="Times New Roman"/>
              </a:rPr>
              <a:t>rd </a:t>
            </a:r>
            <a:r>
              <a:rPr sz="800" spc="-5" dirty="0">
                <a:latin typeface="Times New Roman"/>
                <a:cs typeface="Times New Roman"/>
              </a:rPr>
              <a:t>ed.), </a:t>
            </a:r>
            <a:r>
              <a:rPr sz="800" dirty="0">
                <a:latin typeface="Times New Roman"/>
                <a:cs typeface="Times New Roman"/>
              </a:rPr>
              <a:t>By K.K </a:t>
            </a:r>
            <a:r>
              <a:rPr sz="800" spc="-5" dirty="0">
                <a:latin typeface="Times New Roman"/>
                <a:cs typeface="Times New Roman"/>
              </a:rPr>
              <a:t>Aggarwal </a:t>
            </a:r>
            <a:r>
              <a:rPr sz="800" dirty="0">
                <a:latin typeface="Times New Roman"/>
                <a:cs typeface="Times New Roman"/>
              </a:rPr>
              <a:t>&amp; </a:t>
            </a:r>
            <a:r>
              <a:rPr sz="800" spc="-5" dirty="0">
                <a:latin typeface="Times New Roman"/>
                <a:cs typeface="Times New Roman"/>
              </a:rPr>
              <a:t>Yogesh </a:t>
            </a:r>
            <a:r>
              <a:rPr sz="800" dirty="0">
                <a:latin typeface="Times New Roman"/>
                <a:cs typeface="Times New Roman"/>
              </a:rPr>
              <a:t>Singh, </a:t>
            </a:r>
            <a:r>
              <a:rPr sz="800" spc="-5" dirty="0">
                <a:latin typeface="Times New Roman"/>
                <a:cs typeface="Times New Roman"/>
              </a:rPr>
              <a:t>Copyright </a:t>
            </a:r>
            <a:r>
              <a:rPr sz="800" dirty="0">
                <a:latin typeface="Times New Roman"/>
                <a:cs typeface="Times New Roman"/>
              </a:rPr>
              <a:t>© </a:t>
            </a:r>
            <a:r>
              <a:rPr sz="800" spc="-5" dirty="0">
                <a:latin typeface="Times New Roman"/>
                <a:cs typeface="Times New Roman"/>
              </a:rPr>
              <a:t>New </a:t>
            </a:r>
            <a:r>
              <a:rPr sz="800" spc="-10" dirty="0">
                <a:latin typeface="Times New Roman"/>
                <a:cs typeface="Times New Roman"/>
              </a:rPr>
              <a:t>Age </a:t>
            </a:r>
            <a:r>
              <a:rPr sz="800" spc="-5" dirty="0">
                <a:latin typeface="Times New Roman"/>
                <a:cs typeface="Times New Roman"/>
              </a:rPr>
              <a:t>International Publishers,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2007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770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563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2414" y="1556534"/>
            <a:ext cx="6115125" cy="5010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6347" y="6810764"/>
            <a:ext cx="497014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0175">
              <a:lnSpc>
                <a:spcPts val="1650"/>
              </a:lnSpc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 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Times New Roman"/>
                <a:cs typeface="Times New Roman"/>
              </a:rPr>
              <a:t>Software Engineering </a:t>
            </a:r>
            <a:r>
              <a:rPr sz="800" spc="-10" dirty="0">
                <a:latin typeface="Times New Roman"/>
                <a:cs typeface="Times New Roman"/>
              </a:rPr>
              <a:t>(3</a:t>
            </a:r>
            <a:r>
              <a:rPr sz="750" spc="-15" baseline="22222" dirty="0">
                <a:latin typeface="Times New Roman"/>
                <a:cs typeface="Times New Roman"/>
              </a:rPr>
              <a:t>rd </a:t>
            </a:r>
            <a:r>
              <a:rPr sz="800" spc="-5" dirty="0">
                <a:latin typeface="Times New Roman"/>
                <a:cs typeface="Times New Roman"/>
              </a:rPr>
              <a:t>ed.), </a:t>
            </a:r>
            <a:r>
              <a:rPr sz="800" dirty="0">
                <a:latin typeface="Times New Roman"/>
                <a:cs typeface="Times New Roman"/>
              </a:rPr>
              <a:t>By K.K </a:t>
            </a:r>
            <a:r>
              <a:rPr sz="800" spc="-5" dirty="0">
                <a:latin typeface="Times New Roman"/>
                <a:cs typeface="Times New Roman"/>
              </a:rPr>
              <a:t>Aggarwal </a:t>
            </a:r>
            <a:r>
              <a:rPr sz="800" dirty="0">
                <a:latin typeface="Times New Roman"/>
                <a:cs typeface="Times New Roman"/>
              </a:rPr>
              <a:t>&amp; </a:t>
            </a:r>
            <a:r>
              <a:rPr sz="800" spc="-5" dirty="0">
                <a:latin typeface="Times New Roman"/>
                <a:cs typeface="Times New Roman"/>
              </a:rPr>
              <a:t>Yogesh </a:t>
            </a:r>
            <a:r>
              <a:rPr sz="800" dirty="0">
                <a:latin typeface="Times New Roman"/>
                <a:cs typeface="Times New Roman"/>
              </a:rPr>
              <a:t>Singh, </a:t>
            </a:r>
            <a:r>
              <a:rPr sz="800" spc="-5" dirty="0">
                <a:latin typeface="Times New Roman"/>
                <a:cs typeface="Times New Roman"/>
              </a:rPr>
              <a:t>Copyright </a:t>
            </a:r>
            <a:r>
              <a:rPr sz="800" dirty="0">
                <a:latin typeface="Times New Roman"/>
                <a:cs typeface="Times New Roman"/>
              </a:rPr>
              <a:t>© </a:t>
            </a:r>
            <a:r>
              <a:rPr sz="800" spc="-5" dirty="0">
                <a:latin typeface="Times New Roman"/>
                <a:cs typeface="Times New Roman"/>
              </a:rPr>
              <a:t>New </a:t>
            </a:r>
            <a:r>
              <a:rPr sz="800" spc="-10" dirty="0">
                <a:latin typeface="Times New Roman"/>
                <a:cs typeface="Times New Roman"/>
              </a:rPr>
              <a:t>Age </a:t>
            </a:r>
            <a:r>
              <a:rPr sz="800" spc="-5" dirty="0">
                <a:latin typeface="Times New Roman"/>
                <a:cs typeface="Times New Roman"/>
              </a:rPr>
              <a:t>International Publishers,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2007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7411" y="2803650"/>
            <a:ext cx="447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  <a:tab pos="1266825" algn="l"/>
                <a:tab pos="1667510" algn="l"/>
                <a:tab pos="3002280" algn="l"/>
                <a:tab pos="3560445" algn="l"/>
              </a:tabLst>
            </a:pPr>
            <a:r>
              <a:rPr sz="2200" spc="-5" dirty="0">
                <a:latin typeface="Arial"/>
                <a:cs typeface="Arial"/>
              </a:rPr>
              <a:t>in	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able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3.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ulate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arious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337" y="2113279"/>
            <a:ext cx="3893185" cy="148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Example- 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6.2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0000"/>
              </a:lnSpc>
              <a:tabLst>
                <a:tab pos="1299845" algn="l"/>
                <a:tab pos="1859280" algn="l"/>
                <a:tab pos="3072765" algn="l"/>
              </a:tabLst>
            </a:pP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ider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spc="1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s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n  software </a:t>
            </a:r>
            <a:r>
              <a:rPr sz="2200" dirty="0">
                <a:latin typeface="Arial"/>
                <a:cs typeface="Arial"/>
              </a:rPr>
              <a:t>science</a:t>
            </a:r>
            <a:r>
              <a:rPr sz="2200" spc="-5" dirty="0">
                <a:latin typeface="Arial"/>
                <a:cs typeface="Arial"/>
              </a:rPr>
              <a:t> metrics.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337" y="1808479"/>
            <a:ext cx="689102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2200" spc="-5" dirty="0">
                <a:latin typeface="Arial"/>
                <a:cs typeface="Arial"/>
              </a:rPr>
              <a:t>List of operators and operands are given in Table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4.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8349" y="6087364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248" y="3388390"/>
            <a:ext cx="8239833" cy="2295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1302" y="5850125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</a:t>
            </a:r>
            <a:r>
              <a:rPr sz="1600" b="1" spc="-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4477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01" y="6749284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Table</a:t>
            </a:r>
            <a:r>
              <a:rPr sz="1600" b="1" spc="-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1358" y="1658821"/>
            <a:ext cx="6774058" cy="5033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6857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293" y="2090419"/>
            <a:ext cx="211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293" y="1270450"/>
            <a:ext cx="401383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 dirty="0">
                <a:latin typeface="Arial"/>
                <a:cs typeface="Arial"/>
              </a:rPr>
              <a:t>Program vocabulary </a:t>
            </a:r>
            <a:r>
              <a:rPr sz="5325" i="1" spc="-157" baseline="-3912" dirty="0">
                <a:latin typeface="Symbol"/>
                <a:cs typeface="Symbol"/>
              </a:rPr>
              <a:t></a:t>
            </a:r>
            <a:r>
              <a:rPr sz="5325" i="1" spc="-157" baseline="-3912" dirty="0">
                <a:latin typeface="Times New Roman"/>
                <a:cs typeface="Times New Roman"/>
              </a:rPr>
              <a:t> </a:t>
            </a:r>
            <a:r>
              <a:rPr sz="5025" spc="22" baseline="-4145" dirty="0">
                <a:latin typeface="Symbol"/>
                <a:cs typeface="Symbol"/>
              </a:rPr>
              <a:t></a:t>
            </a:r>
            <a:r>
              <a:rPr sz="5025" spc="480" baseline="-4145" dirty="0">
                <a:latin typeface="Times New Roman"/>
                <a:cs typeface="Times New Roman"/>
              </a:rPr>
              <a:t> </a:t>
            </a:r>
            <a:r>
              <a:rPr sz="5025" spc="22" baseline="-4145" dirty="0">
                <a:latin typeface="Times New Roman"/>
                <a:cs typeface="Times New Roman"/>
              </a:rPr>
              <a:t>42</a:t>
            </a:r>
            <a:endParaRPr sz="5025" baseline="-41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05" y="3096259"/>
            <a:ext cx="2296795" cy="15513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5" dirty="0">
                <a:latin typeface="Arial"/>
                <a:cs typeface="Arial"/>
              </a:rPr>
              <a:t>Estimated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Arial"/>
                <a:cs typeface="Arial"/>
              </a:rPr>
              <a:t>% error</a:t>
            </a:r>
            <a:endParaRPr sz="2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450"/>
              </a:spcBef>
            </a:pP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766" y="1919731"/>
            <a:ext cx="5130800" cy="272796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789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400" spc="322" baseline="-208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+N</a:t>
            </a:r>
            <a:r>
              <a:rPr sz="2400" spc="-7" baseline="-2083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L="484505">
              <a:lnSpc>
                <a:spcPts val="2620"/>
              </a:lnSpc>
              <a:spcBef>
                <a:spcPts val="1689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84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55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139</a:t>
            </a:r>
            <a:endParaRPr sz="2400">
              <a:latin typeface="Arial"/>
              <a:cs typeface="Arial"/>
            </a:endParaRPr>
          </a:p>
          <a:p>
            <a:pPr marL="100330">
              <a:lnSpc>
                <a:spcPts val="1380"/>
              </a:lnSpc>
            </a:pPr>
            <a:r>
              <a:rPr sz="1600" dirty="0">
                <a:latin typeface="Symbol"/>
                <a:cs typeface="Symbol"/>
              </a:rPr>
              <a:t>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3020"/>
              </a:lnSpc>
            </a:pPr>
            <a:r>
              <a:rPr sz="2750" i="1" spc="-5" dirty="0">
                <a:latin typeface="Times New Roman"/>
                <a:cs typeface="Times New Roman"/>
              </a:rPr>
              <a:t>N</a:t>
            </a:r>
            <a:r>
              <a:rPr sz="2750" i="1" spc="22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Symbol"/>
                <a:cs typeface="Symbol"/>
              </a:rPr>
              <a:t>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24</a:t>
            </a:r>
            <a:r>
              <a:rPr sz="2750" spc="-409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log</a:t>
            </a:r>
            <a:r>
              <a:rPr sz="2400" spc="52" baseline="-24305" dirty="0">
                <a:latin typeface="Times New Roman"/>
                <a:cs typeface="Times New Roman"/>
              </a:rPr>
              <a:t>2</a:t>
            </a:r>
            <a:r>
              <a:rPr sz="2400" spc="352" baseline="-24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24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Symbol"/>
                <a:cs typeface="Symbol"/>
              </a:rPr>
              <a:t></a:t>
            </a:r>
            <a:r>
              <a:rPr sz="2750" spc="65" dirty="0">
                <a:latin typeface="Times New Roman"/>
                <a:cs typeface="Times New Roman"/>
              </a:rPr>
              <a:t>18</a:t>
            </a:r>
            <a:r>
              <a:rPr sz="2750" spc="-44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log</a:t>
            </a:r>
            <a:r>
              <a:rPr sz="2400" spc="44" baseline="-24305" dirty="0">
                <a:latin typeface="Times New Roman"/>
                <a:cs typeface="Times New Roman"/>
              </a:rPr>
              <a:t>2</a:t>
            </a:r>
            <a:r>
              <a:rPr sz="2400" spc="-75" baseline="-24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18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Symbol"/>
                <a:cs typeface="Symbol"/>
              </a:rPr>
              <a:t></a:t>
            </a:r>
            <a:r>
              <a:rPr sz="2750" spc="-36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185.115</a:t>
            </a:r>
            <a:endParaRPr sz="27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24.91</a:t>
            </a:r>
            <a:endParaRPr sz="24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450"/>
              </a:spcBef>
              <a:tabLst>
                <a:tab pos="436880" algn="l"/>
              </a:tabLst>
            </a:pPr>
            <a:r>
              <a:rPr sz="2400" dirty="0">
                <a:latin typeface="Arial"/>
                <a:cs typeface="Arial"/>
              </a:rPr>
              <a:t>V	= </a:t>
            </a:r>
            <a:r>
              <a:rPr sz="2400" spc="-5" dirty="0">
                <a:latin typeface="Arial"/>
                <a:cs typeface="Arial"/>
              </a:rPr>
              <a:t>749.605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097" y="5018022"/>
            <a:ext cx="3313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Estimated program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7796" y="5256294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08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1213" y="5256294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>
                <a:moveTo>
                  <a:pt x="0" y="0"/>
                </a:moveTo>
                <a:lnTo>
                  <a:pt x="505977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4142" y="5232838"/>
            <a:ext cx="126682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12165" algn="l"/>
              </a:tabLst>
            </a:pPr>
            <a:r>
              <a:rPr sz="3250" i="1" spc="-75" dirty="0">
                <a:latin typeface="Symbol"/>
                <a:cs typeface="Symbol"/>
              </a:rPr>
              <a:t></a:t>
            </a:r>
            <a:r>
              <a:rPr sz="2700" spc="-112" baseline="-24691" dirty="0">
                <a:latin typeface="Times New Roman"/>
                <a:cs typeface="Times New Roman"/>
              </a:rPr>
              <a:t>1	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2700" spc="150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7282" y="4676578"/>
            <a:ext cx="147891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40055" algn="l"/>
              </a:tabLst>
            </a:pPr>
            <a:r>
              <a:rPr sz="4650" baseline="-34946" dirty="0">
                <a:latin typeface="Symbol"/>
                <a:cs typeface="Symbol"/>
              </a:rPr>
              <a:t></a:t>
            </a:r>
            <a:r>
              <a:rPr sz="4650" baseline="-34946" dirty="0">
                <a:latin typeface="Times New Roman"/>
                <a:cs typeface="Times New Roman"/>
              </a:rPr>
              <a:t>	</a:t>
            </a:r>
            <a:r>
              <a:rPr sz="3100" dirty="0">
                <a:latin typeface="Times New Roman"/>
                <a:cs typeface="Times New Roman"/>
              </a:rPr>
              <a:t>2 </a:t>
            </a:r>
            <a:r>
              <a:rPr sz="4650" baseline="-34946" dirty="0">
                <a:latin typeface="Symbol"/>
                <a:cs typeface="Symbol"/>
              </a:rPr>
              <a:t></a:t>
            </a:r>
            <a:r>
              <a:rPr sz="4650" spc="112" baseline="-34946" dirty="0">
                <a:latin typeface="Times New Roman"/>
                <a:cs typeface="Times New Roman"/>
              </a:rPr>
              <a:t> </a:t>
            </a:r>
            <a:r>
              <a:rPr sz="3250" i="1" spc="20" dirty="0">
                <a:latin typeface="Symbol"/>
                <a:cs typeface="Symbol"/>
              </a:rPr>
              <a:t></a:t>
            </a:r>
            <a:r>
              <a:rPr sz="2700" spc="30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2645" y="6469402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35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7689" y="6469402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36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29430" y="6160140"/>
            <a:ext cx="328295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070"/>
              </a:lnSpc>
              <a:spcBef>
                <a:spcPts val="100"/>
              </a:spcBef>
              <a:tabLst>
                <a:tab pos="487680" algn="l"/>
                <a:tab pos="852169" algn="l"/>
              </a:tabLst>
            </a:pPr>
            <a:r>
              <a:rPr sz="3100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baseline="34946" dirty="0">
                <a:latin typeface="Times New Roman"/>
                <a:cs typeface="Times New Roman"/>
              </a:rPr>
              <a:t>2	</a:t>
            </a:r>
            <a:r>
              <a:rPr sz="3100" dirty="0">
                <a:latin typeface="Symbol"/>
                <a:cs typeface="Symbol"/>
              </a:rPr>
              <a:t>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4650" baseline="34946" dirty="0">
                <a:latin typeface="Times New Roman"/>
                <a:cs typeface="Times New Roman"/>
              </a:rPr>
              <a:t>18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2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0.02727</a:t>
            </a:r>
            <a:endParaRPr sz="3100">
              <a:latin typeface="Times New Roman"/>
              <a:cs typeface="Times New Roman"/>
            </a:endParaRPr>
          </a:p>
          <a:p>
            <a:pPr marL="390525">
              <a:lnSpc>
                <a:spcPts val="3070"/>
              </a:lnSpc>
              <a:tabLst>
                <a:tab pos="1141730" algn="l"/>
              </a:tabLst>
            </a:pPr>
            <a:r>
              <a:rPr sz="3100" dirty="0">
                <a:latin typeface="Times New Roman"/>
                <a:cs typeface="Times New Roman"/>
              </a:rPr>
              <a:t>24	55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770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4706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2337307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ff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696" y="4793994"/>
            <a:ext cx="123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3005" y="3421383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3020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0448" y="3240125"/>
            <a:ext cx="6342380" cy="11836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520"/>
              </a:spcBef>
            </a:pPr>
            <a:r>
              <a:rPr sz="3100" dirty="0">
                <a:latin typeface="Times New Roman"/>
                <a:cs typeface="Times New Roman"/>
              </a:rPr>
              <a:t>.02727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27488.33 elementary mental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discriminations.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8785" y="5021599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606" y="0"/>
                </a:lnTo>
              </a:path>
            </a:pathLst>
          </a:custGeom>
          <a:ln w="16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7101" y="5020188"/>
            <a:ext cx="42100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dirty="0">
                <a:latin typeface="Times New Roman"/>
                <a:cs typeface="Times New Roman"/>
              </a:rPr>
              <a:t>8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4761989" y="4463929"/>
            <a:ext cx="149987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latin typeface="Times New Roman"/>
                <a:cs typeface="Times New Roman"/>
              </a:rPr>
              <a:t>2748</a:t>
            </a:r>
            <a:r>
              <a:rPr sz="3100" spc="-65" dirty="0">
                <a:latin typeface="Times New Roman"/>
                <a:cs typeface="Times New Roman"/>
              </a:rPr>
              <a:t>8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3</a:t>
            </a:r>
            <a:r>
              <a:rPr sz="3100" dirty="0">
                <a:latin typeface="Times New Roman"/>
                <a:cs typeface="Times New Roman"/>
              </a:rPr>
              <a:t>3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126" y="4689930"/>
            <a:ext cx="109982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dirty="0">
                <a:latin typeface="Times New Roman"/>
                <a:cs typeface="Times New Roman"/>
              </a:rPr>
              <a:t>E </a:t>
            </a:r>
            <a:r>
              <a:rPr sz="3100" dirty="0">
                <a:latin typeface="Times New Roman"/>
                <a:cs typeface="Times New Roman"/>
              </a:rPr>
              <a:t>/ </a:t>
            </a:r>
            <a:r>
              <a:rPr sz="3250" i="1" spc="-85" dirty="0">
                <a:latin typeface="Symbol"/>
                <a:cs typeface="Symbol"/>
              </a:rPr>
              <a:t></a:t>
            </a:r>
            <a:r>
              <a:rPr sz="3250" i="1" spc="-1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493" y="1625599"/>
            <a:ext cx="214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Minimal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1338" y="1590108"/>
            <a:ext cx="1730375" cy="17722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V*=20.4417</a:t>
            </a:r>
            <a:endParaRPr sz="2400">
              <a:latin typeface="Arial"/>
              <a:cs typeface="Arial"/>
            </a:endParaRPr>
          </a:p>
          <a:p>
            <a:pPr marL="132715" algn="ctr">
              <a:lnSpc>
                <a:spcPts val="1705"/>
              </a:lnSpc>
              <a:spcBef>
                <a:spcPts val="475"/>
              </a:spcBef>
            </a:pPr>
            <a:r>
              <a:rPr sz="1650" spc="20" dirty="0">
                <a:latin typeface="Symbol"/>
                <a:cs typeface="Symbol"/>
              </a:rPr>
              <a:t></a:t>
            </a:r>
            <a:endParaRPr sz="1650">
              <a:latin typeface="Symbol"/>
              <a:cs typeface="Symbol"/>
            </a:endParaRPr>
          </a:p>
          <a:p>
            <a:pPr marL="74295">
              <a:lnSpc>
                <a:spcPts val="3145"/>
              </a:lnSpc>
            </a:pPr>
            <a:r>
              <a:rPr sz="2850" spc="20" dirty="0">
                <a:latin typeface="Symbol"/>
                <a:cs typeface="Symbol"/>
              </a:rPr>
              <a:t>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i="1" spc="20" dirty="0">
                <a:latin typeface="Times New Roman"/>
                <a:cs typeface="Times New Roman"/>
              </a:rPr>
              <a:t>V </a:t>
            </a:r>
            <a:r>
              <a:rPr sz="2850" spc="10" dirty="0">
                <a:latin typeface="Times New Roman"/>
                <a:cs typeface="Times New Roman"/>
              </a:rPr>
              <a:t>/</a:t>
            </a:r>
            <a:r>
              <a:rPr sz="2850" spc="-375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200"/>
              </a:spcBef>
            </a:pPr>
            <a:r>
              <a:rPr sz="4650" baseline="-34946" dirty="0">
                <a:latin typeface="Symbol"/>
                <a:cs typeface="Symbol"/>
              </a:rPr>
              <a:t></a:t>
            </a:r>
            <a:r>
              <a:rPr sz="4650" spc="120" baseline="-34946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748.605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498" y="5374637"/>
            <a:ext cx="2948940" cy="112014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1527.1295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seconds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25.452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minutes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7205" y="1852675"/>
            <a:ext cx="3566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Data Structure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3906" y="2424112"/>
          <a:ext cx="8458200" cy="4078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i="1" dirty="0">
                          <a:latin typeface="Arial"/>
                          <a:cs typeface="Arial"/>
                        </a:rPr>
                        <a:t>Program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i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7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Input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i="1" spc="-5" dirty="0">
                          <a:latin typeface="Arial"/>
                          <a:cs typeface="Arial"/>
                        </a:rPr>
                        <a:t>Internal</a:t>
                      </a:r>
                      <a:r>
                        <a:rPr sz="17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Data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i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7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spc="-5" dirty="0">
                          <a:latin typeface="Arial"/>
                          <a:cs typeface="Arial"/>
                        </a:rPr>
                        <a:t>Output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9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Payroll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96520" algn="just">
                        <a:lnSpc>
                          <a:spcPct val="100299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Name/ Social Security  No./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Rate/ Number  of hours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95910">
                        <a:lnSpc>
                          <a:spcPct val="1102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Withholding rates  Overtime factors  Insurance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premium  Rates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64795">
                        <a:lnSpc>
                          <a:spcPct val="11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Gross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pay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withholding  Net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Pay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ledgers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97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Spreadsheet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84455" algn="just">
                        <a:lnSpc>
                          <a:spcPct val="100299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Item Names/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amounts/ Relationships  among items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392430">
                        <a:lnSpc>
                          <a:spcPct val="11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Cell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computations  Sub-totals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314325">
                        <a:lnSpc>
                          <a:spcPct val="1006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Spreadsheet of items  and totals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051">
                <a:tc>
                  <a:txBody>
                    <a:bodyPr/>
                    <a:lstStyle/>
                    <a:p>
                      <a:pPr marL="123189" marR="5162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Soft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Planner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01600" algn="just">
                        <a:lnSpc>
                          <a:spcPct val="100299"/>
                        </a:lnSpc>
                        <a:spcBef>
                          <a:spcPts val="6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Program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size/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No. of  software developers on  team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367665">
                        <a:lnSpc>
                          <a:spcPct val="11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  Constants  Coefficients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427990">
                        <a:lnSpc>
                          <a:spcPct val="11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Est. project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effort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Est. project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duration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35199" y="6610601"/>
            <a:ext cx="573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Fig.1: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Some </a:t>
            </a:r>
            <a:r>
              <a:rPr sz="1800" spc="-10" dirty="0">
                <a:solidFill>
                  <a:srgbClr val="003265"/>
                </a:solidFill>
                <a:latin typeface="Arial"/>
                <a:cs typeface="Arial"/>
              </a:rPr>
              <a:t>examples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of input, internal, and output</a:t>
            </a:r>
            <a:r>
              <a:rPr sz="18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893" y="2341879"/>
            <a:ext cx="80264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99800"/>
              </a:lnSpc>
              <a:spcBef>
                <a:spcPts val="100"/>
              </a:spcBef>
              <a:buFont typeface="MS UI Gothic"/>
              <a:buChar char="❖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Pressman explained as “A measure provides a quantitative  indication of the extent, amount,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dimension,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capacity, 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size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some attribute of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product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process”.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30"/>
              </a:spcBef>
              <a:buFont typeface="MS UI Gothic"/>
              <a:buChar char="❖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Measurement is the act of determine a</a:t>
            </a:r>
            <a:r>
              <a:rPr sz="2200" spc="6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measure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Font typeface="MS UI Gothic"/>
              <a:buChar char="❖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metric</a:t>
            </a:r>
            <a:r>
              <a:rPr sz="2200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2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quantitative</a:t>
            </a:r>
            <a:r>
              <a:rPr sz="22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measure</a:t>
            </a:r>
            <a:r>
              <a:rPr sz="22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degree</a:t>
            </a:r>
            <a:r>
              <a:rPr sz="22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200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435093" y="4353558"/>
            <a:ext cx="7567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70" algn="l"/>
                <a:tab pos="1584960" algn="l"/>
                <a:tab pos="3273425" algn="l"/>
                <a:tab pos="3749040" algn="l"/>
                <a:tab pos="4957445" algn="l"/>
                <a:tab pos="6504305" algn="l"/>
                <a:tab pos="6887209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	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pone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t,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pro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gi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893" y="4517540"/>
            <a:ext cx="8027670" cy="203898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430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attribute.</a:t>
            </a:r>
            <a:endParaRPr sz="2200">
              <a:latin typeface="Arial"/>
              <a:cs typeface="Arial"/>
            </a:endParaRPr>
          </a:p>
          <a:p>
            <a:pPr marL="469265" marR="5080" indent="-457200" algn="just">
              <a:lnSpc>
                <a:spcPct val="99800"/>
              </a:lnSpc>
              <a:spcBef>
                <a:spcPts val="1340"/>
              </a:spcBef>
              <a:buFont typeface="MS UI Gothic"/>
              <a:buChar char="❖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Fenton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defined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measurement as “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process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by which  numbers or symbols are assigned to attributes of entities in  the real world in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way as to describe them according  to clearly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defined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 rules”.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293" y="2006599"/>
            <a:ext cx="863600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57834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84505" algn="l"/>
                <a:tab pos="48514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Amount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 method for determining the amount of data is to count the  number 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entries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cross-reference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list.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variable is a string of alphanumeric characters that is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defined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 developer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that is used to represent some value during either  compilation or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execution.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9218" y="6426197"/>
            <a:ext cx="237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Fig.2: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Payday</a:t>
            </a:r>
            <a:r>
              <a:rPr sz="18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6952" y="1397839"/>
            <a:ext cx="6538017" cy="477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06" y="2043112"/>
          <a:ext cx="8304527" cy="388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15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check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gross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hours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15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FF6A7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876802" y="6488681"/>
            <a:ext cx="445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Fig.3: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cross reference of program</a:t>
            </a:r>
            <a:r>
              <a:rPr sz="18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payday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7295" y="3772857"/>
            <a:ext cx="48069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50" i="1" spc="30" dirty="0">
                <a:latin typeface="Symbol"/>
                <a:cs typeface="Symbol"/>
              </a:rPr>
              <a:t></a:t>
            </a:r>
            <a:r>
              <a:rPr sz="2925" spc="44" baseline="-24216" dirty="0">
                <a:latin typeface="Times New Roman"/>
                <a:cs typeface="Times New Roman"/>
              </a:rPr>
              <a:t>2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2312" y="1966912"/>
          <a:ext cx="3276600" cy="1142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feof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stdin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29202" y="3440682"/>
            <a:ext cx="415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Fig.4: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Some items not counted as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VARS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099" y="4016754"/>
            <a:ext cx="4999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VARS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unique constants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labels.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7018" y="4632450"/>
            <a:ext cx="1666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be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count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9650" y="4918514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893" y="4457704"/>
            <a:ext cx="674687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-5" dirty="0">
                <a:latin typeface="Arial"/>
                <a:cs typeface="Arial"/>
              </a:rPr>
              <a:t>Halstead introduced a metric that 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-5" dirty="0">
                <a:latin typeface="Arial"/>
                <a:cs typeface="Arial"/>
              </a:rPr>
              <a:t>referred to as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5325" i="1" spc="-157" baseline="-18779" dirty="0">
                <a:latin typeface="Symbol"/>
                <a:cs typeface="Symbol"/>
              </a:rPr>
              <a:t></a:t>
            </a:r>
            <a:endParaRPr sz="5325" baseline="-18779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893" y="4968644"/>
            <a:ext cx="8684895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95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of the </a:t>
            </a:r>
            <a:r>
              <a:rPr sz="2200" dirty="0">
                <a:latin typeface="Arial"/>
                <a:cs typeface="Arial"/>
              </a:rPr>
              <a:t>operands </a:t>
            </a:r>
            <a:r>
              <a:rPr sz="2200" spc="-5" dirty="0">
                <a:latin typeface="Arial"/>
                <a:cs typeface="Arial"/>
              </a:rPr>
              <a:t>in a </a:t>
            </a:r>
            <a:r>
              <a:rPr sz="2200" dirty="0">
                <a:latin typeface="Arial"/>
                <a:cs typeface="Arial"/>
              </a:rPr>
              <a:t>program </a:t>
            </a:r>
            <a:r>
              <a:rPr sz="2200" spc="-5" dirty="0">
                <a:latin typeface="Arial"/>
                <a:cs typeface="Arial"/>
              </a:rPr>
              <a:t>– including all variables, constants, and  labels. Thus,</a:t>
            </a:r>
            <a:endParaRPr sz="2200">
              <a:latin typeface="Arial"/>
              <a:cs typeface="Arial"/>
            </a:endParaRPr>
          </a:p>
          <a:p>
            <a:pPr marL="490855" algn="ctr">
              <a:lnSpc>
                <a:spcPct val="100000"/>
              </a:lnSpc>
              <a:spcBef>
                <a:spcPts val="405"/>
              </a:spcBef>
              <a:tabLst>
                <a:tab pos="1022985" algn="l"/>
              </a:tabLst>
            </a:pPr>
            <a:r>
              <a:rPr sz="3500" i="1" spc="15" dirty="0">
                <a:latin typeface="Symbol"/>
                <a:cs typeface="Symbol"/>
              </a:rPr>
              <a:t></a:t>
            </a:r>
            <a:r>
              <a:rPr sz="2850" spc="22" baseline="-24853" dirty="0">
                <a:latin typeface="Times New Roman"/>
                <a:cs typeface="Times New Roman"/>
              </a:rPr>
              <a:t>2	</a:t>
            </a:r>
            <a:r>
              <a:rPr sz="3300" dirty="0">
                <a:latin typeface="Symbol"/>
                <a:cs typeface="Symbol"/>
              </a:rPr>
              <a:t></a:t>
            </a:r>
            <a:r>
              <a:rPr sz="3300" spc="-380" dirty="0">
                <a:latin typeface="Times New Roman"/>
                <a:cs typeface="Times New Roman"/>
              </a:rPr>
              <a:t> </a:t>
            </a:r>
            <a:r>
              <a:rPr sz="3300" i="1" spc="-5" dirty="0">
                <a:latin typeface="Times New Roman"/>
                <a:cs typeface="Times New Roman"/>
              </a:rPr>
              <a:t>VARS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</a:t>
            </a:r>
            <a:r>
              <a:rPr sz="3300" spc="-229" dirty="0">
                <a:latin typeface="Times New Roman"/>
                <a:cs typeface="Times New Roman"/>
              </a:rPr>
              <a:t> </a:t>
            </a:r>
            <a:r>
              <a:rPr sz="3300" spc="20" dirty="0">
                <a:latin typeface="Times New Roman"/>
                <a:cs typeface="Times New Roman"/>
              </a:rPr>
              <a:t>uniqueconstants</a:t>
            </a:r>
            <a:r>
              <a:rPr sz="3300" spc="-2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</a:t>
            </a:r>
            <a:r>
              <a:rPr sz="3300" spc="-27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labels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2923" y="6456677"/>
            <a:ext cx="5582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265"/>
                </a:solidFill>
                <a:latin typeface="Arial"/>
                <a:cs typeface="Arial"/>
              </a:rPr>
              <a:t>Fig.6: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Program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payday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with operands in</a:t>
            </a:r>
            <a:r>
              <a:rPr sz="20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brackets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8335" y="1708807"/>
            <a:ext cx="7013631" cy="4650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82799"/>
            <a:ext cx="8469630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Usage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 Data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within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endParaRPr sz="2600">
              <a:latin typeface="Arial"/>
              <a:cs typeface="Arial"/>
            </a:endParaRPr>
          </a:p>
          <a:p>
            <a:pPr marL="88265" marR="6000750">
              <a:lnSpc>
                <a:spcPts val="5400"/>
              </a:lnSpc>
              <a:spcBef>
                <a:spcPts val="345"/>
              </a:spcBef>
              <a:buFont typeface="MS UI Gothic"/>
              <a:buChar char="✓"/>
              <a:tabLst>
                <a:tab pos="545465" algn="l"/>
                <a:tab pos="546100" algn="l"/>
              </a:tabLst>
            </a:pPr>
            <a:r>
              <a:rPr sz="2400" spc="-5" dirty="0">
                <a:latin typeface="Arial"/>
                <a:cs typeface="Arial"/>
              </a:rPr>
              <a:t>Live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 </a:t>
            </a:r>
            <a:r>
              <a:rPr sz="2400" u="heavy" spc="-5" dirty="0">
                <a:solidFill>
                  <a:srgbClr val="329932"/>
                </a:solidFill>
                <a:uFill>
                  <a:solidFill>
                    <a:srgbClr val="329932"/>
                  </a:solidFill>
                </a:uFill>
                <a:latin typeface="Arial"/>
                <a:cs typeface="Arial"/>
              </a:rPr>
              <a:t> Definitions</a:t>
            </a:r>
            <a:r>
              <a:rPr sz="2400" u="heavy" spc="5" dirty="0">
                <a:solidFill>
                  <a:srgbClr val="329932"/>
                </a:solidFill>
                <a:uFill>
                  <a:solidFill>
                    <a:srgbClr val="329932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329932"/>
                </a:solidFill>
                <a:uFill>
                  <a:solidFill>
                    <a:srgbClr val="329932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30225" marR="83820" indent="-457200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variable is live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from 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beginning of a procedure to the end  of the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procedure.</a:t>
            </a:r>
            <a:endParaRPr sz="2200">
              <a:latin typeface="Arial"/>
              <a:cs typeface="Arial"/>
            </a:endParaRPr>
          </a:p>
          <a:p>
            <a:pPr marL="530225" marR="7620" indent="-457200">
              <a:lnSpc>
                <a:spcPct val="100000"/>
              </a:lnSpc>
              <a:spcBef>
                <a:spcPts val="1764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 variable is live at a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particular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statement only if it is referenced  a certain number of statements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before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after that</a:t>
            </a:r>
            <a:r>
              <a:rPr sz="22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 marL="530225" marR="508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30225" algn="l"/>
                <a:tab pos="530860" algn="l"/>
                <a:tab pos="859790" algn="l"/>
                <a:tab pos="1981200" algn="l"/>
                <a:tab pos="2327275" algn="l"/>
                <a:tab pos="2889885" algn="l"/>
                <a:tab pos="3592195" algn="l"/>
                <a:tab pos="4015740" algn="l"/>
                <a:tab pos="4610100" algn="l"/>
                <a:tab pos="4985385" algn="l"/>
                <a:tab pos="5405755" algn="l"/>
                <a:tab pos="5981700" algn="l"/>
                <a:tab pos="7446645" algn="l"/>
                <a:tab pos="830135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	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ariable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from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fir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refe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ith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 procedure.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947" y="7038845"/>
            <a:ext cx="5020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Software Engineering </a:t>
            </a:r>
            <a:r>
              <a:rPr sz="800" spc="-10" dirty="0">
                <a:latin typeface="Times New Roman"/>
                <a:cs typeface="Times New Roman"/>
              </a:rPr>
              <a:t>(3</a:t>
            </a:r>
            <a:r>
              <a:rPr sz="750" spc="-15" baseline="22222" dirty="0">
                <a:latin typeface="Times New Roman"/>
                <a:cs typeface="Times New Roman"/>
              </a:rPr>
              <a:t>rd </a:t>
            </a:r>
            <a:r>
              <a:rPr sz="800" spc="-5" dirty="0">
                <a:latin typeface="Times New Roman"/>
                <a:cs typeface="Times New Roman"/>
              </a:rPr>
              <a:t>ed.), </a:t>
            </a:r>
            <a:r>
              <a:rPr sz="800" dirty="0">
                <a:latin typeface="Times New Roman"/>
                <a:cs typeface="Times New Roman"/>
              </a:rPr>
              <a:t>By K.K </a:t>
            </a:r>
            <a:r>
              <a:rPr sz="800" spc="-5" dirty="0">
                <a:latin typeface="Times New Roman"/>
                <a:cs typeface="Times New Roman"/>
              </a:rPr>
              <a:t>Aggarwal </a:t>
            </a:r>
            <a:r>
              <a:rPr sz="800" dirty="0">
                <a:latin typeface="Times New Roman"/>
                <a:cs typeface="Times New Roman"/>
              </a:rPr>
              <a:t>&amp; </a:t>
            </a:r>
            <a:r>
              <a:rPr sz="800" spc="-5" dirty="0">
                <a:latin typeface="Times New Roman"/>
                <a:cs typeface="Times New Roman"/>
              </a:rPr>
              <a:t>Yogesh </a:t>
            </a:r>
            <a:r>
              <a:rPr sz="800" dirty="0">
                <a:latin typeface="Times New Roman"/>
                <a:cs typeface="Times New Roman"/>
              </a:rPr>
              <a:t>Singh, </a:t>
            </a:r>
            <a:r>
              <a:rPr sz="800" spc="-5" dirty="0">
                <a:latin typeface="Times New Roman"/>
                <a:cs typeface="Times New Roman"/>
              </a:rPr>
              <a:t>Copyright </a:t>
            </a:r>
            <a:r>
              <a:rPr sz="800" dirty="0">
                <a:latin typeface="Times New Roman"/>
                <a:cs typeface="Times New Roman"/>
              </a:rPr>
              <a:t>© </a:t>
            </a:r>
            <a:r>
              <a:rPr sz="800" spc="-5" dirty="0">
                <a:latin typeface="Times New Roman"/>
                <a:cs typeface="Times New Roman"/>
              </a:rPr>
              <a:t>New </a:t>
            </a:r>
            <a:r>
              <a:rPr sz="800" spc="-10" dirty="0">
                <a:latin typeface="Times New Roman"/>
                <a:cs typeface="Times New Roman"/>
              </a:rPr>
              <a:t>Age </a:t>
            </a:r>
            <a:r>
              <a:rPr sz="800" spc="-5" dirty="0">
                <a:latin typeface="Times New Roman"/>
                <a:cs typeface="Times New Roman"/>
              </a:rPr>
              <a:t>International Publishers,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2007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503" y="1501618"/>
            <a:ext cx="7238444" cy="5400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0736" y="6883396"/>
            <a:ext cx="755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15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r>
              <a:rPr sz="2100" spc="-472" baseline="-3968" dirty="0">
                <a:latin typeface="Arial"/>
                <a:cs typeface="Arial"/>
              </a:rPr>
              <a:t>46</a:t>
            </a:r>
            <a:endParaRPr sz="2100" baseline="-396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1277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1548" y="1280159"/>
            <a:ext cx="6536651" cy="516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0222" y="6517637"/>
            <a:ext cx="3072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265"/>
                </a:solidFill>
                <a:latin typeface="Arial"/>
                <a:cs typeface="Arial"/>
              </a:rPr>
              <a:t>Fig.6: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Bubble sort</a:t>
            </a:r>
            <a:r>
              <a:rPr sz="2000" spc="-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7066" y="6013677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4">
                <a:moveTo>
                  <a:pt x="0" y="0"/>
                </a:moveTo>
                <a:lnTo>
                  <a:pt x="672081" y="0"/>
                </a:lnTo>
              </a:path>
            </a:pathLst>
          </a:custGeom>
          <a:ln w="18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5626" y="6014867"/>
            <a:ext cx="47879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10" dirty="0">
                <a:latin typeface="Times New Roman"/>
                <a:cs typeface="Times New Roman"/>
              </a:rPr>
              <a:t>3</a:t>
            </a:r>
            <a:r>
              <a:rPr sz="3550" spc="5" dirty="0">
                <a:latin typeface="Times New Roman"/>
                <a:cs typeface="Times New Roman"/>
              </a:rPr>
              <a:t>4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686" y="5661299"/>
            <a:ext cx="224155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325" spc="7" baseline="35211" dirty="0">
                <a:latin typeface="Times New Roman"/>
                <a:cs typeface="Times New Roman"/>
              </a:rPr>
              <a:t>124 </a:t>
            </a:r>
            <a:r>
              <a:rPr sz="3550" spc="5" dirty="0">
                <a:latin typeface="Symbol"/>
                <a:cs typeface="Symbol"/>
              </a:rPr>
              <a:t></a:t>
            </a:r>
            <a:r>
              <a:rPr sz="3550" spc="-125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Times New Roman"/>
                <a:cs typeface="Times New Roman"/>
              </a:rPr>
              <a:t>3.647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737" y="2758437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11" y="0"/>
                </a:lnTo>
              </a:path>
            </a:pathLst>
          </a:custGeom>
          <a:ln w="1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5493" y="2026411"/>
            <a:ext cx="8333740" cy="318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It </a:t>
            </a:r>
            <a:r>
              <a:rPr sz="2300" dirty="0">
                <a:latin typeface="Arial"/>
                <a:cs typeface="Arial"/>
              </a:rPr>
              <a:t>is </a:t>
            </a:r>
            <a:r>
              <a:rPr sz="2300" spc="-5" dirty="0">
                <a:latin typeface="Arial"/>
                <a:cs typeface="Arial"/>
              </a:rPr>
              <a:t>thus possible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5" dirty="0">
                <a:latin typeface="Arial"/>
                <a:cs typeface="Arial"/>
              </a:rPr>
              <a:t>define the average number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5" dirty="0">
                <a:latin typeface="Arial"/>
                <a:cs typeface="Arial"/>
              </a:rPr>
              <a:t>live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variables,</a:t>
            </a:r>
            <a:endParaRPr sz="2300">
              <a:latin typeface="Arial"/>
              <a:cs typeface="Arial"/>
            </a:endParaRPr>
          </a:p>
          <a:p>
            <a:pPr marL="12700" marR="5080" indent="152400" algn="just">
              <a:lnSpc>
                <a:spcPct val="148800"/>
              </a:lnSpc>
              <a:spcBef>
                <a:spcPts val="1030"/>
              </a:spcBef>
            </a:pPr>
            <a:r>
              <a:rPr sz="3825" spc="67" baseline="-4357" dirty="0">
                <a:latin typeface="Times New Roman"/>
                <a:cs typeface="Times New Roman"/>
              </a:rPr>
              <a:t>(</a:t>
            </a:r>
            <a:r>
              <a:rPr sz="3825" i="1" spc="67" baseline="-4357" dirty="0">
                <a:latin typeface="Times New Roman"/>
                <a:cs typeface="Times New Roman"/>
              </a:rPr>
              <a:t>LV </a:t>
            </a:r>
            <a:r>
              <a:rPr sz="3825" baseline="-4357" dirty="0">
                <a:latin typeface="Times New Roman"/>
                <a:cs typeface="Times New Roman"/>
              </a:rPr>
              <a:t>) </a:t>
            </a:r>
            <a:r>
              <a:rPr sz="2300" dirty="0">
                <a:latin typeface="Arial"/>
                <a:cs typeface="Arial"/>
              </a:rPr>
              <a:t>which is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spc="-10" dirty="0">
                <a:latin typeface="Arial"/>
                <a:cs typeface="Arial"/>
              </a:rPr>
              <a:t>sum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spc="-10" dirty="0">
                <a:latin typeface="Arial"/>
                <a:cs typeface="Arial"/>
              </a:rPr>
              <a:t>count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5" dirty="0">
                <a:latin typeface="Arial"/>
                <a:cs typeface="Arial"/>
              </a:rPr>
              <a:t>live variables divided </a:t>
            </a:r>
            <a:r>
              <a:rPr sz="2300" dirty="0">
                <a:latin typeface="Arial"/>
                <a:cs typeface="Arial"/>
              </a:rPr>
              <a:t>by  the </a:t>
            </a:r>
            <a:r>
              <a:rPr sz="2300" spc="-5" dirty="0">
                <a:latin typeface="Arial"/>
                <a:cs typeface="Arial"/>
              </a:rPr>
              <a:t>count of executable </a:t>
            </a:r>
            <a:r>
              <a:rPr sz="2300" spc="-10" dirty="0">
                <a:latin typeface="Arial"/>
                <a:cs typeface="Arial"/>
              </a:rPr>
              <a:t>statements </a:t>
            </a:r>
            <a:r>
              <a:rPr sz="2300" dirty="0">
                <a:latin typeface="Arial"/>
                <a:cs typeface="Arial"/>
              </a:rPr>
              <a:t>in a </a:t>
            </a:r>
            <a:r>
              <a:rPr sz="2300" spc="-5" dirty="0">
                <a:latin typeface="Arial"/>
                <a:cs typeface="Arial"/>
              </a:rPr>
              <a:t>procedure. </a:t>
            </a:r>
            <a:r>
              <a:rPr sz="2300" spc="-10" dirty="0">
                <a:latin typeface="Arial"/>
                <a:cs typeface="Arial"/>
              </a:rPr>
              <a:t>This </a:t>
            </a:r>
            <a:r>
              <a:rPr sz="2300" dirty="0">
                <a:latin typeface="Arial"/>
                <a:cs typeface="Arial"/>
              </a:rPr>
              <a:t>is a  </a:t>
            </a:r>
            <a:r>
              <a:rPr sz="2300" spc="-5" dirty="0">
                <a:latin typeface="Arial"/>
                <a:cs typeface="Arial"/>
              </a:rPr>
              <a:t>complexity measure </a:t>
            </a:r>
            <a:r>
              <a:rPr sz="2300" spc="-10" dirty="0">
                <a:latin typeface="Arial"/>
                <a:cs typeface="Arial"/>
              </a:rPr>
              <a:t>for data </a:t>
            </a:r>
            <a:r>
              <a:rPr sz="2300" spc="-5" dirty="0">
                <a:latin typeface="Arial"/>
                <a:cs typeface="Arial"/>
              </a:rPr>
              <a:t>usage 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procedure or program.  The live variables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spc="-10" dirty="0">
                <a:latin typeface="Arial"/>
                <a:cs typeface="Arial"/>
              </a:rPr>
              <a:t>the program </a:t>
            </a:r>
            <a:r>
              <a:rPr sz="2300" dirty="0">
                <a:latin typeface="Arial"/>
                <a:cs typeface="Arial"/>
              </a:rPr>
              <a:t>in fig. 6 </a:t>
            </a:r>
            <a:r>
              <a:rPr sz="2300" spc="-5" dirty="0">
                <a:latin typeface="Arial"/>
                <a:cs typeface="Arial"/>
              </a:rPr>
              <a:t>appear in fig. </a:t>
            </a:r>
            <a:r>
              <a:rPr sz="2300" dirty="0">
                <a:latin typeface="Arial"/>
                <a:cs typeface="Arial"/>
              </a:rPr>
              <a:t>7 the  </a:t>
            </a:r>
            <a:r>
              <a:rPr sz="2300" spc="-5" dirty="0">
                <a:latin typeface="Arial"/>
                <a:cs typeface="Arial"/>
              </a:rPr>
              <a:t>average live variables for this program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18253"/>
            <a:ext cx="8610600" cy="1905"/>
          </a:xfrm>
          <a:custGeom>
            <a:avLst/>
            <a:gdLst/>
            <a:ahLst/>
            <a:cxnLst/>
            <a:rect l="l" t="t" r="r" b="b"/>
            <a:pathLst>
              <a:path w="8610600" h="1905">
                <a:moveTo>
                  <a:pt x="0" y="0"/>
                </a:moveTo>
                <a:lnTo>
                  <a:pt x="8610605" y="1523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1532572"/>
          <a:ext cx="6324600" cy="5410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08337" y="6817255"/>
            <a:ext cx="9207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825493" y="2539999"/>
            <a:ext cx="8513445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indent="-457834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560705" algn="l"/>
                <a:tab pos="56134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Software metrics can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defined as “</a:t>
            </a:r>
            <a:r>
              <a:rPr sz="2200" i="1" spc="-5" dirty="0">
                <a:solidFill>
                  <a:srgbClr val="003265"/>
                </a:solidFill>
                <a:latin typeface="Arial"/>
                <a:cs typeface="Arial"/>
              </a:rPr>
              <a:t>The continuous application of  measurement based techniques to the software development  process and its products to supply meaningful and timely  </a:t>
            </a:r>
            <a:r>
              <a:rPr sz="2200" i="1" dirty="0">
                <a:solidFill>
                  <a:srgbClr val="003265"/>
                </a:solidFill>
                <a:latin typeface="Arial"/>
                <a:cs typeface="Arial"/>
              </a:rPr>
              <a:t>management </a:t>
            </a:r>
            <a:r>
              <a:rPr sz="2200" i="1" spc="-5" dirty="0">
                <a:solidFill>
                  <a:srgbClr val="003265"/>
                </a:solidFill>
                <a:latin typeface="Arial"/>
                <a:cs typeface="Arial"/>
              </a:rPr>
              <a:t>information, together </a:t>
            </a:r>
            <a:r>
              <a:rPr sz="2200" i="1" dirty="0">
                <a:solidFill>
                  <a:srgbClr val="003265"/>
                </a:solidFill>
                <a:latin typeface="Arial"/>
                <a:cs typeface="Arial"/>
              </a:rPr>
              <a:t>with </a:t>
            </a:r>
            <a:r>
              <a:rPr sz="2200" i="1" spc="-5" dirty="0">
                <a:solidFill>
                  <a:srgbClr val="003265"/>
                </a:solidFill>
                <a:latin typeface="Arial"/>
                <a:cs typeface="Arial"/>
              </a:rPr>
              <a:t>the use </a:t>
            </a:r>
            <a:r>
              <a:rPr sz="2200" i="1" spc="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i="1" spc="-5" dirty="0">
                <a:solidFill>
                  <a:srgbClr val="003265"/>
                </a:solidFill>
                <a:latin typeface="Arial"/>
                <a:cs typeface="Arial"/>
              </a:rPr>
              <a:t>those techniques  to improve that process and its</a:t>
            </a:r>
            <a:r>
              <a:rPr sz="2200" i="1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3265"/>
                </a:solidFill>
                <a:latin typeface="Arial"/>
                <a:cs typeface="Arial"/>
              </a:rPr>
              <a:t>products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1532572"/>
          <a:ext cx="6324600" cy="5410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continue,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last,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continue,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continue,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continue,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continue,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 continue,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08337" y="6817255"/>
            <a:ext cx="9207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795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71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1585912"/>
          <a:ext cx="6324600" cy="347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size,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 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j,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968242" y="5545325"/>
            <a:ext cx="3970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Fig.7: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Live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variables for the program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16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fig.6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800859"/>
            <a:ext cx="250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UI Gothic"/>
              <a:buChar char="✓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Variable</a:t>
            </a:r>
            <a:r>
              <a:rPr sz="2400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spans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1438" y="2568954"/>
            <a:ext cx="238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scanf (“%d %d, &amp;a,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&amp;b)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1438" y="3117594"/>
            <a:ext cx="2109470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=a;</a:t>
            </a:r>
            <a:endParaRPr sz="1800">
              <a:latin typeface="Arial"/>
              <a:cs typeface="Arial"/>
            </a:endParaRPr>
          </a:p>
          <a:p>
            <a:pPr marR="1155700">
              <a:lnSpc>
                <a:spcPct val="2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y = </a:t>
            </a:r>
            <a:r>
              <a:rPr sz="1800" spc="-5" dirty="0">
                <a:latin typeface="Arial"/>
                <a:cs typeface="Arial"/>
              </a:rPr>
              <a:t>a –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b;  </a:t>
            </a:r>
            <a:r>
              <a:rPr sz="1800" dirty="0">
                <a:latin typeface="Arial"/>
                <a:cs typeface="Arial"/>
              </a:rPr>
              <a:t>z 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(“%d %d, a,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839" y="2294635"/>
            <a:ext cx="266700" cy="304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  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  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R="5080">
              <a:lnSpc>
                <a:spcPts val="2170"/>
              </a:lnSpc>
              <a:spcBef>
                <a:spcPts val="60"/>
              </a:spcBef>
            </a:pPr>
            <a:r>
              <a:rPr sz="1800" dirty="0">
                <a:latin typeface="Arial"/>
                <a:cs typeface="Arial"/>
              </a:rPr>
              <a:t>…  </a:t>
            </a:r>
            <a:r>
              <a:rPr sz="1800" spc="-10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R="5080">
              <a:lnSpc>
                <a:spcPts val="2160"/>
              </a:lnSpc>
            </a:pPr>
            <a:r>
              <a:rPr sz="1800" dirty="0">
                <a:latin typeface="Arial"/>
                <a:cs typeface="Arial"/>
              </a:rPr>
              <a:t>…  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Arial"/>
                <a:cs typeface="Arial"/>
              </a:rPr>
              <a:t>6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2311907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59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0" y="5436107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59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2311907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1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3400" y="2311907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1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499" y="5545325"/>
            <a:ext cx="8332470" cy="137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Fig.: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Statements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ac program referring to variables a and</a:t>
            </a:r>
            <a:r>
              <a:rPr sz="1600" spc="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b.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size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a span indicates the number of statements that pass  between successive uses of a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7788" y="3351276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6908" y="6259067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74" y="0"/>
                </a:lnTo>
              </a:path>
            </a:pathLst>
          </a:custGeom>
          <a:ln w="14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0393" y="1549399"/>
            <a:ext cx="8738870" cy="187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040" indent="-457834">
              <a:lnSpc>
                <a:spcPct val="100000"/>
              </a:lnSpc>
              <a:spcBef>
                <a:spcPts val="95"/>
              </a:spcBef>
              <a:buFont typeface="MS UI Gothic"/>
              <a:buChar char="▪"/>
              <a:tabLst>
                <a:tab pos="573405" algn="l"/>
                <a:tab pos="574040" algn="l"/>
              </a:tabLst>
            </a:pP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Making program-wide metrics from intra-module</a:t>
            </a:r>
            <a:r>
              <a:rPr sz="25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metrics</a:t>
            </a:r>
            <a:endParaRPr sz="25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example if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we want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to characterize the average number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live variables  for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program having modules,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can use this</a:t>
            </a:r>
            <a:r>
              <a:rPr sz="2000" spc="-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equation.</a:t>
            </a:r>
            <a:endParaRPr sz="2000">
              <a:latin typeface="Arial"/>
              <a:cs typeface="Arial"/>
            </a:endParaRPr>
          </a:p>
          <a:p>
            <a:pPr marL="5069840">
              <a:lnSpc>
                <a:spcPts val="1590"/>
              </a:lnSpc>
              <a:spcBef>
                <a:spcPts val="775"/>
              </a:spcBef>
              <a:tabLst>
                <a:tab pos="5842635" algn="l"/>
              </a:tabLst>
            </a:pPr>
            <a:r>
              <a:rPr sz="1550" i="1" spc="5" dirty="0">
                <a:latin typeface="Times New Roman"/>
                <a:cs typeface="Times New Roman"/>
              </a:rPr>
              <a:t>m </a:t>
            </a:r>
            <a:r>
              <a:rPr sz="1550" i="1" spc="80" dirty="0">
                <a:latin typeface="Times New Roman"/>
                <a:cs typeface="Times New Roman"/>
              </a:rPr>
              <a:t> </a:t>
            </a:r>
            <a:r>
              <a:rPr sz="15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550">
              <a:latin typeface="Times New Roman"/>
              <a:cs typeface="Times New Roman"/>
            </a:endParaRPr>
          </a:p>
          <a:p>
            <a:pPr marL="5037455">
              <a:lnSpc>
                <a:spcPts val="2910"/>
              </a:lnSpc>
            </a:pPr>
            <a:r>
              <a:rPr sz="2650" spc="10" dirty="0">
                <a:latin typeface="Symbol"/>
                <a:cs typeface="Symbol"/>
              </a:rPr>
              <a:t>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2650" i="1" spc="-20" dirty="0">
                <a:latin typeface="Times New Roman"/>
                <a:cs typeface="Times New Roman"/>
              </a:rPr>
              <a:t>LV</a:t>
            </a:r>
            <a:r>
              <a:rPr sz="2325" i="1" spc="-30" baseline="-23297" dirty="0">
                <a:latin typeface="Times New Roman"/>
                <a:cs typeface="Times New Roman"/>
              </a:rPr>
              <a:t>i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093" y="4219446"/>
            <a:ext cx="718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892" y="3314846"/>
            <a:ext cx="7268209" cy="1235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626870" algn="ctr">
              <a:lnSpc>
                <a:spcPts val="2635"/>
              </a:lnSpc>
              <a:spcBef>
                <a:spcPts val="120"/>
              </a:spcBef>
              <a:tabLst>
                <a:tab pos="2840355" algn="l"/>
              </a:tabLst>
            </a:pPr>
            <a:r>
              <a:rPr sz="2650" i="1" spc="10" dirty="0">
                <a:latin typeface="Times New Roman"/>
                <a:cs typeface="Times New Roman"/>
              </a:rPr>
              <a:t>LV program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325" i="1" u="heavy" spc="22" baseline="3584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325" u="heavy" spc="22" baseline="35842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2325" u="heavy" spc="22" baseline="3584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325" baseline="35842">
              <a:latin typeface="Times New Roman"/>
              <a:cs typeface="Times New Roman"/>
            </a:endParaRPr>
          </a:p>
          <a:p>
            <a:pPr marL="380365" algn="ctr">
              <a:lnSpc>
                <a:spcPts val="2635"/>
              </a:lnSpc>
            </a:pPr>
            <a:r>
              <a:rPr sz="2650" i="1" spc="10" dirty="0">
                <a:latin typeface="Times New Roman"/>
                <a:cs typeface="Times New Roman"/>
              </a:rPr>
              <a:t>m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35"/>
              </a:spcBef>
            </a:pPr>
            <a:r>
              <a:rPr sz="2000" spc="-5" dirty="0">
                <a:latin typeface="Arial"/>
                <a:cs typeface="Arial"/>
              </a:rPr>
              <a:t>is the average live variable metric computed </a:t>
            </a:r>
            <a:r>
              <a:rPr sz="2000" spc="-1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8195" y="4253483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303" y="0"/>
                </a:lnTo>
              </a:path>
            </a:pathLst>
          </a:custGeom>
          <a:ln w="1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2475" y="4223106"/>
            <a:ext cx="673100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30" dirty="0">
                <a:latin typeface="Times New Roman"/>
                <a:cs typeface="Times New Roman"/>
              </a:rPr>
              <a:t>(</a:t>
            </a:r>
            <a:r>
              <a:rPr sz="2100" i="1" spc="30" dirty="0">
                <a:latin typeface="Times New Roman"/>
                <a:cs typeface="Times New Roman"/>
              </a:rPr>
              <a:t>LV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)</a:t>
            </a:r>
            <a:r>
              <a:rPr sz="1800" i="1" spc="52" baseline="-25462" dirty="0">
                <a:latin typeface="Times New Roman"/>
                <a:cs typeface="Times New Roman"/>
              </a:rPr>
              <a:t>i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8708" y="4925584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4">
                <a:moveTo>
                  <a:pt x="0" y="0"/>
                </a:moveTo>
                <a:lnTo>
                  <a:pt x="5196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699" y="4701393"/>
            <a:ext cx="8764270" cy="22345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>
              <a:lnSpc>
                <a:spcPct val="141300"/>
              </a:lnSpc>
              <a:spcBef>
                <a:spcPts val="270"/>
              </a:spcBef>
              <a:tabLst>
                <a:tab pos="339661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average span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315" dirty="0">
                <a:latin typeface="Arial"/>
                <a:cs typeface="Arial"/>
              </a:rPr>
              <a:t> </a:t>
            </a:r>
            <a:r>
              <a:rPr sz="3450" spc="52" baseline="-4830" dirty="0">
                <a:latin typeface="Times New Roman"/>
                <a:cs typeface="Times New Roman"/>
              </a:rPr>
              <a:t>(</a:t>
            </a:r>
            <a:r>
              <a:rPr sz="3450" i="1" spc="52" baseline="-4830" dirty="0">
                <a:latin typeface="Times New Roman"/>
                <a:cs typeface="Times New Roman"/>
              </a:rPr>
              <a:t>SP</a:t>
            </a:r>
            <a:r>
              <a:rPr sz="3450" spc="52" baseline="-4830" dirty="0">
                <a:latin typeface="Times New Roman"/>
                <a:cs typeface="Times New Roman"/>
              </a:rPr>
              <a:t>)	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program </a:t>
            </a:r>
            <a:r>
              <a:rPr sz="2000" dirty="0">
                <a:latin typeface="Arial"/>
                <a:cs typeface="Arial"/>
              </a:rPr>
              <a:t>of n spans </a:t>
            </a:r>
            <a:r>
              <a:rPr sz="2000" spc="-5" dirty="0">
                <a:latin typeface="Arial"/>
                <a:cs typeface="Arial"/>
              </a:rPr>
              <a:t>could </a:t>
            </a:r>
            <a:r>
              <a:rPr sz="2000" spc="-1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computed </a:t>
            </a:r>
            <a:r>
              <a:rPr sz="2000" dirty="0">
                <a:latin typeface="Arial"/>
                <a:cs typeface="Arial"/>
              </a:rPr>
              <a:t>by  using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equation.</a:t>
            </a:r>
            <a:endParaRPr sz="2000">
              <a:latin typeface="Arial"/>
              <a:cs typeface="Arial"/>
            </a:endParaRPr>
          </a:p>
          <a:p>
            <a:pPr marL="1797685" algn="ctr">
              <a:lnSpc>
                <a:spcPts val="1650"/>
              </a:lnSpc>
              <a:spcBef>
                <a:spcPts val="375"/>
              </a:spcBef>
              <a:tabLst>
                <a:tab pos="2032000" algn="l"/>
                <a:tab pos="24955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n	</a:t>
            </a:r>
            <a:r>
              <a:rPr sz="1600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2839085" marR="3144520" indent="2037080">
              <a:lnSpc>
                <a:spcPts val="2640"/>
              </a:lnSpc>
              <a:spcBef>
                <a:spcPts val="320"/>
              </a:spcBef>
              <a:tabLst>
                <a:tab pos="5610860" algn="l"/>
              </a:tabLst>
            </a:pPr>
            <a:r>
              <a:rPr sz="2700" spc="15" dirty="0">
                <a:latin typeface="Symbol"/>
                <a:cs typeface="Symbol"/>
              </a:rPr>
              <a:t>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i="1" spc="-140" dirty="0">
                <a:latin typeface="Times New Roman"/>
                <a:cs typeface="Times New Roman"/>
              </a:rPr>
              <a:t>SP</a:t>
            </a:r>
            <a:r>
              <a:rPr sz="2400" i="1" spc="-209" baseline="-24305" dirty="0">
                <a:latin typeface="Times New Roman"/>
                <a:cs typeface="Times New Roman"/>
              </a:rPr>
              <a:t>i  </a:t>
            </a:r>
            <a:r>
              <a:rPr sz="2700" i="1" spc="45" dirty="0">
                <a:latin typeface="Times New Roman"/>
                <a:cs typeface="Times New Roman"/>
              </a:rPr>
              <a:t>SPprogram 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400" i="1" u="heavy" spc="7" baseline="364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heavy" spc="7" baseline="3645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2400" u="heavy" spc="7" baseline="364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400" baseline="36458">
              <a:latin typeface="Times New Roman"/>
              <a:cs typeface="Times New Roman"/>
            </a:endParaRPr>
          </a:p>
          <a:p>
            <a:pPr marL="5137150">
              <a:lnSpc>
                <a:spcPts val="2150"/>
              </a:lnSpc>
            </a:pPr>
            <a:r>
              <a:rPr sz="2700" i="1" spc="15" dirty="0"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1371" y="4567427"/>
            <a:ext cx="820419" cy="0"/>
          </a:xfrm>
          <a:custGeom>
            <a:avLst/>
            <a:gdLst/>
            <a:ahLst/>
            <a:cxnLst/>
            <a:rect l="l" t="t" r="r" b="b"/>
            <a:pathLst>
              <a:path w="820420">
                <a:moveTo>
                  <a:pt x="0" y="0"/>
                </a:moveTo>
                <a:lnTo>
                  <a:pt x="819911" y="0"/>
                </a:lnTo>
              </a:path>
            </a:pathLst>
          </a:custGeom>
          <a:ln w="26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1874" y="4475667"/>
            <a:ext cx="33470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6195" algn="l"/>
              </a:tabLst>
            </a:pPr>
            <a:r>
              <a:rPr sz="4950" i="1" spc="15" dirty="0">
                <a:latin typeface="Times New Roman"/>
                <a:cs typeface="Times New Roman"/>
              </a:rPr>
              <a:t>WM	</a:t>
            </a:r>
            <a:r>
              <a:rPr sz="4950" spc="10" dirty="0">
                <a:latin typeface="Symbol"/>
                <a:cs typeface="Symbol"/>
              </a:rPr>
              <a:t></a:t>
            </a:r>
            <a:r>
              <a:rPr sz="4950" spc="10" dirty="0">
                <a:latin typeface="Times New Roman"/>
                <a:cs typeface="Times New Roman"/>
              </a:rPr>
              <a:t> </a:t>
            </a:r>
            <a:r>
              <a:rPr sz="4950" i="1" spc="10" dirty="0">
                <a:latin typeface="Times New Roman"/>
                <a:cs typeface="Times New Roman"/>
              </a:rPr>
              <a:t>LV</a:t>
            </a:r>
            <a:r>
              <a:rPr sz="4950" i="1" spc="5" dirty="0">
                <a:latin typeface="Times New Roman"/>
                <a:cs typeface="Times New Roman"/>
              </a:rPr>
              <a:t> </a:t>
            </a:r>
            <a:r>
              <a:rPr sz="4950" spc="105" dirty="0">
                <a:latin typeface="Times New Roman"/>
                <a:cs typeface="Times New Roman"/>
              </a:rPr>
              <a:t>*</a:t>
            </a:r>
            <a:r>
              <a:rPr sz="5250" i="1" spc="105" dirty="0">
                <a:latin typeface="Symbol"/>
                <a:cs typeface="Symbol"/>
              </a:rPr>
              <a:t></a:t>
            </a:r>
            <a:endParaRPr sz="5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99" y="2082799"/>
            <a:ext cx="871347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indent="-457834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560705" algn="l"/>
                <a:tab pos="56134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Program Weakness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2105" algn="l"/>
                <a:tab pos="1511935" algn="l"/>
                <a:tab pos="2659380" algn="l"/>
                <a:tab pos="3028315" algn="l"/>
                <a:tab pos="4299585" algn="l"/>
                <a:tab pos="5153025" algn="l"/>
                <a:tab pos="5678805" algn="l"/>
                <a:tab pos="6824345" algn="l"/>
                <a:tab pos="7911465" algn="l"/>
                <a:tab pos="8281670" algn="l"/>
              </a:tabLst>
            </a:pPr>
            <a:r>
              <a:rPr sz="2200" spc="-5" dirty="0">
                <a:latin typeface="Arial"/>
                <a:cs typeface="Arial"/>
              </a:rPr>
              <a:t>A	pro</a:t>
            </a:r>
            <a:r>
              <a:rPr sz="2200" spc="1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2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odule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erage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299" y="3682998"/>
            <a:ext cx="2543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has been defined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5395" y="3401567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1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9299" y="3356862"/>
            <a:ext cx="1825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8095" algn="l"/>
              </a:tabLst>
            </a:pPr>
            <a:r>
              <a:rPr sz="3300" spc="-7" baseline="1262" dirty="0">
                <a:latin typeface="Arial"/>
                <a:cs typeface="Arial"/>
              </a:rPr>
              <a:t>variables	</a:t>
            </a:r>
            <a:r>
              <a:rPr sz="2100" spc="30" dirty="0">
                <a:latin typeface="Times New Roman"/>
                <a:cs typeface="Times New Roman"/>
              </a:rPr>
              <a:t>(</a:t>
            </a:r>
            <a:r>
              <a:rPr sz="2100" i="1" spc="30" dirty="0">
                <a:latin typeface="Times New Roman"/>
                <a:cs typeface="Times New Roman"/>
              </a:rPr>
              <a:t>LV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2767074" y="3278817"/>
            <a:ext cx="669544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7" baseline="2525" dirty="0">
                <a:latin typeface="Arial"/>
                <a:cs typeface="Arial"/>
              </a:rPr>
              <a:t>and </a:t>
            </a:r>
            <a:r>
              <a:rPr sz="3300" baseline="2525" dirty="0">
                <a:latin typeface="Arial"/>
                <a:cs typeface="Arial"/>
              </a:rPr>
              <a:t>average </a:t>
            </a:r>
            <a:r>
              <a:rPr sz="3300" spc="-7" baseline="2525" dirty="0">
                <a:latin typeface="Arial"/>
                <a:cs typeface="Arial"/>
              </a:rPr>
              <a:t>life </a:t>
            </a:r>
            <a:r>
              <a:rPr sz="3300" baseline="2525" dirty="0">
                <a:latin typeface="Arial"/>
                <a:cs typeface="Arial"/>
              </a:rPr>
              <a:t>variables </a:t>
            </a:r>
            <a:r>
              <a:rPr sz="2650" spc="-50" dirty="0">
                <a:latin typeface="Times New Roman"/>
                <a:cs typeface="Times New Roman"/>
              </a:rPr>
              <a:t>(</a:t>
            </a:r>
            <a:r>
              <a:rPr sz="2800" i="1" spc="-50" dirty="0">
                <a:latin typeface="Symbol"/>
                <a:cs typeface="Symbol"/>
              </a:rPr>
              <a:t>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650" spc="114" dirty="0">
                <a:latin typeface="Times New Roman"/>
                <a:cs typeface="Times New Roman"/>
              </a:rPr>
              <a:t>)</a:t>
            </a:r>
            <a:r>
              <a:rPr sz="3300" spc="172" baseline="2525" dirty="0">
                <a:latin typeface="Arial"/>
                <a:cs typeface="Arial"/>
              </a:rPr>
              <a:t>, </a:t>
            </a:r>
            <a:r>
              <a:rPr sz="3300" baseline="2525" dirty="0">
                <a:latin typeface="Arial"/>
                <a:cs typeface="Arial"/>
              </a:rPr>
              <a:t>the </a:t>
            </a:r>
            <a:r>
              <a:rPr sz="3300" spc="-7" baseline="2525" dirty="0">
                <a:latin typeface="Arial"/>
                <a:cs typeface="Arial"/>
              </a:rPr>
              <a:t>module</a:t>
            </a:r>
            <a:r>
              <a:rPr sz="3300" spc="622" baseline="2525" dirty="0">
                <a:latin typeface="Arial"/>
                <a:cs typeface="Arial"/>
              </a:rPr>
              <a:t> </a:t>
            </a:r>
            <a:r>
              <a:rPr sz="3300" spc="-7" baseline="2525" dirty="0">
                <a:latin typeface="Arial"/>
                <a:cs typeface="Arial"/>
              </a:rPr>
              <a:t>weakness</a:t>
            </a:r>
            <a:endParaRPr sz="3300" baseline="252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6226" y="4204708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71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4182" y="4204587"/>
            <a:ext cx="28956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i="1" spc="15" dirty="0"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object 6"/>
          <p:cNvSpPr txBox="1"/>
          <p:nvPr/>
        </p:nvSpPr>
        <p:spPr>
          <a:xfrm>
            <a:off x="5456933" y="3753483"/>
            <a:ext cx="16573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1750" dirty="0">
                <a:latin typeface="Verdana"/>
                <a:cs typeface="Verdana"/>
              </a:rPr>
              <a:t>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933" y="3249039"/>
            <a:ext cx="16573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1750" dirty="0">
                <a:latin typeface="Verdana"/>
                <a:cs typeface="Verdana"/>
              </a:rPr>
              <a:t>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1854" y="3104259"/>
            <a:ext cx="46990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75" spc="-2625" baseline="-22417" dirty="0">
                <a:latin typeface="Verdana"/>
                <a:cs typeface="Verdana"/>
              </a:rPr>
              <a:t></a:t>
            </a:r>
            <a:r>
              <a:rPr sz="4275" spc="-442" baseline="-22417" dirty="0">
                <a:latin typeface="Verdana"/>
                <a:cs typeface="Verdana"/>
              </a:rPr>
              <a:t> </a:t>
            </a:r>
            <a:r>
              <a:rPr sz="1650" i="1" spc="20" dirty="0"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1854" y="3438015"/>
            <a:ext cx="146621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75" spc="-2625" baseline="-6822" dirty="0">
                <a:latin typeface="Verdana"/>
                <a:cs typeface="Verdana"/>
              </a:rPr>
              <a:t></a:t>
            </a:r>
            <a:r>
              <a:rPr sz="4275" spc="-772" baseline="-6822" dirty="0">
                <a:latin typeface="Verdana"/>
                <a:cs typeface="Verdana"/>
              </a:rPr>
              <a:t> </a:t>
            </a:r>
            <a:r>
              <a:rPr sz="2850" spc="15" dirty="0">
                <a:latin typeface="Symbol"/>
                <a:cs typeface="Symbol"/>
              </a:rPr>
              <a:t>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i="1" spc="105" dirty="0">
                <a:latin typeface="Times New Roman"/>
                <a:cs typeface="Times New Roman"/>
              </a:rPr>
              <a:t>WM</a:t>
            </a:r>
            <a:r>
              <a:rPr sz="2475" i="1" spc="157" baseline="-23569" dirty="0">
                <a:latin typeface="Times New Roman"/>
                <a:cs typeface="Times New Roman"/>
              </a:rPr>
              <a:t>i</a:t>
            </a:r>
            <a:r>
              <a:rPr sz="2475" i="1" spc="-315" baseline="-23569" dirty="0">
                <a:latin typeface="Times New Roman"/>
                <a:cs typeface="Times New Roman"/>
              </a:rPr>
              <a:t> </a:t>
            </a:r>
            <a:r>
              <a:rPr sz="4275" spc="-2625" baseline="-6822" dirty="0">
                <a:latin typeface="Verdana"/>
                <a:cs typeface="Verdana"/>
              </a:rPr>
              <a:t></a:t>
            </a:r>
            <a:endParaRPr sz="4275" baseline="-6822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9834" y="3651375"/>
            <a:ext cx="146621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75" i="1" spc="22" baseline="-40935" dirty="0">
                <a:latin typeface="Times New Roman"/>
                <a:cs typeface="Times New Roman"/>
              </a:rPr>
              <a:t>WP </a:t>
            </a:r>
            <a:r>
              <a:rPr sz="4275" spc="22" baseline="-40935" dirty="0">
                <a:latin typeface="Symbol"/>
                <a:cs typeface="Symbol"/>
              </a:rPr>
              <a:t></a:t>
            </a:r>
            <a:r>
              <a:rPr sz="4275" spc="22" baseline="-40935" dirty="0">
                <a:latin typeface="Times New Roman"/>
                <a:cs typeface="Times New Roman"/>
              </a:rPr>
              <a:t> </a:t>
            </a:r>
            <a:r>
              <a:rPr sz="4275" spc="-2625" baseline="-15594" dirty="0">
                <a:latin typeface="Verdana"/>
                <a:cs typeface="Verdana"/>
              </a:rPr>
              <a:t></a:t>
            </a:r>
            <a:r>
              <a:rPr sz="4275" spc="-1072" baseline="-15594" dirty="0">
                <a:latin typeface="Verdana"/>
                <a:cs typeface="Verdana"/>
              </a:rPr>
              <a:t> </a:t>
            </a:r>
            <a:r>
              <a:rPr sz="1650" i="1" spc="25" dirty="0">
                <a:latin typeface="Times New Roman"/>
                <a:cs typeface="Times New Roman"/>
              </a:rPr>
              <a:t>i</a:t>
            </a:r>
            <a:r>
              <a:rPr sz="1650" spc="25" dirty="0">
                <a:latin typeface="Symbol"/>
                <a:cs typeface="Symbol"/>
              </a:rPr>
              <a:t></a:t>
            </a:r>
            <a:r>
              <a:rPr sz="1650" spc="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493" y="1960879"/>
            <a:ext cx="8331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program is normally a combination of various modules, hence  program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weakness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can be a useful measure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defined</a:t>
            </a:r>
            <a:r>
              <a:rPr sz="22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6443" y="4947815"/>
          <a:ext cx="7239634" cy="1286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959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where,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2135"/>
                        </a:lnSpc>
                      </a:pPr>
                      <a:r>
                        <a:rPr sz="2200" spc="-10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WM</a:t>
                      </a:r>
                      <a:r>
                        <a:rPr sz="2250" spc="-15" baseline="-22222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250" baseline="-2222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135"/>
                        </a:lnSpc>
                      </a:pP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: weakness of </a:t>
                      </a:r>
                      <a:r>
                        <a:rPr sz="2200" i="1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th</a:t>
                      </a:r>
                      <a:r>
                        <a:rPr sz="2200" spc="10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module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WP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95300">
                        <a:lnSpc>
                          <a:spcPts val="2600"/>
                        </a:lnSpc>
                        <a:spcBef>
                          <a:spcPts val="1335"/>
                        </a:spcBef>
                      </a:pPr>
                      <a:r>
                        <a:rPr sz="2200" i="1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: weakness of the</a:t>
                      </a:r>
                      <a:r>
                        <a:rPr sz="2200" spc="10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87960">
                        <a:lnSpc>
                          <a:spcPts val="2600"/>
                        </a:lnSpc>
                        <a:spcBef>
                          <a:spcPts val="1335"/>
                        </a:spcBef>
                      </a:pP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: number of modules in </a:t>
                      </a:r>
                      <a:r>
                        <a:rPr sz="2200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20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265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337" y="2113279"/>
            <a:ext cx="8512175" cy="148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Example- 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6.3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0000"/>
              </a:lnSpc>
              <a:tabLst>
                <a:tab pos="788035" algn="l"/>
                <a:tab pos="1595755" algn="l"/>
                <a:tab pos="2837815" algn="l"/>
                <a:tab pos="3441065" algn="l"/>
                <a:tab pos="4046220" algn="l"/>
                <a:tab pos="4728845" algn="l"/>
                <a:tab pos="5707380" algn="l"/>
                <a:tab pos="6170930" algn="l"/>
                <a:tab pos="6620509" algn="l"/>
                <a:tab pos="7753984" algn="l"/>
                <a:tab pos="8110855" algn="l"/>
              </a:tabLst>
            </a:pPr>
            <a:r>
              <a:rPr sz="2200" spc="-5" dirty="0">
                <a:latin typeface="Arial"/>
                <a:cs typeface="Arial"/>
              </a:rPr>
              <a:t>Consider a program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sorting and searching. The </a:t>
            </a:r>
            <a:r>
              <a:rPr sz="2200" dirty="0">
                <a:latin typeface="Arial"/>
                <a:cs typeface="Arial"/>
              </a:rPr>
              <a:t>program </a:t>
            </a:r>
            <a:r>
              <a:rPr sz="2200" spc="-5" dirty="0">
                <a:latin typeface="Arial"/>
                <a:cs typeface="Arial"/>
              </a:rPr>
              <a:t>sorts an  arr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ing</a:t>
            </a:r>
            <a:r>
              <a:rPr sz="2200" dirty="0">
                <a:latin typeface="Arial"/>
                <a:cs typeface="Arial"/>
              </a:rPr>
              <a:t>	s</a:t>
            </a:r>
            <a:r>
              <a:rPr sz="2200" spc="-5" dirty="0">
                <a:latin typeface="Arial"/>
                <a:cs typeface="Arial"/>
              </a:rPr>
              <a:t>ele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2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ort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than</a:t>
            </a:r>
            <a:r>
              <a:rPr sz="2200" dirty="0">
                <a:latin typeface="Arial"/>
                <a:cs typeface="Arial"/>
              </a:rPr>
              <a:t>	s</a:t>
            </a:r>
            <a:r>
              <a:rPr sz="2200" spc="-5" dirty="0">
                <a:latin typeface="Arial"/>
                <a:cs typeface="Arial"/>
              </a:rPr>
              <a:t>ear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ele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337" y="3673854"/>
            <a:ext cx="8512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4885" algn="l"/>
                <a:tab pos="1894205" algn="l"/>
                <a:tab pos="2571115" algn="l"/>
                <a:tab pos="3806825" algn="l"/>
                <a:tab pos="4203065" algn="l"/>
                <a:tab pos="5064125" algn="l"/>
                <a:tab pos="5475605" algn="l"/>
                <a:tab pos="6042660" algn="l"/>
                <a:tab pos="6469380" algn="l"/>
                <a:tab pos="7830184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orted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gr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fig.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8.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	c</a:t>
            </a:r>
            <a:r>
              <a:rPr sz="2200" spc="-5" dirty="0">
                <a:latin typeface="Arial"/>
                <a:cs typeface="Arial"/>
              </a:rPr>
              <a:t>ro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2195" y="417728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47" y="0"/>
                </a:lnTo>
              </a:path>
            </a:pathLst>
          </a:custGeom>
          <a:ln w="1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0337" y="3883389"/>
            <a:ext cx="8510905" cy="102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380"/>
              </a:spcBef>
              <a:tabLst>
                <a:tab pos="1322705" algn="l"/>
                <a:tab pos="1797050" algn="l"/>
                <a:tab pos="2252345" algn="l"/>
                <a:tab pos="2772410" algn="l"/>
                <a:tab pos="3945890" algn="l"/>
                <a:tab pos="4544695" algn="l"/>
                <a:tab pos="5189220" algn="l"/>
                <a:tab pos="7650480" algn="l"/>
                <a:tab pos="8109584" algn="l"/>
              </a:tabLst>
            </a:pPr>
            <a:r>
              <a:rPr sz="2200" spc="-5" dirty="0">
                <a:latin typeface="Arial"/>
                <a:cs typeface="Arial"/>
              </a:rPr>
              <a:t>referen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rogr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al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	c</a:t>
            </a:r>
            <a:r>
              <a:rPr sz="2200" spc="-5" dirty="0">
                <a:latin typeface="Arial"/>
                <a:cs typeface="Arial"/>
              </a:rPr>
              <a:t>al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spc="-844" dirty="0">
                <a:latin typeface="Arial"/>
                <a:cs typeface="Arial"/>
              </a:rPr>
              <a:t>e</a:t>
            </a:r>
            <a:r>
              <a:rPr sz="3150" i="1" spc="-7" baseline="-5291" dirty="0">
                <a:latin typeface="Times New Roman"/>
                <a:cs typeface="Times New Roman"/>
              </a:rPr>
              <a:t>L</a:t>
            </a:r>
            <a:r>
              <a:rPr sz="3150" i="1" spc="-869" baseline="-5291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0" dirty="0">
                <a:latin typeface="Arial"/>
                <a:cs typeface="Arial"/>
              </a:rPr>
              <a:t>n</a:t>
            </a:r>
            <a:r>
              <a:rPr sz="4425" spc="-900" baseline="-1883" dirty="0">
                <a:latin typeface="Times New Roman"/>
                <a:cs typeface="Times New Roman"/>
              </a:rPr>
              <a:t>,</a:t>
            </a:r>
            <a:r>
              <a:rPr sz="2200" spc="-400" dirty="0">
                <a:latin typeface="Arial"/>
                <a:cs typeface="Arial"/>
              </a:rPr>
              <a:t>d</a:t>
            </a:r>
            <a:r>
              <a:rPr sz="4650" i="1" spc="225" baseline="-1792" dirty="0">
                <a:latin typeface="Symbol"/>
                <a:cs typeface="Symbol"/>
              </a:rPr>
              <a:t></a:t>
            </a:r>
            <a:r>
              <a:rPr sz="2200" spc="-1789" dirty="0">
                <a:latin typeface="Arial"/>
                <a:cs typeface="Arial"/>
              </a:rPr>
              <a:t>W</a:t>
            </a:r>
            <a:r>
              <a:rPr sz="4425" baseline="-1883" dirty="0">
                <a:latin typeface="Times New Roman"/>
                <a:cs typeface="Times New Roman"/>
              </a:rPr>
              <a:t>,</a:t>
            </a:r>
            <a:r>
              <a:rPr sz="4425" spc="480" baseline="-1883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  program.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0749" y="6773164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337" y="1808479"/>
            <a:ext cx="8512175" cy="1334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0000"/>
              </a:lnSpc>
              <a:spcBef>
                <a:spcPts val="805"/>
              </a:spcBef>
            </a:pPr>
            <a:r>
              <a:rPr sz="2200" spc="-5" dirty="0">
                <a:latin typeface="Arial"/>
                <a:cs typeface="Arial"/>
              </a:rPr>
              <a:t>The given </a:t>
            </a:r>
            <a:r>
              <a:rPr sz="2200" dirty="0">
                <a:latin typeface="Arial"/>
                <a:cs typeface="Arial"/>
              </a:rPr>
              <a:t>program </a:t>
            </a:r>
            <a:r>
              <a:rPr sz="2200" spc="-5" dirty="0">
                <a:latin typeface="Arial"/>
                <a:cs typeface="Arial"/>
              </a:rPr>
              <a:t>is of 66 lines and has 11 variables. The variables  are a, I, j, item, min, </a:t>
            </a:r>
            <a:r>
              <a:rPr sz="2200" dirty="0">
                <a:latin typeface="Arial"/>
                <a:cs typeface="Arial"/>
              </a:rPr>
              <a:t>temp, </a:t>
            </a:r>
            <a:r>
              <a:rPr sz="2200" spc="-5" dirty="0">
                <a:latin typeface="Arial"/>
                <a:cs typeface="Arial"/>
              </a:rPr>
              <a:t>low, high, mid, loc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2737" y="3371179"/>
            <a:ext cx="7985000" cy="3005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246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0749" y="6451600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1216" y="1511956"/>
            <a:ext cx="3793775" cy="5143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0749" y="6773164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4288" y="1740408"/>
            <a:ext cx="2915435" cy="1310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3003803"/>
            <a:ext cx="7178039" cy="3761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796537" y="2006599"/>
            <a:ext cx="851408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indent="-457834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562610" algn="l"/>
                <a:tab pos="563245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Areas of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914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most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established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area of software metrics is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cost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size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estimation techniques.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prediction of quality levels for software, often in terms of  reliability, is another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area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where software metrics have an important  role to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play.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use of software metrics to provide quantitative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checks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  software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also a well established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0749" y="6773164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991" y="1863469"/>
            <a:ext cx="7576512" cy="4827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071" y="2415338"/>
            <a:ext cx="8351589" cy="259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398" y="5604761"/>
            <a:ext cx="3605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Fig.8: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Sorting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searching</a:t>
            </a:r>
            <a:r>
              <a:rPr sz="18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293" y="1808479"/>
            <a:ext cx="6369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Cross-Reference list of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program is given</a:t>
            </a:r>
            <a:r>
              <a:rPr sz="2200" spc="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below: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506" y="2347912"/>
          <a:ext cx="8757281" cy="441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j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62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emp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low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high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61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loc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61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62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opt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41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8337" y="6870595"/>
            <a:ext cx="9207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140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fld id="{81D60167-4931-47E6-BA6A-407CBD079E47}" type="slidenum">
              <a:rPr sz="2100" spc="-209" baseline="-27777" dirty="0">
                <a:latin typeface="Arial"/>
                <a:cs typeface="Arial"/>
              </a:rPr>
              <a:t>63</a:t>
            </a:fld>
            <a:endParaRPr sz="2100" baseline="-27777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85912" y="1509706"/>
          <a:ext cx="6324600" cy="5410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60"/>
                        </a:lnSpc>
                        <a:spcBef>
                          <a:spcPts val="10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860"/>
                        </a:lnSpc>
                        <a:spcBef>
                          <a:spcPts val="10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60"/>
                        </a:lnSpc>
                        <a:spcBef>
                          <a:spcPts val="10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ts val="1789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789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89"/>
                        </a:lnSpc>
                        <a:spcBef>
                          <a:spcPts val="11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825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25"/>
                        </a:lnSpc>
                        <a:spcBef>
                          <a:spcPts val="11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775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775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75"/>
                        </a:lnSpc>
                        <a:spcBef>
                          <a:spcPts val="11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10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10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10"/>
                        </a:lnSpc>
                        <a:spcBef>
                          <a:spcPts val="1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714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714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14"/>
                        </a:lnSpc>
                        <a:spcBef>
                          <a:spcPts val="12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764"/>
                        </a:lnSpc>
                        <a:spcBef>
                          <a:spcPts val="11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764"/>
                        </a:lnSpc>
                        <a:spcBef>
                          <a:spcPts val="11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64"/>
                        </a:lnSpc>
                        <a:spcBef>
                          <a:spcPts val="11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00"/>
                        </a:lnSpc>
                        <a:spcBef>
                          <a:spcPts val="11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ts val="1860"/>
                        </a:lnSpc>
                        <a:spcBef>
                          <a:spcPts val="11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60"/>
                        </a:lnSpc>
                        <a:spcBef>
                          <a:spcPts val="11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60"/>
                        </a:lnSpc>
                        <a:spcBef>
                          <a:spcPts val="11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775"/>
                        </a:lnSpc>
                        <a:spcBef>
                          <a:spcPts val="11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775"/>
                        </a:lnSpc>
                        <a:spcBef>
                          <a:spcPts val="11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min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75"/>
                        </a:lnSpc>
                        <a:spcBef>
                          <a:spcPts val="11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min,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739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860"/>
                        </a:lnSpc>
                        <a:spcBef>
                          <a:spcPts val="10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min,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39"/>
                        </a:lnSpc>
                        <a:spcBef>
                          <a:spcPts val="11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3" y="939793"/>
            <a:ext cx="5046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0" spc="-5" dirty="0">
                <a:solidFill>
                  <a:srgbClr val="003265"/>
                </a:solidFill>
                <a:latin typeface="Arial"/>
                <a:cs typeface="Arial"/>
              </a:rPr>
              <a:t>Live Variables per line are calculated</a:t>
            </a:r>
            <a:r>
              <a:rPr sz="2200" i="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i="0" spc="-5" dirty="0">
                <a:solidFill>
                  <a:srgbClr val="003265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795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71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1509706"/>
          <a:ext cx="6324600" cy="5410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marL="12693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850"/>
                        </a:lnSpc>
                        <a:spcBef>
                          <a:spcPts val="11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min,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60"/>
                        </a:lnSpc>
                        <a:spcBef>
                          <a:spcPts val="10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885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min,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60"/>
                        </a:lnSpc>
                        <a:spcBef>
                          <a:spcPts val="10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ts val="1789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1714"/>
                        </a:lnSpc>
                        <a:spcBef>
                          <a:spcPts val="12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min,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89"/>
                        </a:lnSpc>
                        <a:spcBef>
                          <a:spcPts val="11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4895">
                        <a:lnSpc>
                          <a:spcPts val="1750"/>
                        </a:lnSpc>
                        <a:spcBef>
                          <a:spcPts val="11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min,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j,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25"/>
                        </a:lnSpc>
                        <a:spcBef>
                          <a:spcPts val="11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775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125" algn="ctr">
                        <a:lnSpc>
                          <a:spcPts val="1775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 a, j,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75"/>
                        </a:lnSpc>
                        <a:spcBef>
                          <a:spcPts val="11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10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10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10"/>
                        </a:lnSpc>
                        <a:spcBef>
                          <a:spcPts val="1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714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714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14"/>
                        </a:lnSpc>
                        <a:spcBef>
                          <a:spcPts val="12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764"/>
                        </a:lnSpc>
                        <a:spcBef>
                          <a:spcPts val="11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764"/>
                        </a:lnSpc>
                        <a:spcBef>
                          <a:spcPts val="11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64"/>
                        </a:lnSpc>
                        <a:spcBef>
                          <a:spcPts val="11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8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680"/>
                        </a:lnSpc>
                        <a:spcBef>
                          <a:spcPts val="12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00"/>
                        </a:lnSpc>
                        <a:spcBef>
                          <a:spcPts val="11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ts val="1860"/>
                        </a:lnSpc>
                        <a:spcBef>
                          <a:spcPts val="11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60"/>
                        </a:lnSpc>
                        <a:spcBef>
                          <a:spcPts val="11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60"/>
                        </a:lnSpc>
                        <a:spcBef>
                          <a:spcPts val="11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775"/>
                        </a:lnSpc>
                        <a:spcBef>
                          <a:spcPts val="11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75"/>
                        </a:lnSpc>
                        <a:spcBef>
                          <a:spcPts val="11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730"/>
                        </a:lnSpc>
                        <a:spcBef>
                          <a:spcPts val="12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825"/>
                        </a:lnSpc>
                        <a:spcBef>
                          <a:spcPts val="11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ts val="1739"/>
                        </a:lnSpc>
                        <a:spcBef>
                          <a:spcPts val="1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885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739"/>
                        </a:lnSpc>
                        <a:spcBef>
                          <a:spcPts val="11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08337" y="6870595"/>
            <a:ext cx="9207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140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fld id="{81D60167-4931-47E6-BA6A-407CBD079E47}" type="slidenum">
              <a:rPr sz="2100" spc="-209" baseline="-27777" dirty="0">
                <a:latin typeface="Arial"/>
                <a:cs typeface="Arial"/>
              </a:rPr>
              <a:t>64</a:t>
            </a:fld>
            <a:endParaRPr sz="2100" baseline="-2777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85912" y="1585912"/>
          <a:ext cx="6324600" cy="5410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4795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371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8337" y="6870595"/>
            <a:ext cx="9207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140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fld id="{81D60167-4931-47E6-BA6A-407CBD079E47}" type="slidenum">
              <a:rPr sz="2100" spc="-209" baseline="-27777" dirty="0">
                <a:latin typeface="Arial"/>
                <a:cs typeface="Arial"/>
              </a:rPr>
              <a:t>65</a:t>
            </a:fld>
            <a:endParaRPr sz="2100" baseline="-2777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4795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71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1585912"/>
          <a:ext cx="6324600" cy="425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low, a, item, high,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mid, 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mid, 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mid, 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mid, 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item, mid,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item, mid,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item,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loc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08337" y="6870595"/>
            <a:ext cx="9207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140" dirty="0">
                <a:solidFill>
                  <a:srgbClr val="003265"/>
                </a:solidFill>
                <a:latin typeface="Arial"/>
                <a:cs typeface="Arial"/>
              </a:rPr>
              <a:t>cont…</a:t>
            </a:r>
            <a:fld id="{81D60167-4931-47E6-BA6A-407CBD079E47}" type="slidenum">
              <a:rPr sz="2100" spc="-209" baseline="-27777" dirty="0">
                <a:latin typeface="Arial"/>
                <a:cs typeface="Arial"/>
              </a:rPr>
              <a:t>66</a:t>
            </a:fld>
            <a:endParaRPr sz="2100" baseline="-2777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805687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2500312"/>
          <a:ext cx="6324600" cy="2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marL="12693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Live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5599150" y="2266183"/>
            <a:ext cx="3606165" cy="0"/>
          </a:xfrm>
          <a:custGeom>
            <a:avLst/>
            <a:gdLst/>
            <a:ahLst/>
            <a:cxnLst/>
            <a:rect l="l" t="t" r="r" b="b"/>
            <a:pathLst>
              <a:path w="3606165">
                <a:moveTo>
                  <a:pt x="0" y="0"/>
                </a:moveTo>
                <a:lnTo>
                  <a:pt x="3605778" y="0"/>
                </a:lnTo>
              </a:path>
            </a:pathLst>
          </a:custGeom>
          <a:ln w="8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95617" y="2258976"/>
            <a:ext cx="355854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dirty="0">
                <a:latin typeface="Times New Roman"/>
                <a:cs typeface="Times New Roman"/>
              </a:rPr>
              <a:t>Count of executable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statements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560" y="333755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9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3058" y="3951725"/>
            <a:ext cx="3295015" cy="0"/>
          </a:xfrm>
          <a:custGeom>
            <a:avLst/>
            <a:gdLst/>
            <a:ahLst/>
            <a:cxnLst/>
            <a:rect l="l" t="t" r="r" b="b"/>
            <a:pathLst>
              <a:path w="3295015">
                <a:moveTo>
                  <a:pt x="0" y="0"/>
                </a:moveTo>
                <a:lnTo>
                  <a:pt x="3294892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3058" y="456589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9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6906" y="4916412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993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8207" y="4510520"/>
            <a:ext cx="1849120" cy="668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908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odule	</a:t>
            </a: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5" dirty="0">
                <a:latin typeface="Times New Roman"/>
                <a:cs typeface="Times New Roman"/>
              </a:rPr>
              <a:t>ea</a:t>
            </a:r>
            <a:r>
              <a:rPr sz="1800" dirty="0">
                <a:latin typeface="Times New Roman"/>
                <a:cs typeface="Times New Roman"/>
              </a:rPr>
              <a:t>kn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099" y="3943649"/>
            <a:ext cx="268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533525" algn="l"/>
              </a:tabLst>
            </a:pPr>
            <a:r>
              <a:rPr sz="1800" dirty="0">
                <a:latin typeface="Times New Roman"/>
                <a:cs typeface="Times New Roman"/>
              </a:rPr>
              <a:t>Total	</a:t>
            </a:r>
            <a:r>
              <a:rPr sz="1800" spc="-5" dirty="0">
                <a:latin typeface="Times New Roman"/>
                <a:cs typeface="Times New Roman"/>
              </a:rPr>
              <a:t>number	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6546" y="3625133"/>
            <a:ext cx="162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of live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6866" y="332947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3650" y="4381037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15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Times New Roman"/>
                <a:cs typeface="Times New Roman"/>
              </a:rPr>
              <a:t>.</a:t>
            </a:r>
            <a:r>
              <a:rPr sz="1800" spc="4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6154" y="3152693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3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Times New Roman"/>
                <a:cs typeface="Times New Roman"/>
              </a:rPr>
              <a:t>.</a:t>
            </a:r>
            <a:r>
              <a:rPr sz="1800" spc="30" dirty="0"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1050" y="3010961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Symbol"/>
                <a:cs typeface="Symbol"/>
              </a:rPr>
              <a:t></a:t>
            </a:r>
            <a:r>
              <a:rPr sz="2700" spc="67" baseline="-339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174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2299" y="5222284"/>
            <a:ext cx="263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230" algn="l"/>
              </a:tabLst>
            </a:pPr>
            <a:r>
              <a:rPr sz="1800" i="1" dirty="0">
                <a:latin typeface="Times New Roman"/>
                <a:cs typeface="Times New Roman"/>
              </a:rPr>
              <a:t>WM	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3 </a:t>
            </a:r>
            <a:r>
              <a:rPr sz="1800" b="1" spc="30" dirty="0">
                <a:latin typeface="Times New Roman"/>
                <a:cs typeface="Times New Roman"/>
              </a:rPr>
              <a:t>.</a:t>
            </a:r>
            <a:r>
              <a:rPr sz="1800" spc="30" dirty="0">
                <a:latin typeface="Times New Roman"/>
                <a:cs typeface="Times New Roman"/>
              </a:rPr>
              <a:t>28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dirty="0">
                <a:latin typeface="Times New Roman"/>
                <a:cs typeface="Times New Roman"/>
              </a:rPr>
              <a:t> 15 </a:t>
            </a:r>
            <a:r>
              <a:rPr sz="1800" b="1" spc="45" dirty="0">
                <a:latin typeface="Times New Roman"/>
                <a:cs typeface="Times New Roman"/>
              </a:rPr>
              <a:t>.</a:t>
            </a:r>
            <a:r>
              <a:rPr sz="1800" spc="45" dirty="0">
                <a:latin typeface="Times New Roman"/>
                <a:cs typeface="Times New Roman"/>
              </a:rPr>
              <a:t>8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51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Times New Roman"/>
                <a:cs typeface="Times New Roman"/>
              </a:rPr>
              <a:t>.</a:t>
            </a:r>
            <a:r>
              <a:rPr sz="1800" spc="3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7351" y="3152693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Times New Roman"/>
                <a:cs typeface="Times New Roman"/>
              </a:rPr>
              <a:t>L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7130" y="4866389"/>
            <a:ext cx="16452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1800" spc="-5" dirty="0">
                <a:latin typeface="Times New Roman"/>
                <a:cs typeface="Times New Roman"/>
              </a:rPr>
              <a:t>(WM)	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LV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900" i="1" spc="-45" dirty="0">
                <a:latin typeface="Symbol"/>
                <a:cs typeface="Symbol"/>
              </a:rPr>
              <a:t>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0617" y="4226309"/>
            <a:ext cx="8337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i="1" spc="-67" baseline="-32163" dirty="0">
                <a:latin typeface="Symbol"/>
                <a:cs typeface="Symbol"/>
              </a:rPr>
              <a:t></a:t>
            </a:r>
            <a:r>
              <a:rPr sz="2850" i="1" spc="-67" baseline="-32163" dirty="0">
                <a:latin typeface="Times New Roman"/>
                <a:cs typeface="Times New Roman"/>
              </a:rPr>
              <a:t> </a:t>
            </a:r>
            <a:r>
              <a:rPr sz="2700" baseline="-33950" dirty="0">
                <a:latin typeface="Symbol"/>
                <a:cs typeface="Symbol"/>
              </a:rPr>
              <a:t></a:t>
            </a:r>
            <a:r>
              <a:rPr sz="2700" spc="202" baseline="-339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174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0616" y="3612137"/>
            <a:ext cx="18878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5525" algn="l"/>
              </a:tabLst>
            </a:pPr>
            <a:r>
              <a:rPr sz="2850" i="1" spc="-67" baseline="-32163" dirty="0">
                <a:latin typeface="Symbol"/>
                <a:cs typeface="Symbol"/>
              </a:rPr>
              <a:t></a:t>
            </a:r>
            <a:r>
              <a:rPr sz="2850" i="1" spc="-67" baseline="-32163" dirty="0">
                <a:latin typeface="Times New Roman"/>
                <a:cs typeface="Times New Roman"/>
              </a:rPr>
              <a:t> </a:t>
            </a:r>
            <a:r>
              <a:rPr sz="2850" i="1" spc="127" baseline="-32163" dirty="0">
                <a:latin typeface="Times New Roman"/>
                <a:cs typeface="Times New Roman"/>
              </a:rPr>
              <a:t> </a:t>
            </a:r>
            <a:r>
              <a:rPr sz="2700" baseline="-33950" dirty="0">
                <a:latin typeface="Symbol"/>
                <a:cs typeface="Symbol"/>
              </a:rPr>
              <a:t></a:t>
            </a:r>
            <a:r>
              <a:rPr sz="2700" spc="359" baseline="-339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	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8907" y="209397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3893" y="2037079"/>
            <a:ext cx="8406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Average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live variables </a:t>
            </a:r>
            <a:r>
              <a:rPr sz="2200" spc="-7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700" i="1" spc="-104" baseline="7716" dirty="0">
                <a:latin typeface="Times New Roman"/>
                <a:cs typeface="Times New Roman"/>
              </a:rPr>
              <a:t>LV</a:t>
            </a:r>
            <a:r>
              <a:rPr sz="2200" spc="-70" dirty="0">
                <a:solidFill>
                  <a:srgbClr val="003265"/>
                </a:solidFill>
                <a:latin typeface="Arial"/>
                <a:cs typeface="Arial"/>
              </a:rPr>
              <a:t>)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3225" spc="7" baseline="33591" dirty="0">
                <a:latin typeface="Times New Roman"/>
                <a:cs typeface="Times New Roman"/>
              </a:rPr>
              <a:t>Sum </a:t>
            </a:r>
            <a:r>
              <a:rPr sz="3225" baseline="33591" dirty="0">
                <a:latin typeface="Times New Roman"/>
                <a:cs typeface="Times New Roman"/>
              </a:rPr>
              <a:t>of count of live</a:t>
            </a:r>
            <a:r>
              <a:rPr sz="3225" spc="44" baseline="33591" dirty="0">
                <a:latin typeface="Times New Roman"/>
                <a:cs typeface="Times New Roman"/>
              </a:rPr>
              <a:t> </a:t>
            </a:r>
            <a:r>
              <a:rPr sz="3225" baseline="33591" dirty="0">
                <a:latin typeface="Times New Roman"/>
                <a:cs typeface="Times New Roman"/>
              </a:rPr>
              <a:t>variables</a:t>
            </a:r>
            <a:endParaRPr sz="3225" baseline="335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3" y="1991359"/>
            <a:ext cx="84848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57834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84505" algn="l"/>
                <a:tab pos="48514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Sharing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of Data Among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Modules</a:t>
            </a: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914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program normally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contains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several modules and share coupling  among modules. However, it may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desirable to know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amount  of data being shared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among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modules.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7209" y="4108668"/>
            <a:ext cx="6961762" cy="1158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9207" y="6077201"/>
            <a:ext cx="515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Fig.10: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Three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modules from an imaginary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764533" y="2006599"/>
            <a:ext cx="52965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Problems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During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Implementation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253" y="2600959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MS UI Gothic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4452" y="2600959"/>
            <a:ext cx="5359400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5080" indent="-233679" algn="just">
              <a:lnSpc>
                <a:spcPct val="99800"/>
              </a:lnSpc>
              <a:spcBef>
                <a:spcPts val="10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 Software development is to complex; it  cannot be managed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like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other parts of  the organization.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53" y="3850638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453" y="3850638"/>
            <a:ext cx="1083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F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rget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2796" y="3850638"/>
            <a:ext cx="1954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590" algn="l"/>
                <a:tab pos="931544" algn="l"/>
                <a:tab pos="14903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it,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ill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find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2867" y="3850638"/>
            <a:ext cx="2030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95"/>
              </a:spcBef>
              <a:tabLst>
                <a:tab pos="155003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elop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6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ana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7623" y="4185918"/>
            <a:ext cx="2830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86865" algn="l"/>
                <a:tab pos="2429510" algn="l"/>
              </a:tabLst>
            </a:pP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gers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ill  development.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253" y="5146038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MS UI Gothic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4452" y="5146038"/>
            <a:ext cx="490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:	I am only six months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late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253" y="5755637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4453" y="5755637"/>
            <a:ext cx="40214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Fine,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are only out of a</a:t>
            </a:r>
            <a:r>
              <a:rPr sz="2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job.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1503" y="3638802"/>
            <a:ext cx="514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Fig.11: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”Pipes” of data shared among the</a:t>
            </a:r>
            <a:r>
              <a:rPr sz="18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9352" y="2291145"/>
            <a:ext cx="6930407" cy="1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6" name="object 6"/>
          <p:cNvSpPr/>
          <p:nvPr/>
        </p:nvSpPr>
        <p:spPr>
          <a:xfrm>
            <a:off x="2560929" y="4627718"/>
            <a:ext cx="4707178" cy="1410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6406" y="6260081"/>
            <a:ext cx="439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Fig.12: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data shared in program bubble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916933" y="1852675"/>
            <a:ext cx="8378825" cy="403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Information Flow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635"/>
              </a:lnSpc>
              <a:tabLst>
                <a:tab pos="302958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Component	: Any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element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identified by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decomposing</a:t>
            </a:r>
            <a:r>
              <a:rPr sz="2200" spc="5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3185160" marR="5080">
              <a:lnSpc>
                <a:spcPts val="2640"/>
              </a:lnSpc>
              <a:spcBef>
                <a:spcPts val="85"/>
              </a:spcBef>
              <a:tabLst>
                <a:tab pos="4671060" algn="l"/>
                <a:tab pos="5797550" algn="l"/>
                <a:tab pos="6490970" algn="l"/>
                <a:tab pos="701230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oft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s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nto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tituent  parts.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845"/>
              </a:spcBef>
              <a:tabLst>
                <a:tab pos="3029585" algn="l"/>
                <a:tab pos="3900170" algn="l"/>
                <a:tab pos="5006340" algn="l"/>
                <a:tab pos="5473065" algn="l"/>
                <a:tab pos="6499860" algn="l"/>
                <a:tab pos="688848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Cohesion	: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degree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	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which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	component</a:t>
            </a:r>
            <a:endParaRPr sz="2200">
              <a:latin typeface="Arial"/>
              <a:cs typeface="Arial"/>
            </a:endParaRPr>
          </a:p>
          <a:p>
            <a:pPr marL="318516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performs a single</a:t>
            </a:r>
            <a:r>
              <a:rPr sz="2200" spc="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3263265" marR="7620" indent="-2976880" algn="just">
              <a:lnSpc>
                <a:spcPct val="99800"/>
              </a:lnSpc>
              <a:tabLst>
                <a:tab pos="302958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Coupling	: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term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used to describe the degree of  linkage between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component to  others in the same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593" y="1549399"/>
            <a:ext cx="8625205" cy="534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57834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97205" algn="l"/>
                <a:tab pos="49784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Basic Information Flow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25400" marR="133350" algn="just">
              <a:lnSpc>
                <a:spcPct val="99800"/>
              </a:lnSpc>
              <a:spcBef>
                <a:spcPts val="19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Information Flow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metrics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applied to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Components of a  system design. Fig. 13 shows a fragment 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design, and for  component ‘A’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can define three measures, but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remember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that  these are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simplest models of</a:t>
            </a:r>
            <a:r>
              <a:rPr sz="22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IF.</a:t>
            </a:r>
            <a:endParaRPr sz="2200">
              <a:latin typeface="Arial"/>
              <a:cs typeface="Arial"/>
            </a:endParaRPr>
          </a:p>
          <a:p>
            <a:pPr marL="558165" marR="57785" lvl="1" indent="-45720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5588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‘FAN IN’ is simply a count of the number 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other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Components  that can call, or pass control, to Component</a:t>
            </a:r>
            <a:r>
              <a:rPr sz="2200" spc="4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558165" marR="57785" lvl="1" indent="-457200" algn="just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588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‘FANOUT’ is the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Components that are called by  Component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558165" marR="55880" lvl="1" indent="-457200" algn="just">
              <a:lnSpc>
                <a:spcPct val="99800"/>
              </a:lnSpc>
              <a:spcBef>
                <a:spcPts val="1735"/>
              </a:spcBef>
              <a:buAutoNum type="arabicPeriod"/>
              <a:tabLst>
                <a:tab pos="5588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This is derived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 first two 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by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using the following formula.  We will call this measure the INFORMATION FLOW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index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  Component A, abbreviated as</a:t>
            </a:r>
            <a:r>
              <a:rPr sz="2200" spc="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IF(A).</a:t>
            </a:r>
            <a:endParaRPr sz="2200">
              <a:latin typeface="Arial"/>
              <a:cs typeface="Arial"/>
            </a:endParaRPr>
          </a:p>
          <a:p>
            <a:pPr marL="1754505">
              <a:lnSpc>
                <a:spcPct val="100000"/>
              </a:lnSpc>
              <a:spcBef>
                <a:spcPts val="111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IF(A) =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[FAN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IN(A) x FAN OUT</a:t>
            </a:r>
            <a:r>
              <a:rPr sz="22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(A)]</a:t>
            </a:r>
            <a:r>
              <a:rPr sz="2250" baseline="2592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2250" baseline="25925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8386" y="6077201"/>
            <a:ext cx="303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Fig.13: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Aspects of</a:t>
            </a:r>
            <a:r>
              <a:rPr sz="18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9962" y="2470328"/>
            <a:ext cx="4322157" cy="3135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8484870" cy="531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following is a step-by-step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guide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deriving these most simple  of IF</a:t>
            </a:r>
            <a:r>
              <a:rPr sz="22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metrics.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Note the level of each Component in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system</a:t>
            </a:r>
            <a:r>
              <a:rPr sz="22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design.</a:t>
            </a:r>
            <a:endParaRPr sz="2200">
              <a:latin typeface="Arial"/>
              <a:cs typeface="Arial"/>
            </a:endParaRPr>
          </a:p>
          <a:p>
            <a:pPr marL="469265" marR="6350" indent="-457200" algn="just">
              <a:lnSpc>
                <a:spcPct val="99800"/>
              </a:lnSpc>
              <a:spcBef>
                <a:spcPts val="1814"/>
              </a:spcBef>
              <a:buAutoNum type="arabicPeriod"/>
              <a:tabLst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 each Component, count the number 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calls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that  Component – this is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FAN IN of that Component.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Some 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organizations allow more than one Component at the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highest 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level in the design,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 Components at the highest level which  should have a FAN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zero, assign a FAN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of one.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Also 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note that a simple model of FAN IN can penalize reused  Components.</a:t>
            </a:r>
            <a:endParaRPr sz="2200">
              <a:latin typeface="Arial"/>
              <a:cs typeface="Arial"/>
            </a:endParaRPr>
          </a:p>
          <a:p>
            <a:pPr marL="469265" marR="85090" indent="-457200" algn="just">
              <a:lnSpc>
                <a:spcPct val="100000"/>
              </a:lnSpc>
              <a:spcBef>
                <a:spcPts val="1860"/>
              </a:spcBef>
              <a:buAutoNum type="arabicPeriod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For each Component, count the number of calls from the  Component. For Component that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call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no other, assign a FAN 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OUT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value of</a:t>
            </a:r>
            <a:r>
              <a:rPr sz="22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one.</a:t>
            </a:r>
            <a:endParaRPr sz="2200">
              <a:latin typeface="Arial"/>
              <a:cs typeface="Arial"/>
            </a:endParaRPr>
          </a:p>
          <a:p>
            <a:pPr marR="630555" algn="r">
              <a:lnSpc>
                <a:spcPts val="1750"/>
              </a:lnSpc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ont…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746245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3" y="1960879"/>
            <a:ext cx="8652510" cy="462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4505" marR="7620" indent="-45720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Calculate the IF value for each Component using the above  formula.</a:t>
            </a:r>
            <a:endParaRPr sz="2200">
              <a:latin typeface="Arial"/>
              <a:cs typeface="Arial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765"/>
              </a:spcBef>
              <a:buAutoNum type="arabicPeriod" startAt="4"/>
              <a:tabLst>
                <a:tab pos="4699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Sum the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IF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value for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all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Components within each level which is  called as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the LEVEL</a:t>
            </a:r>
            <a:r>
              <a:rPr sz="2200" spc="2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SUM.</a:t>
            </a:r>
            <a:endParaRPr sz="2200">
              <a:latin typeface="Arial"/>
              <a:cs typeface="Arial"/>
            </a:endParaRPr>
          </a:p>
          <a:p>
            <a:pPr marL="484505" marR="81915" indent="-457200" algn="just">
              <a:lnSpc>
                <a:spcPct val="100000"/>
              </a:lnSpc>
              <a:spcBef>
                <a:spcPts val="1955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Sum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IF values for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total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which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called the 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SUM.</a:t>
            </a:r>
            <a:endParaRPr sz="2200">
              <a:latin typeface="Arial"/>
              <a:cs typeface="Arial"/>
            </a:endParaRPr>
          </a:p>
          <a:p>
            <a:pPr marL="484505" marR="83820" indent="-457200" algn="just">
              <a:lnSpc>
                <a:spcPct val="99800"/>
              </a:lnSpc>
              <a:spcBef>
                <a:spcPts val="1745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 each level, rank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Component in that level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according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to  FAN IN,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FAN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OUT and IF values. Three histograms 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line plots  should be prepared for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22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level.</a:t>
            </a:r>
            <a:endParaRPr sz="2200">
              <a:latin typeface="Arial"/>
              <a:cs typeface="Arial"/>
            </a:endParaRPr>
          </a:p>
          <a:p>
            <a:pPr marL="484505" marR="83185" indent="-457200" algn="just">
              <a:lnSpc>
                <a:spcPct val="100000"/>
              </a:lnSpc>
              <a:spcBef>
                <a:spcPts val="1689"/>
              </a:spcBef>
              <a:buAutoNum type="arabicPeriod" startAt="4"/>
              <a:tabLst>
                <a:tab pos="48514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Plot the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LEVEL SUM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values for each level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using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histogram or  line plot.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784095"/>
            <a:ext cx="8085455" cy="431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UI Gothic"/>
              <a:buChar char="▪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 More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Sophisticated Information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Flow Model</a:t>
            </a:r>
            <a:endParaRPr sz="26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864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that call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502920" marR="5080" indent="-457200">
              <a:lnSpc>
                <a:spcPct val="100000"/>
              </a:lnSpc>
              <a:spcBef>
                <a:spcPts val="1320"/>
              </a:spcBef>
              <a:tabLst>
                <a:tab pos="330835" algn="l"/>
                <a:tab pos="624840" algn="l"/>
                <a:tab pos="1146175" algn="l"/>
                <a:tab pos="2226945" algn="l"/>
                <a:tab pos="2592705" algn="l"/>
                <a:tab pos="4139565" algn="l"/>
                <a:tab pos="5173980" algn="l"/>
                <a:tab pos="5538470" algn="l"/>
                <a:tab pos="5855335" algn="l"/>
                <a:tab pos="6547484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b	=		the	n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pa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et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rs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nents  higher in the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hierarchy.</a:t>
            </a:r>
            <a:endParaRPr sz="2200">
              <a:latin typeface="Arial"/>
              <a:cs typeface="Arial"/>
            </a:endParaRPr>
          </a:p>
          <a:p>
            <a:pPr marL="502920" marR="5080" indent="-457200">
              <a:lnSpc>
                <a:spcPct val="100000"/>
              </a:lnSpc>
              <a:spcBef>
                <a:spcPts val="1320"/>
              </a:spcBef>
              <a:tabLst>
                <a:tab pos="316865" algn="l"/>
                <a:tab pos="612775" algn="l"/>
                <a:tab pos="1135380" algn="l"/>
                <a:tab pos="2217420" algn="l"/>
                <a:tab pos="2585085" algn="l"/>
                <a:tab pos="4133215" algn="l"/>
                <a:tab pos="5169535" algn="l"/>
                <a:tab pos="5535295" algn="l"/>
                <a:tab pos="5854065" algn="l"/>
                <a:tab pos="6547484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	=		the	n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pa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et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nents  lower in the</a:t>
            </a:r>
            <a:r>
              <a:rPr sz="2200" spc="2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hierarchy.</a:t>
            </a:r>
            <a:endParaRPr sz="22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data elements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read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</a:t>
            </a:r>
            <a:r>
              <a:rPr sz="22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Then:</a:t>
            </a:r>
            <a:endParaRPr sz="220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FAN IN(A)= a + b + c +</a:t>
            </a:r>
            <a:r>
              <a:rPr sz="2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6449" y="2814318"/>
            <a:ext cx="802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higher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825493" y="1640229"/>
            <a:ext cx="7532370" cy="186943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Also let: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called by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A;</a:t>
            </a:r>
            <a:endParaRPr sz="22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f = the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parameters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passed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 to components  in the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hierarchy;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061" y="3652518"/>
            <a:ext cx="8512810" cy="244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205" marR="5080" indent="-4572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g =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the number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of parameters passed from A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components lower  in the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hierarchy;</a:t>
            </a:r>
            <a:endParaRPr sz="2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 =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data elements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written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by</a:t>
            </a:r>
            <a:r>
              <a:rPr sz="22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Then:</a:t>
            </a:r>
            <a:endParaRPr sz="2200">
              <a:latin typeface="Arial"/>
              <a:cs typeface="Arial"/>
            </a:endParaRPr>
          </a:p>
          <a:p>
            <a:pPr marR="450850" algn="ctr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OUT(A)=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 + f + g +</a:t>
            </a:r>
            <a:r>
              <a:rPr sz="2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6306" y="1814512"/>
          <a:ext cx="7493634" cy="5027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S.No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Meaning/purpose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Object is an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entity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able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save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state (information)  and offers a number of operations (behavior)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either examine or affect this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state.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Message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request that an object makes of another object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perform an operation.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set of objects that share a common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structure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  common behavior manifested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methods;  the set serves as a template from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object can  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created.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an operation upon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object, defined as part of the  declaration of 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005205" algn="l"/>
                          <a:tab pos="1464310" algn="l"/>
                          <a:tab pos="2546350" algn="l"/>
                          <a:tab pos="3704590" algn="l"/>
                          <a:tab pos="4035425" algn="l"/>
                          <a:tab pos="4302125" algn="l"/>
                          <a:tab pos="496189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	a	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unique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367982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An action performed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	object, available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all instances of class, need not be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unique.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24" y="4246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3" y="1319275"/>
            <a:ext cx="210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265"/>
                </a:solidFill>
                <a:latin typeface="Arial"/>
                <a:cs typeface="Arial"/>
              </a:rPr>
              <a:t>Terminologies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0106" y="2271712"/>
          <a:ext cx="7493634" cy="3198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S.No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Meaning/purpose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Instantiation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9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 of creating an instance of the object  and binding or adding the specific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Inheritance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relationship among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classes,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 object  in a class acquires characteristics from one or  more other classes.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Cohesion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0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degree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methods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class  are related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another.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Coupling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Object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coupled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object B, if and only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sends a message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B.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3" y="1624075"/>
            <a:ext cx="210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265"/>
                </a:solidFill>
                <a:latin typeface="Arial"/>
                <a:cs typeface="Arial"/>
              </a:rPr>
              <a:t>Terminologies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6771" y="743196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1191253" y="2311399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MS UI Gothic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452" y="2311399"/>
            <a:ext cx="490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:	I am only six months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late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253" y="2920998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4453" y="2920998"/>
            <a:ext cx="40214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Fine,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are only out of a</a:t>
            </a:r>
            <a:r>
              <a:rPr sz="22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job.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253" y="3713478"/>
            <a:ext cx="1598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MS UI Gothic"/>
              <a:buChar char="➢"/>
              <a:tabLst>
                <a:tab pos="313055" algn="l"/>
              </a:tabLst>
            </a:pP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tate</a:t>
            </a:r>
            <a:r>
              <a:rPr sz="2200" spc="-15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2" y="3713478"/>
            <a:ext cx="5358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: But </a:t>
            </a: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cannot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put reliability constraints  in the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contract.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1253" y="4597398"/>
            <a:ext cx="2294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453" y="4597398"/>
            <a:ext cx="4487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:	Then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may not get the</a:t>
            </a:r>
            <a:r>
              <a:rPr sz="2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contract.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893" y="1806345"/>
            <a:ext cx="3794125" cy="330200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4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Measuring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on class</a:t>
            </a:r>
            <a:r>
              <a:rPr sz="2200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1018540" lvl="1" indent="-370840">
              <a:lnSpc>
                <a:spcPct val="100000"/>
              </a:lnSpc>
              <a:spcBef>
                <a:spcPts val="1040"/>
              </a:spcBef>
              <a:buChar char="–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  <a:p>
            <a:pPr marL="1018540" lvl="1" indent="-370840">
              <a:lnSpc>
                <a:spcPct val="100000"/>
              </a:lnSpc>
              <a:spcBef>
                <a:spcPts val="1045"/>
              </a:spcBef>
              <a:buChar char="–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inheritance</a:t>
            </a:r>
            <a:endParaRPr sz="2200">
              <a:latin typeface="Arial"/>
              <a:cs typeface="Arial"/>
            </a:endParaRPr>
          </a:p>
          <a:p>
            <a:pPr marL="1018540" lvl="1" indent="-370840">
              <a:lnSpc>
                <a:spcPct val="100000"/>
              </a:lnSpc>
              <a:spcBef>
                <a:spcPts val="1045"/>
              </a:spcBef>
              <a:buChar char="–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marL="1018540" lvl="1" indent="-370840">
              <a:lnSpc>
                <a:spcPct val="100000"/>
              </a:lnSpc>
              <a:spcBef>
                <a:spcPts val="1055"/>
              </a:spcBef>
              <a:buChar char="–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1018540" lvl="1" indent="-370840">
              <a:lnSpc>
                <a:spcPct val="100000"/>
              </a:lnSpc>
              <a:spcBef>
                <a:spcPts val="1045"/>
              </a:spcBef>
              <a:buChar char="–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4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Measuring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on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system</a:t>
            </a:r>
            <a:r>
              <a:rPr sz="2200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3060" y="4217922"/>
            <a:ext cx="2065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325" algn="l"/>
                <a:tab pos="1263650" algn="l"/>
                <a:tab pos="1663064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um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200" spc="10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825493" y="1742337"/>
            <a:ext cx="6275705" cy="31711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Size Metrics: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Number of Methods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per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Class</a:t>
            </a:r>
            <a:r>
              <a:rPr sz="2200" spc="3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(NOM)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Number of Attributes per Class</a:t>
            </a:r>
            <a:r>
              <a:rPr sz="22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(NOA)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Weighted Number Methods in a Class</a:t>
            </a:r>
            <a:r>
              <a:rPr sz="2200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(WMC)</a:t>
            </a:r>
            <a:endParaRPr sz="2200">
              <a:latin typeface="Arial"/>
              <a:cs typeface="Arial"/>
            </a:endParaRPr>
          </a:p>
          <a:p>
            <a:pPr marL="990600" marR="5080" indent="-342900">
              <a:lnSpc>
                <a:spcPct val="100000"/>
              </a:lnSpc>
              <a:spcBef>
                <a:spcPts val="520"/>
              </a:spcBef>
              <a:tabLst>
                <a:tab pos="990600" algn="l"/>
                <a:tab pos="2231390" algn="l"/>
                <a:tab pos="4002404" algn="l"/>
                <a:tab pos="4884420" algn="l"/>
                <a:tab pos="5207635" algn="l"/>
                <a:tab pos="6014085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–	</a:t>
            </a:r>
            <a:r>
              <a:rPr sz="2200" spc="-1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ethods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ple</a:t>
            </a:r>
            <a:r>
              <a:rPr sz="2200" spc="-1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ented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ithin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la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or  complexities of all</a:t>
            </a:r>
            <a:r>
              <a:rPr sz="2200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411630"/>
            <a:ext cx="7581265" cy="455358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Coupling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Metrics: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Response for a Class (RFC</a:t>
            </a:r>
            <a:r>
              <a:rPr sz="2200" spc="3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320"/>
              </a:spcBef>
              <a:tabLst>
                <a:tab pos="99060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–	Number of methods (internal and external) in a</a:t>
            </a:r>
            <a:r>
              <a:rPr sz="2200" spc="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Data Abstraction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Coupling(DAC)</a:t>
            </a:r>
            <a:endParaRPr sz="22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320"/>
              </a:spcBef>
              <a:tabLst>
                <a:tab pos="99060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-	Number of Abstract Data Types in a</a:t>
            </a:r>
            <a:r>
              <a:rPr sz="2200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Coupling between Objects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(CBO)</a:t>
            </a:r>
            <a:endParaRPr sz="22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320"/>
              </a:spcBef>
              <a:tabLst>
                <a:tab pos="99060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–	Number of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other classes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to which it </a:t>
            </a:r>
            <a:r>
              <a:rPr sz="2200" spc="-10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2200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coupled.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1914549"/>
            <a:ext cx="7505065" cy="287718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0"/>
              </a:spcBef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Message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Passing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Coupling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(MPC)</a:t>
            </a:r>
            <a:endParaRPr sz="2200">
              <a:latin typeface="Arial"/>
              <a:cs typeface="Arial"/>
            </a:endParaRPr>
          </a:p>
          <a:p>
            <a:pPr marL="1213485" lvl="1" indent="-629920">
              <a:lnSpc>
                <a:spcPct val="100000"/>
              </a:lnSpc>
              <a:spcBef>
                <a:spcPts val="1320"/>
              </a:spcBef>
              <a:buChar char="–"/>
              <a:tabLst>
                <a:tab pos="1213485" algn="l"/>
                <a:tab pos="121412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Number of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send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statements defined in a</a:t>
            </a:r>
            <a:r>
              <a:rPr sz="2200" spc="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Coupling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Factor (CF)</a:t>
            </a:r>
            <a:endParaRPr sz="2200">
              <a:latin typeface="Arial"/>
              <a:cs typeface="Arial"/>
            </a:endParaRPr>
          </a:p>
          <a:p>
            <a:pPr marL="1213485" marR="5080" lvl="1" indent="-629920">
              <a:lnSpc>
                <a:spcPct val="100000"/>
              </a:lnSpc>
              <a:spcBef>
                <a:spcPts val="1320"/>
              </a:spcBef>
              <a:buChar char="–"/>
              <a:tabLst>
                <a:tab pos="1213485" algn="l"/>
                <a:tab pos="1214120" algn="l"/>
              </a:tabLst>
            </a:pP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Ratio of actual number of coupling </a:t>
            </a:r>
            <a:r>
              <a:rPr sz="2200" spc="-10" dirty="0">
                <a:solidFill>
                  <a:srgbClr val="CC0000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the system to  the max.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possible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 coupling.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3" y="1487829"/>
            <a:ext cx="8280400" cy="42983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Metrics:</a:t>
            </a:r>
            <a:endParaRPr sz="2200">
              <a:latin typeface="Arial"/>
              <a:cs typeface="Arial"/>
            </a:endParaRPr>
          </a:p>
          <a:p>
            <a:pPr marL="508000" indent="-457200">
              <a:lnSpc>
                <a:spcPct val="100000"/>
              </a:lnSpc>
              <a:spcBef>
                <a:spcPts val="1320"/>
              </a:spcBef>
              <a:buFont typeface="MS UI Gothic"/>
              <a:buChar char="•"/>
              <a:tabLst>
                <a:tab pos="507365" algn="l"/>
                <a:tab pos="5080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LCOM: Lack of cohesion in</a:t>
            </a:r>
            <a:r>
              <a:rPr sz="2200" spc="3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320"/>
              </a:spcBef>
              <a:tabLst>
                <a:tab pos="10287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–	Consider a 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class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1 </a:t>
            </a:r>
            <a:r>
              <a:rPr sz="2200" spc="-10" dirty="0">
                <a:solidFill>
                  <a:srgbClr val="650065"/>
                </a:solidFill>
                <a:latin typeface="Arial"/>
                <a:cs typeface="Arial"/>
              </a:rPr>
              <a:t>with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n methods M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, M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…., M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. Let</a:t>
            </a:r>
            <a:r>
              <a:rPr sz="2200" spc="43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(I</a:t>
            </a:r>
            <a:r>
              <a:rPr sz="2250" baseline="-22222" dirty="0">
                <a:solidFill>
                  <a:srgbClr val="650065"/>
                </a:solidFill>
                <a:latin typeface="Arial"/>
                <a:cs typeface="Arial"/>
              </a:rPr>
              <a:t>j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028700" marR="69850">
              <a:lnSpc>
                <a:spcPct val="100000"/>
              </a:lnSpc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= set of all instance variables used by method M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. There  are n 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sets {I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},…….{I</a:t>
            </a:r>
            <a:r>
              <a:rPr sz="2250" spc="-7" baseline="-22222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}.</a:t>
            </a:r>
            <a:r>
              <a:rPr sz="2200" spc="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Let</a:t>
            </a:r>
            <a:endParaRPr sz="2200">
              <a:latin typeface="Arial"/>
              <a:cs typeface="Arial"/>
            </a:endParaRPr>
          </a:p>
          <a:p>
            <a:pPr marR="384175" algn="ctr">
              <a:lnSpc>
                <a:spcPct val="100000"/>
              </a:lnSpc>
              <a:spcBef>
                <a:spcPts val="1040"/>
              </a:spcBef>
            </a:pPr>
            <a:r>
              <a:rPr sz="2300" spc="5" dirty="0">
                <a:latin typeface="Times New Roman"/>
                <a:cs typeface="Times New Roman"/>
              </a:rPr>
              <a:t>P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20" dirty="0">
                <a:latin typeface="Times New Roman"/>
                <a:cs typeface="Times New Roman"/>
              </a:rPr>
              <a:t>{(I</a:t>
            </a:r>
            <a:r>
              <a:rPr sz="2025" i="1" spc="30" baseline="-24691" dirty="0">
                <a:latin typeface="Times New Roman"/>
                <a:cs typeface="Times New Roman"/>
              </a:rPr>
              <a:t>i</a:t>
            </a:r>
            <a:r>
              <a:rPr sz="2025" i="1" spc="-120" baseline="-24691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I</a:t>
            </a:r>
            <a:r>
              <a:rPr sz="2025" spc="112" baseline="-24691" dirty="0">
                <a:latin typeface="Times New Roman"/>
                <a:cs typeface="Times New Roman"/>
              </a:rPr>
              <a:t>j</a:t>
            </a:r>
            <a:r>
              <a:rPr sz="2025" spc="-67" baseline="-2469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|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I</a:t>
            </a:r>
            <a:r>
              <a:rPr sz="2025" spc="7" baseline="-24691" dirty="0">
                <a:latin typeface="Times New Roman"/>
                <a:cs typeface="Times New Roman"/>
              </a:rPr>
              <a:t>i</a:t>
            </a:r>
            <a:r>
              <a:rPr sz="2025" spc="284" baseline="-24691" dirty="0">
                <a:latin typeface="Times New Roman"/>
                <a:cs typeface="Times New Roman"/>
              </a:rPr>
              <a:t> </a:t>
            </a:r>
            <a:r>
              <a:rPr sz="2300" spc="110" dirty="0">
                <a:latin typeface="Symbol"/>
                <a:cs typeface="Symbol"/>
              </a:rPr>
              <a:t></a:t>
            </a:r>
            <a:r>
              <a:rPr sz="2300" spc="110" dirty="0">
                <a:latin typeface="Times New Roman"/>
                <a:cs typeface="Times New Roman"/>
              </a:rPr>
              <a:t>I</a:t>
            </a:r>
            <a:r>
              <a:rPr sz="2025" spc="165" baseline="-24691" dirty="0">
                <a:latin typeface="Times New Roman"/>
                <a:cs typeface="Times New Roman"/>
              </a:rPr>
              <a:t>j</a:t>
            </a:r>
            <a:r>
              <a:rPr sz="2025" spc="427" baseline="-2469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0}andQ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{((I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r>
              <a:rPr sz="2025" i="1" spc="-120" baseline="-24691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I</a:t>
            </a:r>
            <a:r>
              <a:rPr sz="2025" spc="112" baseline="-24691" dirty="0">
                <a:latin typeface="Times New Roman"/>
                <a:cs typeface="Times New Roman"/>
              </a:rPr>
              <a:t>j</a:t>
            </a:r>
            <a:r>
              <a:rPr sz="2025" spc="-67" baseline="-2469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|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</a:t>
            </a:r>
            <a:r>
              <a:rPr sz="2025" spc="-7" baseline="-24691" dirty="0">
                <a:latin typeface="Times New Roman"/>
                <a:cs typeface="Times New Roman"/>
              </a:rPr>
              <a:t>i</a:t>
            </a:r>
            <a:r>
              <a:rPr sz="2025" spc="300" baseline="-24691" dirty="0">
                <a:latin typeface="Times New Roman"/>
                <a:cs typeface="Times New Roman"/>
              </a:rPr>
              <a:t> </a:t>
            </a:r>
            <a:r>
              <a:rPr sz="2300" spc="110" dirty="0">
                <a:latin typeface="Symbol"/>
                <a:cs typeface="Symbol"/>
              </a:rPr>
              <a:t></a:t>
            </a:r>
            <a:r>
              <a:rPr sz="2300" spc="110" dirty="0">
                <a:latin typeface="Times New Roman"/>
                <a:cs typeface="Times New Roman"/>
              </a:rPr>
              <a:t>I</a:t>
            </a:r>
            <a:r>
              <a:rPr sz="2025" spc="165" baseline="-24691" dirty="0">
                <a:latin typeface="Times New Roman"/>
                <a:cs typeface="Times New Roman"/>
              </a:rPr>
              <a:t>j</a:t>
            </a:r>
            <a:r>
              <a:rPr sz="2025" spc="427" baseline="-2469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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0}</a:t>
            </a:r>
            <a:endParaRPr sz="2300">
              <a:latin typeface="Times New Roman"/>
              <a:cs typeface="Times New Roman"/>
            </a:endParaRPr>
          </a:p>
          <a:p>
            <a:pPr marL="1132840">
              <a:lnSpc>
                <a:spcPct val="100000"/>
              </a:lnSpc>
              <a:spcBef>
                <a:spcPts val="1370"/>
              </a:spcBef>
              <a:tabLst>
                <a:tab pos="3307079" algn="l"/>
              </a:tabLst>
            </a:pPr>
            <a:r>
              <a:rPr sz="3300" spc="-7" baseline="2525" dirty="0">
                <a:solidFill>
                  <a:srgbClr val="650065"/>
                </a:solidFill>
                <a:latin typeface="Arial"/>
                <a:cs typeface="Arial"/>
              </a:rPr>
              <a:t>If all </a:t>
            </a:r>
            <a:r>
              <a:rPr sz="3300" spc="75" baseline="252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375" spc="75" baseline="3703" dirty="0">
                <a:latin typeface="Times New Roman"/>
                <a:cs typeface="Times New Roman"/>
              </a:rPr>
              <a:t>{(</a:t>
            </a:r>
            <a:r>
              <a:rPr sz="3375" spc="-202" baseline="3703" dirty="0">
                <a:latin typeface="Times New Roman"/>
                <a:cs typeface="Times New Roman"/>
              </a:rPr>
              <a:t> </a:t>
            </a:r>
            <a:r>
              <a:rPr sz="3375" spc="60" baseline="3703" dirty="0">
                <a:latin typeface="Times New Roman"/>
                <a:cs typeface="Times New Roman"/>
              </a:rPr>
              <a:t>I</a:t>
            </a:r>
            <a:r>
              <a:rPr sz="1950" spc="60" baseline="6410" dirty="0">
                <a:latin typeface="Times New Roman"/>
                <a:cs typeface="Times New Roman"/>
              </a:rPr>
              <a:t>1</a:t>
            </a:r>
            <a:r>
              <a:rPr sz="1950" spc="-307" baseline="6410" dirty="0">
                <a:latin typeface="Times New Roman"/>
                <a:cs typeface="Times New Roman"/>
              </a:rPr>
              <a:t> </a:t>
            </a:r>
            <a:r>
              <a:rPr sz="3375" baseline="3703" dirty="0">
                <a:latin typeface="Times New Roman"/>
                <a:cs typeface="Times New Roman"/>
              </a:rPr>
              <a:t>},........	.(I </a:t>
            </a:r>
            <a:r>
              <a:rPr sz="1950" spc="44" baseline="6410" dirty="0">
                <a:latin typeface="Times New Roman"/>
                <a:cs typeface="Times New Roman"/>
              </a:rPr>
              <a:t>n</a:t>
            </a:r>
            <a:r>
              <a:rPr sz="3375" spc="44" baseline="3703" dirty="0">
                <a:latin typeface="Times New Roman"/>
                <a:cs typeface="Times New Roman"/>
              </a:rPr>
              <a:t>)}</a:t>
            </a:r>
            <a:r>
              <a:rPr sz="2200" spc="30" dirty="0">
                <a:solidFill>
                  <a:srgbClr val="650065"/>
                </a:solidFill>
                <a:latin typeface="Arial"/>
                <a:cs typeface="Arial"/>
              </a:rPr>
              <a:t>sets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are 0 then</a:t>
            </a:r>
            <a:r>
              <a:rPr sz="2200" spc="-29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P=0</a:t>
            </a:r>
            <a:endParaRPr sz="2200">
              <a:latin typeface="Arial"/>
              <a:cs typeface="Arial"/>
            </a:endParaRPr>
          </a:p>
          <a:p>
            <a:pPr marR="83185" algn="ctr">
              <a:lnSpc>
                <a:spcPct val="100000"/>
              </a:lnSpc>
              <a:spcBef>
                <a:spcPts val="1985"/>
              </a:spcBef>
              <a:tabLst>
                <a:tab pos="1038860" algn="l"/>
              </a:tabLst>
            </a:pPr>
            <a:r>
              <a:rPr sz="2450" dirty="0">
                <a:latin typeface="Times New Roman"/>
                <a:cs typeface="Times New Roman"/>
              </a:rPr>
              <a:t>LCOM	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10" dirty="0">
                <a:latin typeface="Times New Roman"/>
                <a:cs typeface="Times New Roman"/>
              </a:rPr>
              <a:t>|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-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Q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|,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if</a:t>
            </a:r>
            <a:r>
              <a:rPr sz="2450" spc="2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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Q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endParaRPr sz="2450">
              <a:latin typeface="Times New Roman"/>
              <a:cs typeface="Times New Roman"/>
            </a:endParaRPr>
          </a:p>
          <a:p>
            <a:pPr marR="392430" algn="ctr">
              <a:lnSpc>
                <a:spcPct val="100000"/>
              </a:lnSpc>
              <a:spcBef>
                <a:spcPts val="740"/>
              </a:spcBef>
            </a:pPr>
            <a:r>
              <a:rPr sz="245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 0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otherwise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3" y="1743997"/>
            <a:ext cx="8044180" cy="196151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Tight Class Cohesion</a:t>
            </a:r>
            <a:r>
              <a:rPr sz="2400" spc="3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(TCC)</a:t>
            </a:r>
            <a:endParaRPr sz="2400">
              <a:latin typeface="Arial"/>
              <a:cs typeface="Arial"/>
            </a:endParaRPr>
          </a:p>
          <a:p>
            <a:pPr marL="756285" marR="5080" indent="449580">
              <a:lnSpc>
                <a:spcPct val="100000"/>
              </a:lnSpc>
              <a:spcBef>
                <a:spcPts val="1325"/>
              </a:spcBef>
              <a:tabLst>
                <a:tab pos="1840864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_	Percentage of pairs of public methods of the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class 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with	common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attribute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usage.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Loose </a:t>
            </a:r>
            <a:r>
              <a:rPr sz="2400" dirty="0">
                <a:solidFill>
                  <a:srgbClr val="965025"/>
                </a:solidFill>
                <a:latin typeface="Arial"/>
                <a:cs typeface="Arial"/>
              </a:rPr>
              <a:t>Class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Cohesion</a:t>
            </a:r>
            <a:r>
              <a:rPr sz="24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65025"/>
                </a:solidFill>
                <a:latin typeface="Arial"/>
                <a:cs typeface="Arial"/>
              </a:rPr>
              <a:t>(LCC)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488439" y="3862830"/>
            <a:ext cx="765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481455" algn="l"/>
                <a:tab pos="2135505" algn="l"/>
                <a:tab pos="3090545" algn="l"/>
                <a:tab pos="4320540" algn="l"/>
                <a:tab pos="5116195" algn="l"/>
                <a:tab pos="5919470" algn="l"/>
                <a:tab pos="707898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–	S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	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	e</a:t>
            </a:r>
            <a:r>
              <a:rPr sz="2400" spc="-15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	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that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hi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	m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tr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c	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al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3" y="4044186"/>
            <a:ext cx="8086725" cy="1670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consider indirectly connected</a:t>
            </a:r>
            <a:r>
              <a:rPr sz="24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methods.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Information based Cohesion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(ICH)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425"/>
              </a:spcBef>
              <a:tabLst>
                <a:tab pos="926465" algn="l"/>
                <a:tab pos="7327265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–	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Nu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mb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ti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4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me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hod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th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39" y="5687057"/>
            <a:ext cx="73094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73495" algn="l"/>
                <a:tab pos="687197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la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ss,</a:t>
            </a:r>
            <a:r>
              <a:rPr sz="24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4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nu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400" spc="2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pa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rs	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f	t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e  invoked method.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5978525" cy="287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Inheritance Metrics: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DIT - Depth of inheritance</a:t>
            </a:r>
            <a:r>
              <a:rPr sz="2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tree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NOC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- Number of</a:t>
            </a:r>
            <a:r>
              <a:rPr sz="2200" spc="2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children</a:t>
            </a:r>
            <a:endParaRPr sz="220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320"/>
              </a:spcBef>
              <a:tabLst>
                <a:tab pos="9906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–	only immediate subclasses are</a:t>
            </a:r>
            <a:r>
              <a:rPr sz="22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counted.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20"/>
              </a:spcBef>
            </a:pPr>
            <a:r>
              <a:rPr spc="-5" dirty="0"/>
              <a:t>Inheritance Metrics:</a:t>
            </a:r>
          </a:p>
          <a:p>
            <a:pPr marL="545465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545465" algn="l"/>
                <a:tab pos="546100" algn="l"/>
              </a:tabLst>
            </a:pPr>
            <a:r>
              <a:rPr spc="-5" dirty="0">
                <a:solidFill>
                  <a:srgbClr val="0000FF"/>
                </a:solidFill>
              </a:rPr>
              <a:t>AIF- Attribute Inheritance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Factor</a:t>
            </a:r>
          </a:p>
          <a:p>
            <a:pPr marL="1066165" marR="5080" indent="-342900">
              <a:lnSpc>
                <a:spcPct val="100000"/>
              </a:lnSpc>
              <a:spcBef>
                <a:spcPts val="1320"/>
              </a:spcBef>
              <a:tabLst>
                <a:tab pos="1066800" algn="l"/>
              </a:tabLst>
            </a:pPr>
            <a:r>
              <a:rPr spc="-5" dirty="0">
                <a:solidFill>
                  <a:srgbClr val="323299"/>
                </a:solidFill>
              </a:rPr>
              <a:t>–	Ratio of the sum of inherited attributes in all classes of </a:t>
            </a:r>
            <a:r>
              <a:rPr spc="-10" dirty="0">
                <a:solidFill>
                  <a:srgbClr val="323299"/>
                </a:solidFill>
              </a:rPr>
              <a:t>the  </a:t>
            </a:r>
            <a:r>
              <a:rPr spc="-5" dirty="0">
                <a:solidFill>
                  <a:srgbClr val="323299"/>
                </a:solidFill>
              </a:rPr>
              <a:t>system to </a:t>
            </a:r>
            <a:r>
              <a:rPr spc="5" dirty="0">
                <a:solidFill>
                  <a:srgbClr val="323299"/>
                </a:solidFill>
              </a:rPr>
              <a:t>the </a:t>
            </a:r>
            <a:r>
              <a:rPr spc="-5" dirty="0">
                <a:solidFill>
                  <a:srgbClr val="323299"/>
                </a:solidFill>
              </a:rPr>
              <a:t>total number of attributes for all</a:t>
            </a:r>
            <a:r>
              <a:rPr spc="70" dirty="0">
                <a:solidFill>
                  <a:srgbClr val="323299"/>
                </a:solidFill>
              </a:rPr>
              <a:t> </a:t>
            </a:r>
            <a:r>
              <a:rPr spc="-5" dirty="0">
                <a:solidFill>
                  <a:srgbClr val="323299"/>
                </a:solidFill>
              </a:rPr>
              <a:t>classes.</a:t>
            </a:r>
          </a:p>
        </p:txBody>
      </p:sp>
      <p:sp>
        <p:nvSpPr>
          <p:cNvPr id="3" name="object 3"/>
          <p:cNvSpPr/>
          <p:nvPr/>
        </p:nvSpPr>
        <p:spPr>
          <a:xfrm>
            <a:off x="3012951" y="4190998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5883" y="0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1978" y="4153503"/>
            <a:ext cx="381000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40" dirty="0">
                <a:latin typeface="Verdana"/>
                <a:cs typeface="Verdana"/>
              </a:rPr>
              <a:t>∑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3106" y="3572859"/>
            <a:ext cx="381000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40" dirty="0">
                <a:latin typeface="Verdana"/>
                <a:cs typeface="Verdana"/>
              </a:rPr>
              <a:t>∑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4586" y="3592671"/>
            <a:ext cx="26352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T</a:t>
            </a:r>
            <a:r>
              <a:rPr sz="1500" i="1" spc="1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150" y="3883754"/>
            <a:ext cx="60515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7845" algn="l"/>
              </a:tabLst>
            </a:pPr>
            <a:r>
              <a:rPr sz="1500" i="1" spc="10" dirty="0">
                <a:latin typeface="Times New Roman"/>
                <a:cs typeface="Times New Roman"/>
              </a:rPr>
              <a:t>d	</a:t>
            </a:r>
            <a:r>
              <a:rPr sz="1500" i="1" spc="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630" y="4243556"/>
            <a:ext cx="105410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00" i="1" spc="60" dirty="0">
                <a:latin typeface="Times New Roman"/>
                <a:cs typeface="Times New Roman"/>
              </a:rPr>
              <a:t>A</a:t>
            </a:r>
            <a:r>
              <a:rPr sz="2250" i="1" spc="89" baseline="-24074" dirty="0">
                <a:latin typeface="Times New Roman"/>
                <a:cs typeface="Times New Roman"/>
              </a:rPr>
              <a:t>a</a:t>
            </a:r>
            <a:r>
              <a:rPr sz="2600" i="1" spc="60" dirty="0">
                <a:latin typeface="Times New Roman"/>
                <a:cs typeface="Times New Roman"/>
              </a:rPr>
              <a:t>(C </a:t>
            </a:r>
            <a:r>
              <a:rPr sz="2250" i="1" spc="7" baseline="-24074" dirty="0">
                <a:latin typeface="Times New Roman"/>
                <a:cs typeface="Times New Roman"/>
              </a:rPr>
              <a:t>i</a:t>
            </a:r>
            <a:r>
              <a:rPr sz="2250" i="1" spc="67" baseline="-24074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458" y="4058594"/>
            <a:ext cx="323850" cy="72072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500" i="1" spc="15" dirty="0">
                <a:latin typeface="Times New Roman"/>
                <a:cs typeface="Times New Roman"/>
              </a:rPr>
              <a:t>TC</a:t>
            </a:r>
            <a:endParaRPr sz="15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935"/>
              </a:spcBef>
            </a:pPr>
            <a:r>
              <a:rPr sz="1500" i="1" spc="5" dirty="0">
                <a:latin typeface="Times New Roman"/>
                <a:cs typeface="Times New Roman"/>
              </a:rPr>
              <a:t>i</a:t>
            </a:r>
            <a:r>
              <a:rPr sz="1500" i="1" spc="-22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Symbol"/>
                <a:cs typeface="Symbol"/>
              </a:rPr>
              <a:t></a:t>
            </a:r>
            <a:r>
              <a:rPr sz="1500" spc="3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2206" y="3940142"/>
            <a:ext cx="31750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Times New Roman"/>
                <a:cs typeface="Times New Roman"/>
              </a:rPr>
              <a:t>i</a:t>
            </a:r>
            <a:r>
              <a:rPr sz="1500" i="1" spc="-22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0158" y="3662912"/>
            <a:ext cx="109474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4820" algn="l"/>
                <a:tab pos="970915" algn="l"/>
              </a:tabLst>
            </a:pPr>
            <a:r>
              <a:rPr sz="2600" i="1" spc="10" dirty="0">
                <a:latin typeface="Times New Roman"/>
                <a:cs typeface="Times New Roman"/>
              </a:rPr>
              <a:t>A	</a:t>
            </a:r>
            <a:r>
              <a:rPr sz="2600" i="1" spc="-15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9835" y="3929612"/>
            <a:ext cx="906144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10565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IF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14" name="object 14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18639" y="4787392"/>
            <a:ext cx="5982970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2800" i="1" spc="-120" dirty="0">
                <a:latin typeface="Times New Roman"/>
                <a:cs typeface="Times New Roman"/>
              </a:rPr>
              <a:t>A</a:t>
            </a:r>
            <a:r>
              <a:rPr sz="2400" i="1" spc="-179" baseline="-24305" dirty="0">
                <a:latin typeface="Times New Roman"/>
                <a:cs typeface="Times New Roman"/>
              </a:rPr>
              <a:t>a</a:t>
            </a:r>
            <a:r>
              <a:rPr sz="2800" i="1" spc="-120" dirty="0">
                <a:latin typeface="Times New Roman"/>
                <a:cs typeface="Times New Roman"/>
              </a:rPr>
              <a:t>(C</a:t>
            </a:r>
            <a:r>
              <a:rPr sz="2400" i="1" spc="-179" baseline="-24305" dirty="0">
                <a:latin typeface="Times New Roman"/>
                <a:cs typeface="Times New Roman"/>
              </a:rPr>
              <a:t>i </a:t>
            </a:r>
            <a:r>
              <a:rPr sz="2800" i="1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120" dirty="0">
                <a:latin typeface="Times New Roman"/>
                <a:cs typeface="Times New Roman"/>
              </a:rPr>
              <a:t>A</a:t>
            </a:r>
            <a:r>
              <a:rPr sz="2400" i="1" spc="-179" baseline="-24305" dirty="0">
                <a:latin typeface="Times New Roman"/>
                <a:cs typeface="Times New Roman"/>
              </a:rPr>
              <a:t>i</a:t>
            </a:r>
            <a:r>
              <a:rPr sz="2800" i="1" spc="-120" dirty="0">
                <a:latin typeface="Times New Roman"/>
                <a:cs typeface="Times New Roman"/>
              </a:rPr>
              <a:t>(C</a:t>
            </a:r>
            <a:r>
              <a:rPr sz="2400" i="1" spc="-179" baseline="-24305" dirty="0">
                <a:latin typeface="Times New Roman"/>
                <a:cs typeface="Times New Roman"/>
              </a:rPr>
              <a:t>i </a:t>
            </a:r>
            <a:r>
              <a:rPr sz="2800" i="1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i="1" spc="-100" dirty="0">
                <a:latin typeface="Times New Roman"/>
                <a:cs typeface="Times New Roman"/>
              </a:rPr>
              <a:t>A</a:t>
            </a:r>
            <a:r>
              <a:rPr sz="2400" i="1" spc="-150" baseline="-24305" dirty="0">
                <a:latin typeface="Times New Roman"/>
                <a:cs typeface="Times New Roman"/>
              </a:rPr>
              <a:t>d</a:t>
            </a:r>
            <a:r>
              <a:rPr sz="2800" i="1" spc="-100" dirty="0">
                <a:latin typeface="Times New Roman"/>
                <a:cs typeface="Times New Roman"/>
              </a:rPr>
              <a:t>(C</a:t>
            </a:r>
            <a:r>
              <a:rPr sz="2400" i="1" spc="-150" baseline="-24305" dirty="0">
                <a:latin typeface="Times New Roman"/>
                <a:cs typeface="Times New Roman"/>
              </a:rPr>
              <a:t>i </a:t>
            </a:r>
            <a:r>
              <a:rPr sz="2800" i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TC= total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classes</a:t>
            </a:r>
            <a:endParaRPr sz="2200">
              <a:latin typeface="Arial"/>
              <a:cs typeface="Arial"/>
            </a:endParaRPr>
          </a:p>
          <a:p>
            <a:pPr marL="25400" marR="17780">
              <a:lnSpc>
                <a:spcPct val="150000"/>
              </a:lnSpc>
            </a:pPr>
            <a:r>
              <a:rPr sz="2200" spc="-10" dirty="0">
                <a:solidFill>
                  <a:srgbClr val="650032"/>
                </a:solidFill>
                <a:latin typeface="Arial"/>
                <a:cs typeface="Arial"/>
              </a:rPr>
              <a:t>Ad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(Ci) =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of attribute declared in a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class 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Ai (Ci) =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of attribute inherited in a</a:t>
            </a:r>
            <a:r>
              <a:rPr sz="2200" spc="3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224" y="500881"/>
            <a:ext cx="431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 Oriented</a:t>
            </a:r>
            <a:r>
              <a:rPr spc="-8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20"/>
              </a:spcBef>
            </a:pPr>
            <a:r>
              <a:rPr spc="-5" dirty="0"/>
              <a:t>Inheritance Metrics:</a:t>
            </a:r>
          </a:p>
          <a:p>
            <a:pPr marL="545465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545465" algn="l"/>
                <a:tab pos="546100" algn="l"/>
              </a:tabLst>
            </a:pPr>
            <a:r>
              <a:rPr spc="-5" dirty="0">
                <a:solidFill>
                  <a:srgbClr val="965025"/>
                </a:solidFill>
              </a:rPr>
              <a:t>MIF- </a:t>
            </a:r>
            <a:r>
              <a:rPr dirty="0">
                <a:solidFill>
                  <a:srgbClr val="965025"/>
                </a:solidFill>
              </a:rPr>
              <a:t>Method </a:t>
            </a:r>
            <a:r>
              <a:rPr spc="-5" dirty="0">
                <a:solidFill>
                  <a:srgbClr val="965025"/>
                </a:solidFill>
              </a:rPr>
              <a:t>Inheritance</a:t>
            </a:r>
            <a:r>
              <a:rPr spc="10" dirty="0">
                <a:solidFill>
                  <a:srgbClr val="965025"/>
                </a:solidFill>
              </a:rPr>
              <a:t> </a:t>
            </a:r>
            <a:r>
              <a:rPr spc="-5" dirty="0">
                <a:solidFill>
                  <a:srgbClr val="965025"/>
                </a:solidFill>
              </a:rPr>
              <a:t>Factor</a:t>
            </a:r>
          </a:p>
          <a:p>
            <a:pPr marL="1066165" marR="5080" indent="-342900">
              <a:lnSpc>
                <a:spcPct val="100000"/>
              </a:lnSpc>
              <a:spcBef>
                <a:spcPts val="1320"/>
              </a:spcBef>
              <a:tabLst>
                <a:tab pos="1066800" algn="l"/>
              </a:tabLst>
            </a:pPr>
            <a:r>
              <a:rPr spc="-5" dirty="0">
                <a:solidFill>
                  <a:srgbClr val="323299"/>
                </a:solidFill>
              </a:rPr>
              <a:t>–	Ratio of the sum of inherited </a:t>
            </a:r>
            <a:r>
              <a:rPr dirty="0">
                <a:solidFill>
                  <a:srgbClr val="323299"/>
                </a:solidFill>
              </a:rPr>
              <a:t>methods </a:t>
            </a:r>
            <a:r>
              <a:rPr spc="-5" dirty="0">
                <a:solidFill>
                  <a:srgbClr val="323299"/>
                </a:solidFill>
              </a:rPr>
              <a:t>in all classes of </a:t>
            </a:r>
            <a:r>
              <a:rPr spc="-10" dirty="0">
                <a:solidFill>
                  <a:srgbClr val="323299"/>
                </a:solidFill>
              </a:rPr>
              <a:t>the  </a:t>
            </a:r>
            <a:r>
              <a:rPr spc="-5" dirty="0">
                <a:solidFill>
                  <a:srgbClr val="323299"/>
                </a:solidFill>
              </a:rPr>
              <a:t>system to </a:t>
            </a:r>
            <a:r>
              <a:rPr spc="5" dirty="0">
                <a:solidFill>
                  <a:srgbClr val="323299"/>
                </a:solidFill>
              </a:rPr>
              <a:t>the </a:t>
            </a:r>
            <a:r>
              <a:rPr spc="-5" dirty="0">
                <a:solidFill>
                  <a:srgbClr val="323299"/>
                </a:solidFill>
              </a:rPr>
              <a:t>total number of methods for all</a:t>
            </a:r>
            <a:r>
              <a:rPr spc="70" dirty="0">
                <a:solidFill>
                  <a:srgbClr val="323299"/>
                </a:solidFill>
              </a:rPr>
              <a:t> </a:t>
            </a:r>
            <a:r>
              <a:rPr spc="-5" dirty="0">
                <a:solidFill>
                  <a:srgbClr val="323299"/>
                </a:solidFill>
              </a:rPr>
              <a:t>classes.</a:t>
            </a:r>
          </a:p>
        </p:txBody>
      </p:sp>
      <p:sp>
        <p:nvSpPr>
          <p:cNvPr id="5" name="object 5"/>
          <p:cNvSpPr/>
          <p:nvPr/>
        </p:nvSpPr>
        <p:spPr>
          <a:xfrm>
            <a:off x="4011147" y="4229101"/>
            <a:ext cx="1649095" cy="0"/>
          </a:xfrm>
          <a:custGeom>
            <a:avLst/>
            <a:gdLst/>
            <a:ahLst/>
            <a:cxnLst/>
            <a:rect l="l" t="t" r="r" b="b"/>
            <a:pathLst>
              <a:path w="1649095">
                <a:moveTo>
                  <a:pt x="0" y="0"/>
                </a:moveTo>
                <a:lnTo>
                  <a:pt x="1648956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1430" y="4202963"/>
            <a:ext cx="3587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0" dirty="0">
                <a:latin typeface="Verdana"/>
                <a:cs typeface="Verdana"/>
              </a:rPr>
              <a:t>∑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2612" y="7039754"/>
            <a:ext cx="2241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400" spc="-5" dirty="0">
                <a:latin typeface="Arial"/>
                <a:cs typeface="Arial"/>
              </a:rPr>
              <a:t>8</a:t>
            </a: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7" name="object 7"/>
          <p:cNvSpPr txBox="1"/>
          <p:nvPr/>
        </p:nvSpPr>
        <p:spPr>
          <a:xfrm>
            <a:off x="4018278" y="3639083"/>
            <a:ext cx="3587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0" dirty="0">
                <a:latin typeface="Verdana"/>
                <a:cs typeface="Verdana"/>
              </a:rPr>
              <a:t>∑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6606" y="3658133"/>
            <a:ext cx="24765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10" dirty="0">
                <a:latin typeface="Times New Roman"/>
                <a:cs typeface="Times New Roman"/>
              </a:rPr>
              <a:t>T</a:t>
            </a:r>
            <a:r>
              <a:rPr sz="1400" i="1" spc="2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8462" y="4287198"/>
            <a:ext cx="86741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i="1" spc="65" dirty="0">
                <a:latin typeface="Times New Roman"/>
                <a:cs typeface="Times New Roman"/>
              </a:rPr>
              <a:t>M</a:t>
            </a:r>
            <a:r>
              <a:rPr sz="1400" i="1" spc="30" dirty="0">
                <a:latin typeface="Times New Roman"/>
                <a:cs typeface="Times New Roman"/>
              </a:rPr>
              <a:t>a</a:t>
            </a:r>
            <a:r>
              <a:rPr sz="2450" i="1" spc="-5" dirty="0">
                <a:latin typeface="Times New Roman"/>
                <a:cs typeface="Times New Roman"/>
              </a:rPr>
              <a:t>(</a:t>
            </a:r>
            <a:r>
              <a:rPr sz="2450" i="1" spc="100" dirty="0">
                <a:latin typeface="Times New Roman"/>
                <a:cs typeface="Times New Roman"/>
              </a:rPr>
              <a:t>C</a:t>
            </a:r>
            <a:r>
              <a:rPr sz="1400" i="1" spc="15" dirty="0">
                <a:latin typeface="Times New Roman"/>
                <a:cs typeface="Times New Roman"/>
              </a:rPr>
              <a:t>i</a:t>
            </a:r>
            <a:r>
              <a:rPr sz="2450" i="1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5310" y="3723318"/>
            <a:ext cx="82613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i="1" spc="30" dirty="0">
                <a:latin typeface="Times New Roman"/>
                <a:cs typeface="Times New Roman"/>
              </a:rPr>
              <a:t>M</a:t>
            </a:r>
            <a:r>
              <a:rPr sz="1400" i="1" spc="30" dirty="0">
                <a:latin typeface="Times New Roman"/>
                <a:cs typeface="Times New Roman"/>
              </a:rPr>
              <a:t>i</a:t>
            </a:r>
            <a:r>
              <a:rPr sz="2450" i="1" spc="30" dirty="0">
                <a:latin typeface="Times New Roman"/>
                <a:cs typeface="Times New Roman"/>
              </a:rPr>
              <a:t>(C</a:t>
            </a:r>
            <a:r>
              <a:rPr sz="1400" i="1" spc="30" dirty="0">
                <a:latin typeface="Times New Roman"/>
                <a:cs typeface="Times New Roman"/>
              </a:rPr>
              <a:t>i</a:t>
            </a:r>
            <a:r>
              <a:rPr sz="2450" i="1" spc="3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9758" y="4114081"/>
            <a:ext cx="284480" cy="6781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i="1" spc="15" dirty="0">
                <a:latin typeface="Times New Roman"/>
                <a:cs typeface="Times New Roman"/>
              </a:rPr>
              <a:t>TC</a:t>
            </a:r>
            <a:endParaRPr sz="1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890"/>
              </a:spcBef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spc="-2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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2702" y="3982744"/>
            <a:ext cx="27813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spc="-2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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4066" y="3982398"/>
            <a:ext cx="84328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latin typeface="Times New Roman"/>
                <a:cs typeface="Times New Roman"/>
              </a:rPr>
              <a:t>MIF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139" y="4755194"/>
            <a:ext cx="6379845" cy="21990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R="203200" algn="ctr">
              <a:lnSpc>
                <a:spcPct val="100000"/>
              </a:lnSpc>
              <a:spcBef>
                <a:spcPts val="1930"/>
              </a:spcBef>
            </a:pPr>
            <a:r>
              <a:rPr sz="2700" i="1" spc="85" dirty="0">
                <a:latin typeface="Times New Roman"/>
                <a:cs typeface="Times New Roman"/>
              </a:rPr>
              <a:t>M</a:t>
            </a:r>
            <a:r>
              <a:rPr sz="1550" i="1" spc="85" dirty="0">
                <a:latin typeface="Times New Roman"/>
                <a:cs typeface="Times New Roman"/>
              </a:rPr>
              <a:t>a</a:t>
            </a:r>
            <a:r>
              <a:rPr sz="2700" i="1" spc="85" dirty="0">
                <a:latin typeface="Times New Roman"/>
                <a:cs typeface="Times New Roman"/>
              </a:rPr>
              <a:t>(C</a:t>
            </a:r>
            <a:r>
              <a:rPr sz="1550" i="1" spc="85" dirty="0">
                <a:latin typeface="Times New Roman"/>
                <a:cs typeface="Times New Roman"/>
              </a:rPr>
              <a:t>i</a:t>
            </a:r>
            <a:r>
              <a:rPr sz="2700" i="1" spc="85" dirty="0">
                <a:latin typeface="Times New Roman"/>
                <a:cs typeface="Times New Roman"/>
              </a:rPr>
              <a:t>)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spc="85" dirty="0">
                <a:latin typeface="Times New Roman"/>
                <a:cs typeface="Times New Roman"/>
              </a:rPr>
              <a:t>M</a:t>
            </a:r>
            <a:r>
              <a:rPr sz="1550" i="1" spc="85" dirty="0">
                <a:latin typeface="Times New Roman"/>
                <a:cs typeface="Times New Roman"/>
              </a:rPr>
              <a:t>i</a:t>
            </a:r>
            <a:r>
              <a:rPr sz="2700" i="1" spc="85" dirty="0">
                <a:latin typeface="Times New Roman"/>
                <a:cs typeface="Times New Roman"/>
              </a:rPr>
              <a:t>(C</a:t>
            </a:r>
            <a:r>
              <a:rPr sz="1550" i="1" spc="85" dirty="0">
                <a:latin typeface="Times New Roman"/>
                <a:cs typeface="Times New Roman"/>
              </a:rPr>
              <a:t>i</a:t>
            </a:r>
            <a:r>
              <a:rPr sz="2700" i="1" spc="85" dirty="0">
                <a:latin typeface="Times New Roman"/>
                <a:cs typeface="Times New Roman"/>
              </a:rPr>
              <a:t>) </a:t>
            </a:r>
            <a:r>
              <a:rPr sz="2700" dirty="0">
                <a:latin typeface="Symbol"/>
                <a:cs typeface="Symbol"/>
              </a:rPr>
              <a:t></a:t>
            </a:r>
            <a:r>
              <a:rPr sz="2700" spc="90" dirty="0">
                <a:latin typeface="Times New Roman"/>
                <a:cs typeface="Times New Roman"/>
              </a:rPr>
              <a:t> </a:t>
            </a:r>
            <a:r>
              <a:rPr sz="2700" i="1" spc="90" dirty="0">
                <a:latin typeface="Times New Roman"/>
                <a:cs typeface="Times New Roman"/>
              </a:rPr>
              <a:t>M</a:t>
            </a:r>
            <a:r>
              <a:rPr sz="1550" i="1" spc="90" dirty="0">
                <a:latin typeface="Times New Roman"/>
                <a:cs typeface="Times New Roman"/>
              </a:rPr>
              <a:t>d</a:t>
            </a:r>
            <a:r>
              <a:rPr sz="2700" i="1" spc="90" dirty="0">
                <a:latin typeface="Times New Roman"/>
                <a:cs typeface="Times New Roman"/>
              </a:rPr>
              <a:t>(C</a:t>
            </a:r>
            <a:r>
              <a:rPr sz="1550" i="1" spc="90" dirty="0">
                <a:latin typeface="Times New Roman"/>
                <a:cs typeface="Times New Roman"/>
              </a:rPr>
              <a:t>i</a:t>
            </a:r>
            <a:r>
              <a:rPr sz="2700" i="1" spc="9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200" i="1" spc="-5" dirty="0">
                <a:solidFill>
                  <a:srgbClr val="650032"/>
                </a:solidFill>
                <a:latin typeface="Arial"/>
                <a:cs typeface="Arial"/>
              </a:rPr>
              <a:t>TC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= total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classes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i="1" spc="-5" dirty="0">
                <a:solidFill>
                  <a:srgbClr val="650032"/>
                </a:solidFill>
                <a:latin typeface="Arial"/>
                <a:cs typeface="Arial"/>
              </a:rPr>
              <a:t>Md(Ci)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=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number of methods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declared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in a</a:t>
            </a:r>
            <a:r>
              <a:rPr sz="2200" spc="30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i="1" spc="-5" dirty="0">
                <a:solidFill>
                  <a:srgbClr val="650032"/>
                </a:solidFill>
                <a:latin typeface="Arial"/>
                <a:cs typeface="Arial"/>
              </a:rPr>
              <a:t>Mi(Ci)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= the number of methods inherited in a</a:t>
            </a:r>
            <a:r>
              <a:rPr sz="2200" spc="7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48" y="500881"/>
            <a:ext cx="484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Use-Case Oriented</a:t>
            </a:r>
            <a:r>
              <a:rPr spc="-5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552447"/>
            <a:ext cx="2440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Counting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actors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0712" y="2119312"/>
          <a:ext cx="6019800" cy="1917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Factor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B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Program interface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Average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1680" marR="418465" indent="-3175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Interactive or protocol  driven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Complex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Graphical interface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093" y="4145684"/>
            <a:ext cx="8636000" cy="28390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135890" algn="ctr">
              <a:lnSpc>
                <a:spcPct val="100000"/>
              </a:lnSpc>
              <a:spcBef>
                <a:spcPts val="1275"/>
              </a:spcBef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Actor weighting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factors</a:t>
            </a:r>
            <a:endParaRPr sz="2200">
              <a:latin typeface="Arial"/>
              <a:cs typeface="Arial"/>
            </a:endParaRPr>
          </a:p>
          <a:p>
            <a:pPr marL="456565" marR="89535" indent="-456565">
              <a:lnSpc>
                <a:spcPct val="100000"/>
              </a:lnSpc>
              <a:spcBef>
                <a:spcPts val="1175"/>
              </a:spcBef>
              <a:buChar char="o"/>
              <a:tabLst>
                <a:tab pos="4565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Simple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actor: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represents another system with a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defined</a:t>
            </a:r>
            <a:r>
              <a:rPr sz="2200" spc="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interface.</a:t>
            </a:r>
            <a:endParaRPr sz="22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1320"/>
              </a:spcBef>
              <a:buChar char="o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Average actor: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another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system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interacts through a text based  interface through a protocol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as</a:t>
            </a:r>
            <a:r>
              <a:rPr sz="2200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TCP/IP.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o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Complex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actor: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person </a:t>
            </a:r>
            <a:r>
              <a:rPr sz="2200" dirty="0">
                <a:solidFill>
                  <a:srgbClr val="CC0000"/>
                </a:solidFill>
                <a:latin typeface="Arial"/>
                <a:cs typeface="Arial"/>
              </a:rPr>
              <a:t>interacting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through a GUI</a:t>
            </a:r>
            <a:r>
              <a:rPr sz="2200" spc="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interface.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The actors weight can be calculated by adding these values</a:t>
            </a:r>
            <a:r>
              <a:rPr sz="2200" spc="1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together</a:t>
            </a:r>
            <a:r>
              <a:rPr sz="2200" spc="-5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1" y="500881"/>
            <a:ext cx="316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699" y="33019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4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739899" y="3301998"/>
            <a:ext cx="475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2907665" algn="l"/>
                <a:tab pos="4322445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	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5" y="3301998"/>
            <a:ext cx="257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1685" algn="l"/>
              </a:tabLst>
            </a:pP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ene</a:t>
            </a:r>
            <a:r>
              <a:rPr sz="2400" dirty="0">
                <a:latin typeface="Arial"/>
                <a:cs typeface="Arial"/>
              </a:rPr>
              <a:t>ss	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899" y="3666234"/>
            <a:ext cx="428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7280" algn="l"/>
                <a:tab pos="1551305" algn="l"/>
                <a:tab pos="2178050" algn="l"/>
                <a:tab pos="3767454" algn="l"/>
              </a:tabLst>
            </a:pPr>
            <a:r>
              <a:rPr sz="2400" spc="-10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ty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t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3693" y="3666234"/>
            <a:ext cx="310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  <a:tab pos="1939925" algn="l"/>
              </a:tabLst>
            </a:pP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odu</a:t>
            </a:r>
            <a:r>
              <a:rPr sz="2400" spc="-5" dirty="0">
                <a:latin typeface="Arial"/>
                <a:cs typeface="Arial"/>
              </a:rPr>
              <a:t>ce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wa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33" y="1452502"/>
            <a:ext cx="8545830" cy="170433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Font typeface="MS UI Gothic"/>
              <a:buChar char="▪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Categories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Metrics</a:t>
            </a:r>
            <a:endParaRPr sz="2600">
              <a:latin typeface="Arial"/>
              <a:cs typeface="Arial"/>
            </a:endParaRPr>
          </a:p>
          <a:p>
            <a:pPr marL="988060" marR="5080" lvl="1" indent="-457200" algn="just">
              <a:lnSpc>
                <a:spcPct val="99800"/>
              </a:lnSpc>
              <a:spcBef>
                <a:spcPts val="710"/>
              </a:spcBef>
              <a:buAutoNum type="romanLcPeriod"/>
              <a:tabLst>
                <a:tab pos="988060" algn="l"/>
              </a:tabLst>
            </a:pPr>
            <a:r>
              <a:rPr sz="2400" b="1" spc="-5" dirty="0">
                <a:solidFill>
                  <a:srgbClr val="003265"/>
                </a:solidFill>
                <a:latin typeface="Arial"/>
                <a:cs typeface="Arial"/>
              </a:rPr>
              <a:t>Product metrics: </a:t>
            </a:r>
            <a:r>
              <a:rPr sz="2400" spc="-5" dirty="0">
                <a:latin typeface="Arial"/>
                <a:cs typeface="Arial"/>
              </a:rPr>
              <a:t>describe the characteristics of </a:t>
            </a:r>
            <a:r>
              <a:rPr sz="2400" spc="-1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spc="-1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as size, complexity, design features,  performance, efficiency, reliability, portability,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9899" y="3832125"/>
            <a:ext cx="6947534" cy="301815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spc="-5" dirty="0">
                <a:latin typeface="Arial"/>
                <a:cs typeface="Arial"/>
              </a:rPr>
              <a:t>product. Examples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44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effort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required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 the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04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time to 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produce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product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24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effectiveness of defect removal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during</a:t>
            </a:r>
            <a:r>
              <a:rPr sz="2200" spc="4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020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number 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defects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found during</a:t>
            </a:r>
            <a:r>
              <a:rPr sz="22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1175"/>
              </a:spcBef>
              <a:buChar char="•"/>
              <a:tabLst>
                <a:tab pos="545465" algn="l"/>
                <a:tab pos="54610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maturity of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 process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48" y="500881"/>
            <a:ext cx="484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Use-Case Oriented</a:t>
            </a:r>
            <a:r>
              <a:rPr spc="-5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781047"/>
            <a:ext cx="2938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Counting use</a:t>
            </a:r>
            <a:r>
              <a:rPr sz="2200" spc="-4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6912" y="2576512"/>
          <a:ext cx="6019800" cy="168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D1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D1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Factor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D1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 or fewer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transactions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Average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transactions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Complex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More than 7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transactions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293" y="4676646"/>
            <a:ext cx="8176895" cy="166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Transaction-based weighting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factors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of each use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case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type is counted in the software and  then each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is multiplied by a weighting factor as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shown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in  table above.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024" y="500881"/>
            <a:ext cx="598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Web </a:t>
            </a:r>
            <a:r>
              <a:rPr spc="-5" dirty="0"/>
              <a:t>Engineering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640229"/>
            <a:ext cx="4866640" cy="405066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469265" algn="l"/>
              </a:tabLst>
            </a:pPr>
            <a:r>
              <a:rPr sz="2200" spc="530" dirty="0">
                <a:solidFill>
                  <a:srgbClr val="965025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Number 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static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web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pages</a:t>
            </a:r>
            <a:endParaRPr sz="2200">
              <a:latin typeface="Arial"/>
              <a:cs typeface="Arial"/>
            </a:endParaRPr>
          </a:p>
          <a:p>
            <a:pPr marL="12700" marR="533400">
              <a:lnSpc>
                <a:spcPct val="150000"/>
              </a:lnSpc>
              <a:tabLst>
                <a:tab pos="469265" algn="l"/>
              </a:tabLst>
            </a:pPr>
            <a:r>
              <a:rPr sz="2200" spc="530" dirty="0">
                <a:solidFill>
                  <a:srgbClr val="329932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Number of dynamic web pages  </a:t>
            </a:r>
            <a:r>
              <a:rPr sz="2200" spc="530" dirty="0">
                <a:solidFill>
                  <a:srgbClr val="0000FF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Number of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internal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page links  </a:t>
            </a:r>
            <a:r>
              <a:rPr sz="2200" spc="530" dirty="0">
                <a:solidFill>
                  <a:srgbClr val="965025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Word count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469265" algn="l"/>
              </a:tabLst>
            </a:pPr>
            <a:r>
              <a:rPr sz="2200" spc="530" dirty="0">
                <a:solidFill>
                  <a:srgbClr val="329932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Web page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similarity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2200" spc="530" dirty="0">
                <a:solidFill>
                  <a:srgbClr val="0000FF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Web page search and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retrieval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2200" spc="530" dirty="0">
                <a:solidFill>
                  <a:srgbClr val="965025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Number of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static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content</a:t>
            </a:r>
            <a:r>
              <a:rPr sz="2200" spc="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2200" spc="530" dirty="0">
                <a:solidFill>
                  <a:srgbClr val="329932"/>
                </a:solidFill>
                <a:latin typeface="MS UI Gothic"/>
                <a:cs typeface="MS UI Gothic"/>
              </a:rPr>
              <a:t>Ð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Number of dynamic content</a:t>
            </a:r>
            <a:r>
              <a:rPr sz="2200" spc="2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59" y="500881"/>
            <a:ext cx="304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Metrics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640229"/>
            <a:ext cx="8481695" cy="3380104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Statistical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Techniques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Summary statistics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as mean, median, max. and</a:t>
            </a:r>
            <a:r>
              <a:rPr sz="22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min.</a:t>
            </a:r>
            <a:endParaRPr sz="22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  <a:tab pos="1798320" algn="l"/>
                <a:tab pos="3860165" algn="l"/>
                <a:tab pos="4585970" algn="l"/>
                <a:tab pos="5015865" algn="l"/>
                <a:tab pos="6595745" algn="l"/>
                <a:tab pos="7103745" algn="l"/>
                <a:tab pos="8001000" algn="l"/>
              </a:tabLst>
            </a:pP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raphi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al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epre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entations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as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togr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pie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harts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d  box</a:t>
            </a:r>
            <a:r>
              <a:rPr sz="2200" spc="-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plots.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Principal component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Regression and correlation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Reliability models for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predicting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future</a:t>
            </a:r>
            <a:r>
              <a:rPr sz="2200" spc="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reliability.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59" y="500881"/>
            <a:ext cx="304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Metrics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640229"/>
            <a:ext cx="3320415" cy="25419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Problems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with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metric</a:t>
            </a:r>
            <a:r>
              <a:rPr sz="2200"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data: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Normal</a:t>
            </a:r>
            <a:r>
              <a:rPr sz="22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Outliers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Measurement</a:t>
            </a:r>
            <a:r>
              <a:rPr sz="22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Scale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Multicollinearity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59" y="500881"/>
            <a:ext cx="304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Metrics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640229"/>
            <a:ext cx="8484870" cy="27076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Common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pool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data:</a:t>
            </a:r>
            <a:endParaRPr sz="22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  <a:tab pos="1078865" algn="l"/>
                <a:tab pos="2312035" algn="l"/>
                <a:tab pos="2673350" algn="l"/>
                <a:tab pos="3782695" algn="l"/>
                <a:tab pos="4735195" algn="l"/>
                <a:tab pos="5173980" algn="l"/>
                <a:tab pos="7075805" algn="l"/>
                <a:tab pos="7670165" algn="l"/>
                <a:tab pos="81915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ele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tion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oje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hould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rep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enta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  come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single application domain or development</a:t>
            </a:r>
            <a:r>
              <a:rPr sz="22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styles.</a:t>
            </a:r>
            <a:endParaRPr sz="22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965025"/>
                </a:solidFill>
                <a:latin typeface="Arial"/>
                <a:cs typeface="Arial"/>
              </a:rPr>
              <a:t>No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single very large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project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should be allowed to dominate the  pool.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For some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projects,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certain metrics may not have been</a:t>
            </a:r>
            <a:r>
              <a:rPr sz="2200" spc="1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collected.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59" y="500881"/>
            <a:ext cx="304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Metrics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1640229"/>
            <a:ext cx="7695565" cy="455358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Pattern 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Successful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 Applications: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Any metric is better then</a:t>
            </a:r>
            <a:r>
              <a:rPr sz="22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none.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Automation </a:t>
            </a:r>
            <a:r>
              <a:rPr sz="2200" spc="5" dirty="0">
                <a:solidFill>
                  <a:srgbClr val="650032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essential.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Empiricism </a:t>
            </a:r>
            <a:r>
              <a:rPr sz="2200" spc="5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better then</a:t>
            </a:r>
            <a:r>
              <a:rPr sz="22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theory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Use multifactor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rather then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single</a:t>
            </a:r>
            <a:r>
              <a:rPr sz="2200" spc="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metrics.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Don’t confuse productivity metrics with complexity</a:t>
            </a:r>
            <a:r>
              <a:rPr sz="2200" spc="10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metrics.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Let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them</a:t>
            </a:r>
            <a:r>
              <a:rPr sz="2200" spc="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mature</a:t>
            </a: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23299"/>
                </a:solidFill>
                <a:latin typeface="Arial"/>
                <a:cs typeface="Arial"/>
              </a:rPr>
              <a:t>Maintain them.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Let </a:t>
            </a:r>
            <a:r>
              <a:rPr sz="2200" dirty="0">
                <a:solidFill>
                  <a:srgbClr val="650032"/>
                </a:solidFill>
                <a:latin typeface="Arial"/>
                <a:cs typeface="Arial"/>
              </a:rPr>
              <a:t>them</a:t>
            </a:r>
            <a:r>
              <a:rPr sz="2200" spc="-5" dirty="0">
                <a:solidFill>
                  <a:srgbClr val="650032"/>
                </a:solidFill>
                <a:latin typeface="Arial"/>
                <a:cs typeface="Arial"/>
              </a:rPr>
              <a:t> die.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2046222"/>
            <a:ext cx="19685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 Product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Project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097" y="2046222"/>
            <a:ext cx="19685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(b) 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(d) People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9" y="2808222"/>
            <a:ext cx="5000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6.2	</a:t>
            </a:r>
            <a:r>
              <a:rPr sz="2000" spc="-5" dirty="0">
                <a:latin typeface="Times New Roman"/>
                <a:cs typeface="Times New Roman"/>
              </a:rPr>
              <a:t>Software science </a:t>
            </a:r>
            <a:r>
              <a:rPr sz="2000" spc="-10" dirty="0">
                <a:latin typeface="Times New Roman"/>
                <a:cs typeface="Times New Roman"/>
              </a:rPr>
              <a:t>measures </a:t>
            </a:r>
            <a:r>
              <a:rPr sz="2000" spc="-5" dirty="0">
                <a:latin typeface="Times New Roman"/>
                <a:cs typeface="Times New Roman"/>
              </a:rPr>
              <a:t>are developed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092" y="3113022"/>
            <a:ext cx="1731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(b)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B.Littlewood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(d)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G.Rothermal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99" y="5307581"/>
            <a:ext cx="8476615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1" indent="-445134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In halstead theory of software science, </a:t>
            </a:r>
            <a:r>
              <a:rPr sz="2000" spc="-10" dirty="0">
                <a:latin typeface="Times New Roman"/>
                <a:cs typeface="Times New Roman"/>
              </a:rPr>
              <a:t>volume </a:t>
            </a:r>
            <a:r>
              <a:rPr sz="2000" spc="-5" dirty="0">
                <a:latin typeface="Times New Roman"/>
                <a:cs typeface="Times New Roman"/>
              </a:rPr>
              <a:t>is measured in bits. The bits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of bits required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store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marL="469265" marR="970280" lvl="2">
              <a:lnSpc>
                <a:spcPct val="80000"/>
              </a:lnSpc>
              <a:spcBef>
                <a:spcPts val="480"/>
              </a:spcBef>
              <a:buAutoNum type="alphaLcParenBoth"/>
              <a:tabLst>
                <a:tab pos="829944" algn="l"/>
              </a:tabLst>
            </a:pPr>
            <a:r>
              <a:rPr sz="2000" spc="-5" dirty="0">
                <a:latin typeface="Times New Roman"/>
                <a:cs typeface="Times New Roman"/>
              </a:rPr>
              <a:t>Actual size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program if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uniform binary encoding scheme for  vocabulary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of bits required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execute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marL="829310" lvl="2" indent="-360680">
              <a:lnSpc>
                <a:spcPct val="100000"/>
              </a:lnSpc>
              <a:buAutoNum type="alphaLcParenBoth"/>
              <a:tabLst>
                <a:tab pos="829944" algn="l"/>
              </a:tabLst>
            </a:pPr>
            <a:r>
              <a:rPr sz="2000" dirty="0">
                <a:latin typeface="Times New Roman"/>
                <a:cs typeface="Times New Roman"/>
              </a:rPr>
              <a:t>None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Choice</a:t>
            </a:r>
            <a:r>
              <a:rPr spc="-2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3099" y="980463"/>
            <a:ext cx="8190865" cy="109220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latin typeface="Times New Roman"/>
                <a:cs typeface="Times New Roman"/>
              </a:rPr>
              <a:t>Note: Choose most appropriate answer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questions: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6.1	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not a </a:t>
            </a:r>
            <a:r>
              <a:rPr sz="2000" spc="-5" dirty="0">
                <a:latin typeface="Times New Roman"/>
                <a:cs typeface="Times New Roman"/>
              </a:rPr>
              <a:t>category of software </a:t>
            </a:r>
            <a:r>
              <a:rPr sz="2000" spc="-10" dirty="0">
                <a:latin typeface="Times New Roman"/>
                <a:cs typeface="Times New Roman"/>
              </a:rPr>
              <a:t>metrics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647699" y="3113022"/>
            <a:ext cx="4479925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M.Halstead</a:t>
            </a:r>
            <a:endParaRPr sz="20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T.J.McCabe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  <a:tabLst>
                <a:tab pos="482600" algn="l"/>
              </a:tabLst>
            </a:pPr>
            <a:r>
              <a:rPr sz="2000" dirty="0">
                <a:latin typeface="Times New Roman"/>
                <a:cs typeface="Times New Roman"/>
              </a:rPr>
              <a:t>6.3	</a:t>
            </a:r>
            <a:r>
              <a:rPr sz="2000" spc="-5" dirty="0">
                <a:latin typeface="Times New Roman"/>
                <a:cs typeface="Times New Roman"/>
              </a:rPr>
              <a:t>Vocabulary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program is defined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  <a:spcBef>
                <a:spcPts val="135"/>
              </a:spcBef>
            </a:pPr>
            <a:r>
              <a:rPr sz="2150" spc="25" dirty="0">
                <a:latin typeface="Times New Roman"/>
                <a:cs typeface="Times New Roman"/>
              </a:rPr>
              <a:t>(</a:t>
            </a:r>
            <a:r>
              <a:rPr sz="2150" i="1" spc="25" dirty="0">
                <a:latin typeface="Times New Roman"/>
                <a:cs typeface="Times New Roman"/>
              </a:rPr>
              <a:t>a</a:t>
            </a:r>
            <a:r>
              <a:rPr sz="2150" spc="25" dirty="0">
                <a:latin typeface="Times New Roman"/>
                <a:cs typeface="Times New Roman"/>
              </a:rPr>
              <a:t>)</a:t>
            </a:r>
            <a:r>
              <a:rPr sz="2300" i="1" spc="25" dirty="0">
                <a:latin typeface="Symbol"/>
                <a:cs typeface="Symbol"/>
              </a:rPr>
              <a:t></a:t>
            </a:r>
            <a:r>
              <a:rPr sz="2300" i="1" spc="2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Symbol"/>
                <a:cs typeface="Symbol"/>
              </a:rPr>
              <a:t></a:t>
            </a:r>
            <a:r>
              <a:rPr sz="1875" spc="-75" baseline="-24444" dirty="0">
                <a:latin typeface="Times New Roman"/>
                <a:cs typeface="Times New Roman"/>
              </a:rPr>
              <a:t>1</a:t>
            </a:r>
            <a:r>
              <a:rPr sz="1875" spc="-209" baseline="-24444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Symbol"/>
                <a:cs typeface="Symbol"/>
              </a:rPr>
              <a:t></a:t>
            </a:r>
            <a:r>
              <a:rPr sz="2300" i="1" spc="65" dirty="0">
                <a:latin typeface="Symbol"/>
                <a:cs typeface="Symbol"/>
              </a:rPr>
              <a:t></a:t>
            </a:r>
            <a:r>
              <a:rPr sz="1875" spc="97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  <a:spcBef>
                <a:spcPts val="1175"/>
              </a:spcBef>
            </a:pP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c</a:t>
            </a:r>
            <a:r>
              <a:rPr sz="2150" spc="15" dirty="0">
                <a:latin typeface="Times New Roman"/>
                <a:cs typeface="Times New Roman"/>
              </a:rPr>
              <a:t>)</a:t>
            </a:r>
            <a:r>
              <a:rPr sz="2300" i="1" spc="15" dirty="0">
                <a:latin typeface="Symbol"/>
                <a:cs typeface="Symbol"/>
              </a:rPr>
              <a:t></a:t>
            </a:r>
            <a:r>
              <a:rPr sz="2300" i="1" spc="1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-470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Symbol"/>
                <a:cs typeface="Symbol"/>
              </a:rPr>
              <a:t></a:t>
            </a:r>
            <a:r>
              <a:rPr sz="1875" spc="-82" baseline="-24444" dirty="0">
                <a:latin typeface="Times New Roman"/>
                <a:cs typeface="Times New Roman"/>
              </a:rPr>
              <a:t>1  </a:t>
            </a:r>
            <a:r>
              <a:rPr sz="2150" spc="30" dirty="0">
                <a:latin typeface="Symbol"/>
                <a:cs typeface="Symbol"/>
              </a:rPr>
              <a:t></a:t>
            </a:r>
            <a:r>
              <a:rPr sz="2300" i="1" spc="30" dirty="0">
                <a:latin typeface="Symbol"/>
                <a:cs typeface="Symbol"/>
              </a:rPr>
              <a:t></a:t>
            </a:r>
            <a:r>
              <a:rPr sz="1875" spc="44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1598" y="4022080"/>
            <a:ext cx="1576070" cy="10102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300" i="1" dirty="0">
                <a:latin typeface="Symbol"/>
                <a:cs typeface="Symbol"/>
              </a:rPr>
              <a:t>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Symbol"/>
                <a:cs typeface="Symbol"/>
              </a:rPr>
              <a:t></a:t>
            </a:r>
            <a:r>
              <a:rPr sz="1875" spc="-82" baseline="-24444" dirty="0">
                <a:latin typeface="Times New Roman"/>
                <a:cs typeface="Times New Roman"/>
              </a:rPr>
              <a:t>1</a:t>
            </a:r>
            <a:r>
              <a:rPr sz="1875" spc="-179" baseline="-2444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</a:t>
            </a:r>
            <a:r>
              <a:rPr sz="2300" i="1" spc="55" dirty="0">
                <a:latin typeface="Symbol"/>
                <a:cs typeface="Symbol"/>
              </a:rPr>
              <a:t></a:t>
            </a:r>
            <a:r>
              <a:rPr sz="1875" spc="82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1115"/>
              </a:spcBef>
            </a:pPr>
            <a:r>
              <a:rPr sz="2150" spc="35" dirty="0">
                <a:latin typeface="Times New Roman"/>
                <a:cs typeface="Times New Roman"/>
              </a:rPr>
              <a:t>(</a:t>
            </a:r>
            <a:r>
              <a:rPr sz="2150" i="1" spc="35" dirty="0">
                <a:latin typeface="Times New Roman"/>
                <a:cs typeface="Times New Roman"/>
              </a:rPr>
              <a:t>d </a:t>
            </a:r>
            <a:r>
              <a:rPr sz="2150" spc="-25" dirty="0">
                <a:latin typeface="Times New Roman"/>
                <a:cs typeface="Times New Roman"/>
              </a:rPr>
              <a:t>)</a:t>
            </a:r>
            <a:r>
              <a:rPr sz="2300" i="1" spc="-25" dirty="0">
                <a:latin typeface="Symbol"/>
                <a:cs typeface="Symbol"/>
              </a:rPr>
              <a:t>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-380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Symbol"/>
                <a:cs typeface="Symbol"/>
              </a:rPr>
              <a:t></a:t>
            </a:r>
            <a:r>
              <a:rPr sz="1875" spc="-82" baseline="-24444" dirty="0">
                <a:latin typeface="Times New Roman"/>
                <a:cs typeface="Times New Roman"/>
              </a:rPr>
              <a:t>1 </a:t>
            </a:r>
            <a:r>
              <a:rPr sz="2150" spc="55" dirty="0">
                <a:latin typeface="Times New Roman"/>
                <a:cs typeface="Times New Roman"/>
              </a:rPr>
              <a:t>/</a:t>
            </a:r>
            <a:r>
              <a:rPr sz="2300" i="1" spc="55" dirty="0">
                <a:latin typeface="Symbol"/>
                <a:cs typeface="Symbol"/>
              </a:rPr>
              <a:t></a:t>
            </a:r>
            <a:r>
              <a:rPr sz="1875" spc="82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Choice</a:t>
            </a:r>
            <a:r>
              <a:rPr spc="-2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5092" y="1756663"/>
            <a:ext cx="22555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(b)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Hours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(d) </a:t>
            </a:r>
            <a:r>
              <a:rPr sz="2000" dirty="0">
                <a:latin typeface="Times New Roman"/>
                <a:cs typeface="Times New Roman"/>
              </a:rPr>
              <a:t>None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693" y="1451863"/>
            <a:ext cx="4611370" cy="181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lvl="1" indent="-445134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82600" algn="l"/>
                <a:tab pos="483234" algn="l"/>
              </a:tabLst>
            </a:pPr>
            <a:r>
              <a:rPr sz="2000" spc="-5" dirty="0">
                <a:latin typeface="Times New Roman"/>
                <a:cs typeface="Times New Roman"/>
              </a:rPr>
              <a:t>In Halstead theory, effort is </a:t>
            </a:r>
            <a:r>
              <a:rPr sz="2000" spc="-10" dirty="0">
                <a:latin typeface="Times New Roman"/>
                <a:cs typeface="Times New Roman"/>
              </a:rPr>
              <a:t>measured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840740" lvl="2" indent="-346710">
              <a:lnSpc>
                <a:spcPct val="100000"/>
              </a:lnSpc>
              <a:buAutoNum type="alphaLcParenBoth"/>
              <a:tabLst>
                <a:tab pos="841375" algn="l"/>
              </a:tabLst>
            </a:pPr>
            <a:r>
              <a:rPr sz="2000" spc="-5" dirty="0">
                <a:latin typeface="Times New Roman"/>
                <a:cs typeface="Times New Roman"/>
              </a:rPr>
              <a:t>Person-months</a:t>
            </a:r>
            <a:endParaRPr sz="20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Elementary mental</a:t>
            </a:r>
            <a:r>
              <a:rPr sz="2000" spc="-10" dirty="0">
                <a:latin typeface="Times New Roman"/>
                <a:cs typeface="Times New Roman"/>
              </a:rPr>
              <a:t> discriminations</a:t>
            </a:r>
            <a:endParaRPr sz="2000">
              <a:latin typeface="Times New Roman"/>
              <a:cs typeface="Times New Roman"/>
            </a:endParaRPr>
          </a:p>
          <a:p>
            <a:pPr marL="484505" lvl="1" indent="-447040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484505" algn="l"/>
                <a:tab pos="485140" algn="l"/>
              </a:tabLst>
            </a:pPr>
            <a:r>
              <a:rPr sz="2000" spc="-5" dirty="0">
                <a:latin typeface="Times New Roman"/>
                <a:cs typeface="Times New Roman"/>
              </a:rPr>
              <a:t>Language level is defined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906780" lvl="2" indent="-373380">
              <a:lnSpc>
                <a:spcPct val="100000"/>
              </a:lnSpc>
              <a:spcBef>
                <a:spcPts val="540"/>
              </a:spcBef>
              <a:buSzPct val="95652"/>
              <a:buFont typeface="Times New Roman"/>
              <a:buAutoNum type="alphaLcParenBoth"/>
              <a:tabLst>
                <a:tab pos="906780" algn="l"/>
              </a:tabLst>
            </a:pPr>
            <a:r>
              <a:rPr sz="2300" i="1" spc="-60" dirty="0">
                <a:latin typeface="Symbol"/>
                <a:cs typeface="Symbol"/>
              </a:rPr>
              <a:t>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i="1" spc="-110" dirty="0">
                <a:latin typeface="Times New Roman"/>
                <a:cs typeface="Times New Roman"/>
              </a:rPr>
              <a:t>L</a:t>
            </a:r>
            <a:r>
              <a:rPr sz="1875" spc="-165" baseline="44444" dirty="0">
                <a:latin typeface="Times New Roman"/>
                <a:cs typeface="Times New Roman"/>
              </a:rPr>
              <a:t>3</a:t>
            </a:r>
            <a:r>
              <a:rPr sz="2200" i="1" spc="-110" dirty="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1381" y="2865515"/>
            <a:ext cx="117157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) </a:t>
            </a:r>
            <a:r>
              <a:rPr sz="2300" i="1" spc="-60" dirty="0">
                <a:latin typeface="Symbol"/>
                <a:cs typeface="Symbol"/>
              </a:rPr>
              <a:t>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LV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093" y="3175907"/>
            <a:ext cx="2613660" cy="8928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000"/>
              </a:spcBef>
            </a:pPr>
            <a:r>
              <a:rPr sz="2200" spc="20" dirty="0">
                <a:latin typeface="Times New Roman"/>
                <a:cs typeface="Times New Roman"/>
              </a:rPr>
              <a:t>(</a:t>
            </a:r>
            <a:r>
              <a:rPr sz="2200" i="1" spc="20" dirty="0">
                <a:latin typeface="Times New Roman"/>
                <a:cs typeface="Times New Roman"/>
              </a:rPr>
              <a:t>c</a:t>
            </a:r>
            <a:r>
              <a:rPr sz="2200" spc="20" dirty="0">
                <a:latin typeface="Times New Roman"/>
                <a:cs typeface="Times New Roman"/>
              </a:rPr>
              <a:t>) </a:t>
            </a:r>
            <a:r>
              <a:rPr sz="2300" i="1" spc="-60" dirty="0">
                <a:latin typeface="Symbol"/>
                <a:cs typeface="Symbol"/>
              </a:rPr>
              <a:t>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LV</a:t>
            </a:r>
            <a:r>
              <a:rPr sz="2200" i="1" spc="-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*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6.7	</a:t>
            </a:r>
            <a:r>
              <a:rPr sz="2000" spc="-5" dirty="0">
                <a:latin typeface="Times New Roman"/>
                <a:cs typeface="Times New Roman"/>
              </a:rPr>
              <a:t>Program </a:t>
            </a:r>
            <a:r>
              <a:rPr sz="2000" dirty="0">
                <a:latin typeface="Times New Roman"/>
                <a:cs typeface="Times New Roman"/>
              </a:rPr>
              <a:t>weakness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5501" y="3285156"/>
            <a:ext cx="130873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00" spc="20" dirty="0">
                <a:latin typeface="Times New Roman"/>
                <a:cs typeface="Times New Roman"/>
              </a:rPr>
              <a:t>(</a:t>
            </a:r>
            <a:r>
              <a:rPr sz="2200" i="1" spc="20" dirty="0">
                <a:latin typeface="Times New Roman"/>
                <a:cs typeface="Times New Roman"/>
              </a:rPr>
              <a:t>d</a:t>
            </a:r>
            <a:r>
              <a:rPr sz="2200" i="1" spc="-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300" i="1" spc="-60" dirty="0">
                <a:latin typeface="Symbol"/>
                <a:cs typeface="Symbol"/>
              </a:rPr>
              <a:t></a:t>
            </a:r>
            <a:r>
              <a:rPr sz="2300" i="1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L</a:t>
            </a:r>
            <a:r>
              <a:rPr sz="1875" spc="-120" baseline="44444" dirty="0">
                <a:latin typeface="Times New Roman"/>
                <a:cs typeface="Times New Roman"/>
              </a:rPr>
              <a:t>2</a:t>
            </a:r>
            <a:r>
              <a:rPr sz="2200" i="1" spc="-80" dirty="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3244" y="418033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1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6019" y="4132213"/>
            <a:ext cx="1863089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a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i="1" spc="60" dirty="0">
                <a:latin typeface="Times New Roman"/>
                <a:cs typeface="Times New Roman"/>
              </a:rPr>
              <a:t>WM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LV </a:t>
            </a:r>
            <a:r>
              <a:rPr sz="2150" spc="15" dirty="0">
                <a:latin typeface="Symbol"/>
                <a:cs typeface="Symbol"/>
              </a:rPr>
              <a:t></a:t>
            </a:r>
            <a:r>
              <a:rPr sz="2150" spc="-10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5559" y="418033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1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955" y="465582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1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7731" y="4607701"/>
            <a:ext cx="18935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a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r>
              <a:rPr sz="2150" i="1" spc="60" dirty="0">
                <a:latin typeface="Times New Roman"/>
                <a:cs typeface="Times New Roman"/>
              </a:rPr>
              <a:t>WM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LV </a:t>
            </a:r>
            <a:r>
              <a:rPr sz="2150" spc="15" dirty="0">
                <a:latin typeface="Symbol"/>
                <a:cs typeface="Symbol"/>
              </a:rPr>
              <a:t>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4" name="object 14"/>
          <p:cNvSpPr txBox="1"/>
          <p:nvPr/>
        </p:nvSpPr>
        <p:spPr>
          <a:xfrm>
            <a:off x="5242049" y="3992653"/>
            <a:ext cx="2273935" cy="9436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i="1" spc="40" dirty="0">
                <a:latin typeface="Times New Roman"/>
                <a:cs typeface="Times New Roman"/>
              </a:rPr>
              <a:t>b</a:t>
            </a:r>
            <a:r>
              <a:rPr sz="2150" spc="40" dirty="0">
                <a:latin typeface="Times New Roman"/>
                <a:cs typeface="Times New Roman"/>
              </a:rPr>
              <a:t>)</a:t>
            </a:r>
            <a:r>
              <a:rPr sz="2150" i="1" spc="40" dirty="0">
                <a:latin typeface="Times New Roman"/>
                <a:cs typeface="Times New Roman"/>
              </a:rPr>
              <a:t>WM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LV </a:t>
            </a:r>
            <a:r>
              <a:rPr sz="2150" spc="5" dirty="0">
                <a:latin typeface="Times New Roman"/>
                <a:cs typeface="Times New Roman"/>
              </a:rPr>
              <a:t>/</a:t>
            </a:r>
            <a:r>
              <a:rPr sz="2150" spc="-44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  <a:p>
            <a:pPr marL="3048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imes New Roman"/>
                <a:cs typeface="Times New Roman"/>
              </a:rPr>
              <a:t>(d) </a:t>
            </a:r>
            <a:r>
              <a:rPr sz="2000" dirty="0">
                <a:latin typeface="Times New Roman"/>
                <a:cs typeface="Times New Roman"/>
              </a:rPr>
              <a:t>None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099" y="5261862"/>
            <a:ext cx="8789670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1" indent="-445134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‘FAN IN’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component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469265" marR="5080" lvl="2">
              <a:lnSpc>
                <a:spcPts val="1930"/>
              </a:lnSpc>
              <a:spcBef>
                <a:spcPts val="459"/>
              </a:spcBef>
              <a:buAutoNum type="alphaLcParenBoth"/>
              <a:tabLst>
                <a:tab pos="897890" algn="l"/>
                <a:tab pos="898525" algn="l"/>
                <a:tab pos="1664335" algn="l"/>
                <a:tab pos="2021205" algn="l"/>
                <a:tab pos="2476500" algn="l"/>
                <a:tab pos="3397250" algn="l"/>
                <a:tab pos="3753485" algn="l"/>
                <a:tab pos="5122545" algn="l"/>
                <a:tab pos="5646420" algn="l"/>
                <a:tab pos="6144895" algn="l"/>
                <a:tab pos="6716395" algn="l"/>
                <a:tab pos="7071359" algn="l"/>
                <a:tab pos="7653655" algn="l"/>
                <a:tab pos="8578850" algn="l"/>
              </a:tabLst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5" dirty="0">
                <a:latin typeface="Times New Roman"/>
                <a:cs typeface="Times New Roman"/>
              </a:rPr>
              <a:t>nu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ntr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  </a:t>
            </a:r>
            <a:r>
              <a:rPr sz="2000" spc="-5" dirty="0">
                <a:latin typeface="Times New Roman"/>
                <a:cs typeface="Times New Roman"/>
              </a:rPr>
              <a:t>component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29310" lvl="2" indent="-360680">
              <a:lnSpc>
                <a:spcPct val="100000"/>
              </a:lnSpc>
              <a:spcBef>
                <a:spcPts val="15"/>
              </a:spcBef>
              <a:buAutoNum type="alphaLcParenBoth"/>
              <a:tabLst>
                <a:tab pos="829944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of components related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component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of components dependent on component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29310" lvl="2" indent="-360680">
              <a:lnSpc>
                <a:spcPct val="100000"/>
              </a:lnSpc>
              <a:buAutoNum type="alphaLcParenBoth"/>
              <a:tabLst>
                <a:tab pos="829944" algn="l"/>
              </a:tabLst>
            </a:pPr>
            <a:r>
              <a:rPr sz="2000" dirty="0">
                <a:latin typeface="Times New Roman"/>
                <a:cs typeface="Times New Roman"/>
              </a:rPr>
              <a:t>None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Choice</a:t>
            </a:r>
            <a:r>
              <a:rPr spc="-2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1375663"/>
            <a:ext cx="640588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1" indent="-445134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‘FAN OUT’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component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is defined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814069" lvl="2" indent="-344805">
              <a:lnSpc>
                <a:spcPct val="100000"/>
              </a:lnSpc>
              <a:buAutoNum type="alphaLcParenBoth"/>
              <a:tabLst>
                <a:tab pos="814705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components related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component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29310" lvl="2" indent="-360045">
              <a:lnSpc>
                <a:spcPct val="100000"/>
              </a:lnSpc>
              <a:buAutoNum type="alphaLcParenBoth"/>
              <a:tabLst>
                <a:tab pos="829944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of components dependent on component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14069" lvl="2" indent="-344805">
              <a:lnSpc>
                <a:spcPct val="100000"/>
              </a:lnSpc>
              <a:buAutoNum type="alphaLcParenBoth"/>
              <a:tabLst>
                <a:tab pos="814705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components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component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29310" lvl="2" indent="-360045">
              <a:lnSpc>
                <a:spcPct val="100000"/>
              </a:lnSpc>
              <a:buAutoNum type="alphaLcParenBoth"/>
              <a:tabLst>
                <a:tab pos="829944" algn="l"/>
              </a:tabLst>
            </a:pPr>
            <a:r>
              <a:rPr sz="2000" spc="-5" dirty="0">
                <a:latin typeface="Times New Roman"/>
                <a:cs typeface="Times New Roman"/>
              </a:rPr>
              <a:t>none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 marL="584200" lvl="1" indent="-571500">
              <a:lnSpc>
                <a:spcPct val="100000"/>
              </a:lnSpc>
              <a:spcBef>
                <a:spcPts val="600"/>
              </a:spcBef>
              <a:buAutoNum type="arabicPeriod" startAt="9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Which is </a:t>
            </a:r>
            <a:r>
              <a:rPr sz="2000" dirty="0">
                <a:latin typeface="Times New Roman"/>
                <a:cs typeface="Times New Roman"/>
              </a:rPr>
              <a:t>not a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130293" y="3280662"/>
            <a:ext cx="19405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dirty="0">
                <a:latin typeface="Times New Roman"/>
                <a:cs typeface="Times New Roman"/>
              </a:rPr>
              <a:t> LOC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Program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length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3095" y="3280662"/>
            <a:ext cx="2755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 Cyclomatic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093" y="5383781"/>
            <a:ext cx="8408670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marR="5080" indent="-457200">
              <a:lnSpc>
                <a:spcPct val="8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6.12 A </a:t>
            </a:r>
            <a:r>
              <a:rPr sz="2000" spc="-5" dirty="0">
                <a:latin typeface="Times New Roman"/>
                <a:cs typeface="Times New Roman"/>
              </a:rPr>
              <a:t>human </a:t>
            </a:r>
            <a:r>
              <a:rPr sz="2000" spc="-10" dirty="0">
                <a:latin typeface="Times New Roman"/>
                <a:cs typeface="Times New Roman"/>
              </a:rPr>
              <a:t>mind </a:t>
            </a:r>
            <a:r>
              <a:rPr sz="2000" spc="-5" dirty="0">
                <a:latin typeface="Times New Roman"/>
                <a:cs typeface="Times New Roman"/>
              </a:rPr>
              <a:t>is capable of making how many number of </a:t>
            </a:r>
            <a:r>
              <a:rPr sz="2000" spc="-10" dirty="0">
                <a:latin typeface="Times New Roman"/>
                <a:cs typeface="Times New Roman"/>
              </a:rPr>
              <a:t>elementary </a:t>
            </a:r>
            <a:r>
              <a:rPr sz="2000" spc="-5" dirty="0">
                <a:latin typeface="Times New Roman"/>
                <a:cs typeface="Times New Roman"/>
              </a:rPr>
              <a:t>mental  </a:t>
            </a:r>
            <a:r>
              <a:rPr sz="2000" spc="-10" dirty="0">
                <a:latin typeface="Times New Roman"/>
                <a:cs typeface="Times New Roman"/>
              </a:rPr>
              <a:t>discriminations </a:t>
            </a:r>
            <a:r>
              <a:rPr sz="2000" spc="-5" dirty="0">
                <a:latin typeface="Times New Roman"/>
                <a:cs typeface="Times New Roman"/>
              </a:rPr>
              <a:t>per second (i.e., stroud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number)?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93" y="5932421"/>
            <a:ext cx="1076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3103" y="5932421"/>
            <a:ext cx="12166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 </a:t>
            </a:r>
            <a:r>
              <a:rPr sz="2000" spc="-5" dirty="0">
                <a:latin typeface="Times New Roman"/>
                <a:cs typeface="Times New Roman"/>
              </a:rPr>
              <a:t>20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 </a:t>
            </a:r>
            <a:r>
              <a:rPr sz="2000" spc="-5" dirty="0">
                <a:latin typeface="Times New Roman"/>
                <a:cs typeface="Times New Roman"/>
              </a:rPr>
              <a:t>40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093" y="4179822"/>
            <a:ext cx="6251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6.11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measure of </a:t>
            </a:r>
            <a:r>
              <a:rPr sz="2000" spc="-10" dirty="0">
                <a:latin typeface="Times New Roman"/>
                <a:cs typeface="Times New Roman"/>
              </a:rPr>
              <a:t>software </a:t>
            </a:r>
            <a:r>
              <a:rPr sz="2000" spc="-5" dirty="0">
                <a:latin typeface="Times New Roman"/>
                <a:cs typeface="Times New Roman"/>
              </a:rPr>
              <a:t>science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theory?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93" y="4484622"/>
            <a:ext cx="15563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Vocabulary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Level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3110" y="4484622"/>
            <a:ext cx="1200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099" y="1528063"/>
            <a:ext cx="824865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69265" marR="5080" indent="-457200">
              <a:lnSpc>
                <a:spcPts val="1930"/>
              </a:lnSpc>
              <a:spcBef>
                <a:spcPts val="560"/>
              </a:spcBef>
            </a:pPr>
            <a:r>
              <a:rPr sz="2000" dirty="0">
                <a:latin typeface="Times New Roman"/>
                <a:cs typeface="Times New Roman"/>
              </a:rPr>
              <a:t>6.13 </a:t>
            </a:r>
            <a:r>
              <a:rPr sz="2000" spc="-10" dirty="0">
                <a:latin typeface="Times New Roman"/>
                <a:cs typeface="Times New Roman"/>
              </a:rPr>
              <a:t>Minimal implementation </a:t>
            </a:r>
            <a:r>
              <a:rPr sz="2000" spc="-5" dirty="0">
                <a:latin typeface="Times New Roman"/>
                <a:cs typeface="Times New Roman"/>
              </a:rPr>
              <a:t>of any </a:t>
            </a:r>
            <a:r>
              <a:rPr sz="2000" spc="-10" dirty="0">
                <a:latin typeface="Times New Roman"/>
                <a:cs typeface="Times New Roman"/>
              </a:rPr>
              <a:t>algorithm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given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following </a:t>
            </a:r>
            <a:r>
              <a:rPr sz="2000" spc="-10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by  </a:t>
            </a:r>
            <a:r>
              <a:rPr sz="2000" spc="-5" dirty="0">
                <a:latin typeface="Times New Roman"/>
                <a:cs typeface="Times New Roman"/>
              </a:rPr>
              <a:t>Halstead: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9" y="2078227"/>
            <a:ext cx="2185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sz="2000" spc="-5" dirty="0">
                <a:latin typeface="Times New Roman"/>
                <a:cs typeface="Times New Roman"/>
              </a:rPr>
              <a:t>(c)	Effective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3113" y="2078227"/>
            <a:ext cx="2317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 </a:t>
            </a:r>
            <a:r>
              <a:rPr sz="2000" spc="-5" dirty="0">
                <a:latin typeface="Times New Roman"/>
                <a:cs typeface="Times New Roman"/>
              </a:rPr>
              <a:t>Potential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34340" algn="l"/>
              </a:tabLst>
            </a:pPr>
            <a:r>
              <a:rPr sz="2000" spc="-10" dirty="0">
                <a:latin typeface="Times New Roman"/>
                <a:cs typeface="Times New Roman"/>
              </a:rPr>
              <a:t>(d)	</a:t>
            </a:r>
            <a:r>
              <a:rPr sz="2000" dirty="0">
                <a:latin typeface="Times New Roman"/>
                <a:cs typeface="Times New Roman"/>
              </a:rPr>
              <a:t>None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699" y="2841017"/>
            <a:ext cx="4739640" cy="95694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46735" lvl="1" indent="-509270">
              <a:lnSpc>
                <a:spcPct val="100000"/>
              </a:lnSpc>
              <a:spcBef>
                <a:spcPts val="325"/>
              </a:spcBef>
              <a:buAutoNum type="arabicPeriod" startAt="14"/>
              <a:tabLst>
                <a:tab pos="54737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Program volume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software product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751205" lvl="2" indent="-313055">
              <a:lnSpc>
                <a:spcPts val="2130"/>
              </a:lnSpc>
              <a:spcBef>
                <a:spcPts val="200"/>
              </a:spcBef>
              <a:buAutoNum type="alphaLcParenBoth"/>
              <a:tabLst>
                <a:tab pos="751840" algn="l"/>
              </a:tabLst>
            </a:pPr>
            <a:r>
              <a:rPr sz="1800" spc="-10" dirty="0">
                <a:latin typeface="Times New Roman"/>
                <a:cs typeface="Times New Roman"/>
              </a:rPr>
              <a:t>V=N</a:t>
            </a:r>
            <a:r>
              <a:rPr sz="1800" spc="-5" dirty="0">
                <a:latin typeface="Times New Roman"/>
                <a:cs typeface="Times New Roman"/>
              </a:rPr>
              <a:t> log</a:t>
            </a:r>
            <a:r>
              <a:rPr sz="1800" spc="-7" baseline="-23148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438784">
              <a:lnSpc>
                <a:spcPts val="2370"/>
              </a:lnSpc>
            </a:pPr>
            <a:r>
              <a:rPr sz="1800" dirty="0">
                <a:latin typeface="Times New Roman"/>
                <a:cs typeface="Times New Roman"/>
              </a:rPr>
              <a:t>(c) </a:t>
            </a:r>
            <a:r>
              <a:rPr sz="2000" spc="-5" dirty="0">
                <a:latin typeface="Times New Roman"/>
                <a:cs typeface="Times New Roman"/>
              </a:rPr>
              <a:t>V=2N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5522" y="3173982"/>
            <a:ext cx="1884680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ts val="235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(b) </a:t>
            </a:r>
            <a:r>
              <a:rPr sz="2000" spc="-5" dirty="0">
                <a:latin typeface="Times New Roman"/>
                <a:cs typeface="Times New Roman"/>
              </a:rPr>
              <a:t>V=(N/2)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350"/>
              </a:lnSpc>
            </a:pPr>
            <a:r>
              <a:rPr sz="1800" dirty="0">
                <a:latin typeface="Times New Roman"/>
                <a:cs typeface="Times New Roman"/>
              </a:rPr>
              <a:t>(d) </a:t>
            </a:r>
            <a:r>
              <a:rPr sz="2000" dirty="0">
                <a:latin typeface="Times New Roman"/>
                <a:cs typeface="Times New Roman"/>
              </a:rPr>
              <a:t>V=N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n+1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099" y="3935982"/>
            <a:ext cx="6359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6.15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is the international standard </a:t>
            </a:r>
            <a:r>
              <a:rPr sz="2000" spc="-10" dirty="0">
                <a:latin typeface="Times New Roman"/>
                <a:cs typeface="Times New Roman"/>
              </a:rPr>
              <a:t>for size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measure?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99" y="4240782"/>
            <a:ext cx="19405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dirty="0">
                <a:latin typeface="Times New Roman"/>
                <a:cs typeface="Times New Roman"/>
              </a:rPr>
              <a:t> LOC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Program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length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3101" y="4240782"/>
            <a:ext cx="2254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 </a:t>
            </a:r>
            <a:r>
              <a:rPr sz="2000" spc="-5" dirty="0">
                <a:latin typeface="Times New Roman"/>
                <a:cs typeface="Times New Roman"/>
              </a:rPr>
              <a:t>None of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Choice</a:t>
            </a:r>
            <a:r>
              <a:rPr spc="-2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11" name="object 11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093" y="4957062"/>
            <a:ext cx="5024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6.16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object </a:t>
            </a:r>
            <a:r>
              <a:rPr sz="2000" spc="-10" dirty="0">
                <a:latin typeface="Times New Roman"/>
                <a:cs typeface="Times New Roman"/>
              </a:rPr>
              <a:t>oriented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metric?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3" name="object 13"/>
          <p:cNvSpPr txBox="1"/>
          <p:nvPr/>
        </p:nvSpPr>
        <p:spPr>
          <a:xfrm>
            <a:off x="1130293" y="5261862"/>
            <a:ext cx="85216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RFC  (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DA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3102" y="5261862"/>
            <a:ext cx="908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CBO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9530</Words>
  <Application>Microsoft Office PowerPoint</Application>
  <PresentationFormat>Custom</PresentationFormat>
  <Paragraphs>1508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MS UI Gothic</vt:lpstr>
      <vt:lpstr>Arial</vt:lpstr>
      <vt:lpstr>Calibri</vt:lpstr>
      <vt:lpstr>Monotype Corsiva</vt:lpstr>
      <vt:lpstr>Symbol</vt:lpstr>
      <vt:lpstr>Times New Roman</vt:lpstr>
      <vt:lpstr>Verdana</vt:lpstr>
      <vt:lpstr>Office Theme</vt:lpstr>
      <vt:lpstr>PowerPoint Presentation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Live Variables per line are calculated as: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Software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Object Oriented Metrics</vt:lpstr>
      <vt:lpstr>Use-Case Oriented Metrics</vt:lpstr>
      <vt:lpstr>Use-Case Oriented Metrics</vt:lpstr>
      <vt:lpstr>Web Engineering Project Metrics</vt:lpstr>
      <vt:lpstr>Metrics Analysis</vt:lpstr>
      <vt:lpstr>Metrics Analysis</vt:lpstr>
      <vt:lpstr>Metrics Analysis</vt:lpstr>
      <vt:lpstr>Metrics Analysis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Exercises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6 Software Metrics</dc:title>
  <dc:creator>Ruchika Malhotra</dc:creator>
  <cp:lastModifiedBy>Shashi Bhushan</cp:lastModifiedBy>
  <cp:revision>1</cp:revision>
  <dcterms:created xsi:type="dcterms:W3CDTF">2020-02-04T10:06:22Z</dcterms:created>
  <dcterms:modified xsi:type="dcterms:W3CDTF">2020-02-04T10:07:45Z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2007-04-02T00:00:00Z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2020-02-04T00:00:00Z</vt:filetime>
  </property>
</Properties>
</file>