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5" r:id="rId12"/>
    <p:sldId id="267"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2"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DCE15-24F5-448D-BFFE-FD4B1CB955FB}" type="datetimeFigureOut">
              <a:rPr lang="en-US" smtClean="0"/>
              <a:t>9/18/2017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BD449-115A-4939-A4EF-89D29769DA1D}" type="slidenum">
              <a:rPr lang="en-US" smtClean="0"/>
              <a:t>‹#›</a:t>
            </a:fld>
            <a:endParaRPr lang="en-US"/>
          </a:p>
        </p:txBody>
      </p:sp>
    </p:spTree>
    <p:extLst>
      <p:ext uri="{BB962C8B-B14F-4D97-AF65-F5344CB8AC3E}">
        <p14:creationId xmlns:p14="http://schemas.microsoft.com/office/powerpoint/2010/main" val="61491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BD449-115A-4939-A4EF-89D29769DA1D}" type="slidenum">
              <a:rPr lang="en-US" smtClean="0"/>
              <a:t>8</a:t>
            </a:fld>
            <a:endParaRPr lang="en-US"/>
          </a:p>
        </p:txBody>
      </p:sp>
    </p:spTree>
    <p:extLst>
      <p:ext uri="{BB962C8B-B14F-4D97-AF65-F5344CB8AC3E}">
        <p14:creationId xmlns:p14="http://schemas.microsoft.com/office/powerpoint/2010/main" val="250515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BD449-115A-4939-A4EF-89D29769DA1D}" type="slidenum">
              <a:rPr lang="en-US" smtClean="0"/>
              <a:t>9</a:t>
            </a:fld>
            <a:endParaRPr lang="en-US"/>
          </a:p>
        </p:txBody>
      </p:sp>
    </p:spTree>
    <p:extLst>
      <p:ext uri="{BB962C8B-B14F-4D97-AF65-F5344CB8AC3E}">
        <p14:creationId xmlns:p14="http://schemas.microsoft.com/office/powerpoint/2010/main" val="250515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BD449-115A-4939-A4EF-89D29769DA1D}" type="slidenum">
              <a:rPr lang="en-US" smtClean="0"/>
              <a:t>10</a:t>
            </a:fld>
            <a:endParaRPr lang="en-US"/>
          </a:p>
        </p:txBody>
      </p:sp>
    </p:spTree>
    <p:extLst>
      <p:ext uri="{BB962C8B-B14F-4D97-AF65-F5344CB8AC3E}">
        <p14:creationId xmlns:p14="http://schemas.microsoft.com/office/powerpoint/2010/main" val="250515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BD449-115A-4939-A4EF-89D29769DA1D}" type="slidenum">
              <a:rPr lang="en-US" smtClean="0"/>
              <a:t>11</a:t>
            </a:fld>
            <a:endParaRPr lang="en-US"/>
          </a:p>
        </p:txBody>
      </p:sp>
    </p:spTree>
    <p:extLst>
      <p:ext uri="{BB962C8B-B14F-4D97-AF65-F5344CB8AC3E}">
        <p14:creationId xmlns:p14="http://schemas.microsoft.com/office/powerpoint/2010/main" val="2505153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BD449-115A-4939-A4EF-89D29769DA1D}" type="slidenum">
              <a:rPr lang="en-US" smtClean="0"/>
              <a:t>12</a:t>
            </a:fld>
            <a:endParaRPr lang="en-US"/>
          </a:p>
        </p:txBody>
      </p:sp>
    </p:spTree>
    <p:extLst>
      <p:ext uri="{BB962C8B-B14F-4D97-AF65-F5344CB8AC3E}">
        <p14:creationId xmlns:p14="http://schemas.microsoft.com/office/powerpoint/2010/main" val="250515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BD449-115A-4939-A4EF-89D29769DA1D}" type="slidenum">
              <a:rPr lang="en-US" smtClean="0"/>
              <a:t>13</a:t>
            </a:fld>
            <a:endParaRPr lang="en-US"/>
          </a:p>
        </p:txBody>
      </p:sp>
    </p:spTree>
    <p:extLst>
      <p:ext uri="{BB962C8B-B14F-4D97-AF65-F5344CB8AC3E}">
        <p14:creationId xmlns:p14="http://schemas.microsoft.com/office/powerpoint/2010/main" val="250515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BD449-115A-4939-A4EF-89D29769DA1D}" type="slidenum">
              <a:rPr lang="en-US" smtClean="0"/>
              <a:t>14</a:t>
            </a:fld>
            <a:endParaRPr lang="en-US"/>
          </a:p>
        </p:txBody>
      </p:sp>
    </p:spTree>
    <p:extLst>
      <p:ext uri="{BB962C8B-B14F-4D97-AF65-F5344CB8AC3E}">
        <p14:creationId xmlns:p14="http://schemas.microsoft.com/office/powerpoint/2010/main" val="250515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51407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881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24232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7273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4277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39B59E-AF97-410B-AFC4-A5EE55DE82D1}"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96123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39B59E-AF97-410B-AFC4-A5EE55DE82D1}" type="datetimeFigureOut">
              <a:rPr lang="en-US" smtClean="0"/>
              <a:t>9/18/2017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3368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39B59E-AF97-410B-AFC4-A5EE55DE82D1}" type="datetimeFigureOut">
              <a:rPr lang="en-US" smtClean="0"/>
              <a:t>9/18/2017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05801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9B59E-AF97-410B-AFC4-A5EE55DE82D1}" type="datetimeFigureOut">
              <a:rPr lang="en-US" smtClean="0"/>
              <a:t>9/18/2017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00441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1277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2310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9B59E-AF97-410B-AFC4-A5EE55DE82D1}" type="datetimeFigureOut">
              <a:rPr lang="en-US" smtClean="0"/>
              <a:t>9/18/2017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57EC4-0F81-486B-87E5-17CAC1C9B7BA}" type="slidenum">
              <a:rPr lang="en-US" smtClean="0"/>
              <a:t>‹#›</a:t>
            </a:fld>
            <a:endParaRPr lang="en-US"/>
          </a:p>
        </p:txBody>
      </p:sp>
    </p:spTree>
    <p:extLst>
      <p:ext uri="{BB962C8B-B14F-4D97-AF65-F5344CB8AC3E}">
        <p14:creationId xmlns:p14="http://schemas.microsoft.com/office/powerpoint/2010/main" val="360497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0" y="1"/>
            <a:ext cx="9144000" cy="6857999"/>
          </a:xfrm>
          <a:prstGeom prst="rect">
            <a:avLst/>
          </a:prstGeom>
          <a:ln w="9525" cmpd="thinThick">
            <a:gradFill>
              <a:gsLst>
                <a:gs pos="8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reflection blurRad="101600" stA="65000" endPos="59000" dist="114300" dir="5400000" sy="-100000" algn="bl" rotWithShape="0"/>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676400" y="177800"/>
            <a:ext cx="7467600" cy="523220"/>
          </a:xfrm>
          <a:prstGeom prst="rect">
            <a:avLst/>
          </a:prstGeom>
          <a:noFill/>
        </p:spPr>
        <p:txBody>
          <a:bodyPr wrap="square" rtlCol="0">
            <a:spAutoFit/>
          </a:bodyPr>
          <a:lstStyle/>
          <a:p>
            <a:pPr algn="r"/>
            <a:r>
              <a:rPr lang="en-US" sz="2800" b="1" dirty="0" smtClean="0">
                <a:solidFill>
                  <a:srgbClr val="002060"/>
                </a:solidFill>
                <a:latin typeface="Arial" panose="020B0604020202020204" pitchFamily="34" charset="0"/>
                <a:cs typeface="Arial" panose="020B0604020202020204" pitchFamily="34" charset="0"/>
              </a:rPr>
              <a:t>Mobile Applications Using Android</a:t>
            </a:r>
            <a:endParaRPr lang="en-US" sz="2800" b="1" dirty="0">
              <a:solidFill>
                <a:srgbClr val="002060"/>
              </a:solidFill>
              <a:latin typeface="Arial" panose="020B0604020202020204" pitchFamily="34" charset="0"/>
              <a:cs typeface="Arial" panose="020B0604020202020204" pitchFamily="34" charset="0"/>
            </a:endParaRPr>
          </a:p>
        </p:txBody>
      </p:sp>
      <p:sp>
        <p:nvSpPr>
          <p:cNvPr id="2" name="TextBox 1"/>
          <p:cNvSpPr txBox="1"/>
          <p:nvPr/>
        </p:nvSpPr>
        <p:spPr>
          <a:xfrm>
            <a:off x="1676400" y="6211669"/>
            <a:ext cx="7467600" cy="646331"/>
          </a:xfrm>
          <a:prstGeom prst="rect">
            <a:avLst/>
          </a:prstGeom>
          <a:noFill/>
        </p:spPr>
        <p:txBody>
          <a:bodyPr wrap="square" rtlCol="0">
            <a:spAutoFit/>
          </a:bodyPr>
          <a:lstStyle/>
          <a:p>
            <a:pPr algn="r"/>
            <a:r>
              <a:rPr lang="en-US" sz="3600" b="1" dirty="0" smtClean="0">
                <a:latin typeface="Arial" panose="020B0604020202020204" pitchFamily="34" charset="0"/>
                <a:cs typeface="Arial" panose="020B0604020202020204" pitchFamily="34" charset="0"/>
              </a:rPr>
              <a:t>MULTIPLE SCREENS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89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8991599" cy="120032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 ALTERNATIVE GRAPHICS ASSETS FOR DIFFERENT SCREEN DENSITIES</a:t>
            </a:r>
          </a:p>
          <a:p>
            <a:endParaRPr lang="en-US" sz="2400" b="1" dirty="0" smtClean="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371600"/>
            <a:ext cx="8382000" cy="4832092"/>
          </a:xfrm>
          <a:prstGeom prst="rect">
            <a:avLst/>
          </a:prstGeom>
          <a:noFill/>
        </p:spPr>
        <p:txBody>
          <a:bodyPr wrap="square" rtlCol="0">
            <a:spAutoFit/>
          </a:bodyPr>
          <a:lstStyle/>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configuration qualifiers you can use for density-specific resources are </a:t>
            </a:r>
            <a:r>
              <a:rPr lang="en-US" sz="2200" b="1" dirty="0" err="1">
                <a:latin typeface="Times New Roman" panose="02020603050405020304" pitchFamily="18" charset="0"/>
                <a:cs typeface="Times New Roman" panose="02020603050405020304" pitchFamily="18" charset="0"/>
              </a:rPr>
              <a:t>ldpi</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(low), </a:t>
            </a:r>
            <a:r>
              <a:rPr lang="en-US" sz="2200" b="1" dirty="0" err="1">
                <a:latin typeface="Times New Roman" panose="02020603050405020304" pitchFamily="18" charset="0"/>
                <a:cs typeface="Times New Roman" panose="02020603050405020304" pitchFamily="18" charset="0"/>
              </a:rPr>
              <a:t>mdpi</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(medium), </a:t>
            </a:r>
            <a:r>
              <a:rPr lang="en-US" sz="2200" b="1" dirty="0" err="1">
                <a:latin typeface="Times New Roman" panose="02020603050405020304" pitchFamily="18" charset="0"/>
                <a:cs typeface="Times New Roman" panose="02020603050405020304" pitchFamily="18" charset="0"/>
              </a:rPr>
              <a:t>hdpi</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(high), and </a:t>
            </a:r>
            <a:r>
              <a:rPr lang="en-US" sz="2200" b="1" dirty="0" err="1">
                <a:latin typeface="Times New Roman" panose="02020603050405020304" pitchFamily="18" charset="0"/>
                <a:cs typeface="Times New Roman" panose="02020603050405020304" pitchFamily="18" charset="0"/>
              </a:rPr>
              <a:t>xhdpi</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(extra high). For example, bitmaps for high-density screens should go in </a:t>
            </a:r>
            <a:r>
              <a:rPr lang="en-US" sz="2200" dirty="0" err="1">
                <a:latin typeface="Times New Roman" panose="02020603050405020304" pitchFamily="18" charset="0"/>
                <a:cs typeface="Times New Roman" panose="02020603050405020304" pitchFamily="18" charset="0"/>
              </a:rPr>
              <a:t>drawable-hdpi</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default, Android scales your </a:t>
            </a:r>
            <a:r>
              <a:rPr lang="en-US" sz="2200" b="1" dirty="0">
                <a:latin typeface="Times New Roman" panose="02020603050405020304" pitchFamily="18" charset="0"/>
                <a:cs typeface="Times New Roman" panose="02020603050405020304" pitchFamily="18" charset="0"/>
              </a:rPr>
              <a:t>bitmap </a:t>
            </a:r>
            <a:r>
              <a:rPr lang="en-US" sz="2200" b="1" dirty="0" err="1">
                <a:latin typeface="Times New Roman" panose="02020603050405020304" pitchFamily="18" charset="0"/>
                <a:cs typeface="Times New Roman" panose="02020603050405020304" pitchFamily="18" charset="0"/>
              </a:rPr>
              <a:t>drawables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png</a:t>
            </a:r>
            <a:r>
              <a:rPr lang="en-US" sz="2200" dirty="0">
                <a:latin typeface="Times New Roman" panose="02020603050405020304" pitchFamily="18" charset="0"/>
                <a:cs typeface="Times New Roman" panose="02020603050405020304" pitchFamily="18" charset="0"/>
              </a:rPr>
              <a:t>, .jpg, and .gif files) and </a:t>
            </a:r>
            <a:r>
              <a:rPr lang="en-US" sz="2200" b="1" dirty="0">
                <a:latin typeface="Times New Roman" panose="02020603050405020304" pitchFamily="18" charset="0"/>
                <a:cs typeface="Times New Roman" panose="02020603050405020304" pitchFamily="18" charset="0"/>
              </a:rPr>
              <a:t>Nine-Patch </a:t>
            </a:r>
            <a:r>
              <a:rPr lang="en-US" sz="2200" b="1" dirty="0" err="1">
                <a:latin typeface="Times New Roman" panose="02020603050405020304" pitchFamily="18" charset="0"/>
                <a:cs typeface="Times New Roman" panose="02020603050405020304" pitchFamily="18" charset="0"/>
              </a:rPr>
              <a:t>drawables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(.9.png files) so that they render at the appropriate physical size on each device. For example, if your application provides bitmap </a:t>
            </a:r>
            <a:r>
              <a:rPr lang="en-US" sz="2200" dirty="0" err="1">
                <a:latin typeface="Times New Roman" panose="02020603050405020304" pitchFamily="18" charset="0"/>
                <a:cs typeface="Times New Roman" panose="02020603050405020304" pitchFamily="18" charset="0"/>
              </a:rPr>
              <a:t>drawables</a:t>
            </a:r>
            <a:r>
              <a:rPr lang="en-US" sz="2200" dirty="0">
                <a:latin typeface="Times New Roman" panose="02020603050405020304" pitchFamily="18" charset="0"/>
                <a:cs typeface="Times New Roman" panose="02020603050405020304" pitchFamily="18" charset="0"/>
              </a:rPr>
              <a:t> only for the baseline, medium screen density (</a:t>
            </a:r>
            <a:r>
              <a:rPr lang="en-US" sz="2200" dirty="0" err="1">
                <a:latin typeface="Times New Roman" panose="02020603050405020304" pitchFamily="18" charset="0"/>
                <a:cs typeface="Times New Roman" panose="02020603050405020304" pitchFamily="18" charset="0"/>
              </a:rPr>
              <a:t>mdpi</a:t>
            </a:r>
            <a:r>
              <a:rPr lang="en-US" sz="2200" dirty="0">
                <a:latin typeface="Times New Roman" panose="02020603050405020304" pitchFamily="18" charset="0"/>
                <a:cs typeface="Times New Roman" panose="02020603050405020304" pitchFamily="18" charset="0"/>
              </a:rPr>
              <a:t>), then the system scales them up when on a high-density screen, and scales them down when on a low-density screen. This scaling can cause artifacts in the bitmaps. To ensure your bitmaps look their best, you should include </a:t>
            </a:r>
            <a:r>
              <a:rPr lang="en-US" sz="2200" b="1" dirty="0">
                <a:latin typeface="Times New Roman" panose="02020603050405020304" pitchFamily="18" charset="0"/>
                <a:cs typeface="Times New Roman" panose="02020603050405020304" pitchFamily="18" charset="0"/>
              </a:rPr>
              <a:t>alternative versions </a:t>
            </a:r>
            <a:r>
              <a:rPr lang="en-US" sz="2200" dirty="0">
                <a:latin typeface="Times New Roman" panose="02020603050405020304" pitchFamily="18" charset="0"/>
                <a:cs typeface="Times New Roman" panose="02020603050405020304" pitchFamily="18" charset="0"/>
              </a:rPr>
              <a:t>at different resolutions for different screen densities. </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274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8991599" cy="120032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 ALTERNATIVE GRAPHICS ASSETS FOR DIFFERENT SCREEN DENSITIES Cont.</a:t>
            </a:r>
          </a:p>
          <a:p>
            <a:endParaRPr lang="en-US" sz="2400" b="1" dirty="0" smtClean="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371600"/>
            <a:ext cx="8382000" cy="409342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 create alternative bitmap </a:t>
            </a:r>
            <a:r>
              <a:rPr lang="en-US" sz="2400" dirty="0" err="1">
                <a:latin typeface="Times New Roman" panose="02020603050405020304" pitchFamily="18" charset="0"/>
                <a:cs typeface="Times New Roman" panose="02020603050405020304" pitchFamily="18" charset="0"/>
              </a:rPr>
              <a:t>drawables</a:t>
            </a:r>
            <a:r>
              <a:rPr lang="en-US" sz="2400" dirty="0">
                <a:latin typeface="Times New Roman" panose="02020603050405020304" pitchFamily="18" charset="0"/>
                <a:cs typeface="Times New Roman" panose="02020603050405020304" pitchFamily="18" charset="0"/>
              </a:rPr>
              <a:t> for different densities, you should follow the </a:t>
            </a:r>
            <a:r>
              <a:rPr lang="en-US" sz="2400" b="1" dirty="0">
                <a:latin typeface="Times New Roman" panose="02020603050405020304" pitchFamily="18" charset="0"/>
                <a:cs typeface="Times New Roman" panose="02020603050405020304" pitchFamily="18" charset="0"/>
              </a:rPr>
              <a:t>3:4:6:8 </a:t>
            </a:r>
            <a:r>
              <a:rPr lang="en-US" sz="2400" dirty="0">
                <a:latin typeface="Times New Roman" panose="02020603050405020304" pitchFamily="18" charset="0"/>
                <a:cs typeface="Times New Roman" panose="02020603050405020304" pitchFamily="18" charset="0"/>
              </a:rPr>
              <a:t>scaling ratio between the four generalized densities. For example, if you have a bitmap </a:t>
            </a:r>
            <a:r>
              <a:rPr lang="en-US" sz="2400" dirty="0" err="1">
                <a:latin typeface="Times New Roman" panose="02020603050405020304" pitchFamily="18" charset="0"/>
                <a:cs typeface="Times New Roman" panose="02020603050405020304" pitchFamily="18" charset="0"/>
              </a:rPr>
              <a:t>drawable</a:t>
            </a:r>
            <a:r>
              <a:rPr lang="en-US" sz="2400" dirty="0">
                <a:latin typeface="Times New Roman" panose="02020603050405020304" pitchFamily="18" charset="0"/>
                <a:cs typeface="Times New Roman" panose="02020603050405020304" pitchFamily="18" charset="0"/>
              </a:rPr>
              <a:t> that's 48x48 pixels for medium-density screen (the size for a launcher icon), all the different sizes should be: </a:t>
            </a:r>
          </a:p>
          <a:p>
            <a:r>
              <a:rPr lang="en-US" sz="2400" dirty="0">
                <a:latin typeface="Times New Roman" panose="02020603050405020304" pitchFamily="18" charset="0"/>
                <a:cs typeface="Times New Roman" panose="02020603050405020304" pitchFamily="18" charset="0"/>
              </a:rPr>
              <a:t>–36x36 for low-density </a:t>
            </a:r>
          </a:p>
          <a:p>
            <a:r>
              <a:rPr lang="en-US" sz="2400" dirty="0">
                <a:latin typeface="Times New Roman" panose="02020603050405020304" pitchFamily="18" charset="0"/>
                <a:cs typeface="Times New Roman" panose="02020603050405020304" pitchFamily="18" charset="0"/>
              </a:rPr>
              <a:t>–48x48 for medium-density </a:t>
            </a:r>
          </a:p>
          <a:p>
            <a:r>
              <a:rPr lang="en-US" sz="2400" dirty="0">
                <a:latin typeface="Times New Roman" panose="02020603050405020304" pitchFamily="18" charset="0"/>
                <a:cs typeface="Times New Roman" panose="02020603050405020304" pitchFamily="18" charset="0"/>
              </a:rPr>
              <a:t>–72x72 for high-density </a:t>
            </a:r>
          </a:p>
          <a:p>
            <a:r>
              <a:rPr lang="en-US" sz="2400" dirty="0">
                <a:latin typeface="Times New Roman" panose="02020603050405020304" pitchFamily="18" charset="0"/>
                <a:cs typeface="Times New Roman" panose="02020603050405020304" pitchFamily="18" charset="0"/>
              </a:rPr>
              <a:t>–96x96 for extra high-density </a:t>
            </a: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139103"/>
            <a:ext cx="349567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704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6845081" cy="830997"/>
          </a:xfrm>
          <a:prstGeom prst="rect">
            <a:avLst/>
          </a:prstGeom>
          <a:noFill/>
        </p:spPr>
        <p:txBody>
          <a:bodyPr wrap="square" rtlCol="0">
            <a:spAutoFit/>
          </a:bodyPr>
          <a:lstStyle/>
          <a:p>
            <a:r>
              <a:rPr lang="en-US" sz="2400" b="1" dirty="0" smtClean="0"/>
              <a:t>Key takeaway - public Android apps request more graphics assets </a:t>
            </a:r>
            <a:endParaRPr lang="en-US" sz="2400" b="1" dirty="0" smtClean="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99944"/>
            <a:ext cx="4846320" cy="5429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19800" y="1371600"/>
            <a:ext cx="2819400" cy="5109091"/>
          </a:xfrm>
          <a:prstGeom prst="rect">
            <a:avLst/>
          </a:prstGeom>
          <a:noFill/>
        </p:spPr>
        <p:txBody>
          <a:bodyPr wrap="square" rtlCol="0">
            <a:spAutoFit/>
          </a:bodyPr>
          <a:lstStyle/>
          <a:p>
            <a:r>
              <a:rPr lang="en-US" sz="2800" b="1" dirty="0"/>
              <a:t>To assume </a:t>
            </a:r>
            <a:r>
              <a:rPr lang="en-US" sz="2800" b="1" dirty="0" err="1"/>
              <a:t>dp</a:t>
            </a:r>
            <a:r>
              <a:rPr lang="en-US" sz="2800" b="1" dirty="0"/>
              <a:t>/</a:t>
            </a:r>
            <a:r>
              <a:rPr lang="en-US" sz="2800" b="1" dirty="0" err="1"/>
              <a:t>mdpi</a:t>
            </a:r>
            <a:r>
              <a:rPr lang="en-US" sz="2800" b="1" dirty="0"/>
              <a:t> in conceptual design </a:t>
            </a:r>
            <a:endParaRPr lang="en-US" sz="2800" b="1" dirty="0" smtClean="0"/>
          </a:p>
          <a:p>
            <a:endParaRPr lang="en-US" sz="2800" b="1" dirty="0"/>
          </a:p>
          <a:p>
            <a:r>
              <a:rPr lang="en-US" sz="2800" b="1" dirty="0"/>
              <a:t>•To design four versions graphic assets (3:4:6:8 scaling ratio) for </a:t>
            </a:r>
            <a:r>
              <a:rPr lang="en-US" sz="2800" b="1" dirty="0" err="1"/>
              <a:t>ldpi</a:t>
            </a:r>
            <a:r>
              <a:rPr lang="en-US" sz="2800" b="1" dirty="0"/>
              <a:t>, </a:t>
            </a:r>
            <a:r>
              <a:rPr lang="en-US" sz="2800" b="1" dirty="0" err="1"/>
              <a:t>mdpi</a:t>
            </a:r>
            <a:r>
              <a:rPr lang="en-US" sz="2800" b="1" dirty="0"/>
              <a:t>, </a:t>
            </a:r>
            <a:r>
              <a:rPr lang="en-US" sz="2800" b="1" dirty="0" err="1"/>
              <a:t>hdpi</a:t>
            </a:r>
            <a:r>
              <a:rPr lang="en-US" sz="2800" b="1" dirty="0"/>
              <a:t> and </a:t>
            </a:r>
            <a:r>
              <a:rPr lang="en-US" sz="2800" b="1" dirty="0" err="1"/>
              <a:t>xhdpi</a:t>
            </a:r>
            <a:r>
              <a:rPr lang="en-US" sz="2800" b="1" dirty="0"/>
              <a:t> </a:t>
            </a:r>
          </a:p>
          <a:p>
            <a:endParaRPr lang="en-US" dirty="0"/>
          </a:p>
        </p:txBody>
      </p:sp>
    </p:spTree>
    <p:extLst>
      <p:ext uri="{BB962C8B-B14F-4D97-AF65-F5344CB8AC3E}">
        <p14:creationId xmlns:p14="http://schemas.microsoft.com/office/powerpoint/2010/main" val="3636432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8991599" cy="83099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 NINE-PATCH GRAPHIC ASSETS</a:t>
            </a:r>
          </a:p>
          <a:p>
            <a:endParaRPr lang="en-US" sz="2400" b="1" dirty="0" smtClean="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371600"/>
            <a:ext cx="8382000" cy="3477875"/>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A </a:t>
            </a:r>
            <a:r>
              <a:rPr lang="en-US" sz="2200" b="1" dirty="0" err="1">
                <a:latin typeface="Times New Roman" panose="02020603050405020304" pitchFamily="18" charset="0"/>
                <a:cs typeface="Times New Roman" panose="02020603050405020304" pitchFamily="18" charset="0"/>
              </a:rPr>
              <a:t>NinePatchDrawable</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graphic is a stretchable bitmap image, which Android will </a:t>
            </a:r>
            <a:r>
              <a:rPr lang="en-US" sz="2200" b="1" dirty="0">
                <a:latin typeface="Times New Roman" panose="02020603050405020304" pitchFamily="18" charset="0"/>
                <a:cs typeface="Times New Roman" panose="02020603050405020304" pitchFamily="18" charset="0"/>
              </a:rPr>
              <a:t>automatically resize </a:t>
            </a:r>
            <a:r>
              <a:rPr lang="en-US" sz="2200" dirty="0">
                <a:latin typeface="Times New Roman" panose="02020603050405020304" pitchFamily="18" charset="0"/>
                <a:cs typeface="Times New Roman" panose="02020603050405020304" pitchFamily="18" charset="0"/>
              </a:rPr>
              <a:t>to accommodate the contents of the View in which you have placed it as the background. An example use of a </a:t>
            </a:r>
            <a:r>
              <a:rPr lang="en-US" sz="2200" dirty="0" err="1">
                <a:latin typeface="Times New Roman" panose="02020603050405020304" pitchFamily="18" charset="0"/>
                <a:cs typeface="Times New Roman" panose="02020603050405020304" pitchFamily="18" charset="0"/>
              </a:rPr>
              <a:t>NinePatch</a:t>
            </a:r>
            <a:r>
              <a:rPr lang="en-US" sz="2200" dirty="0">
                <a:latin typeface="Times New Roman" panose="02020603050405020304" pitchFamily="18" charset="0"/>
                <a:cs typeface="Times New Roman" panose="02020603050405020304" pitchFamily="18" charset="0"/>
              </a:rPr>
              <a:t> is the backgrounds used by standard Android buttons — buttons must stretch to accommodate strings of various lengths. A </a:t>
            </a:r>
            <a:r>
              <a:rPr lang="en-US" sz="2200" dirty="0" err="1">
                <a:latin typeface="Times New Roman" panose="02020603050405020304" pitchFamily="18" charset="0"/>
                <a:cs typeface="Times New Roman" panose="02020603050405020304" pitchFamily="18" charset="0"/>
              </a:rPr>
              <a:t>NinePatch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drawable</a:t>
            </a:r>
            <a:r>
              <a:rPr lang="en-US" sz="2200" dirty="0">
                <a:latin typeface="Times New Roman" panose="02020603050405020304" pitchFamily="18" charset="0"/>
                <a:cs typeface="Times New Roman" panose="02020603050405020304" pitchFamily="18" charset="0"/>
              </a:rPr>
              <a:t> is a standard PNG image that includes an extra 1-pixel-wide border. It must be saved with the extension .9.png, and saved into the res/</a:t>
            </a:r>
            <a:r>
              <a:rPr lang="en-US" sz="2200" dirty="0" err="1">
                <a:latin typeface="Times New Roman" panose="02020603050405020304" pitchFamily="18" charset="0"/>
                <a:cs typeface="Times New Roman" panose="02020603050405020304" pitchFamily="18" charset="0"/>
              </a:rPr>
              <a:t>drawable</a:t>
            </a:r>
            <a:r>
              <a:rPr lang="en-US" sz="2200" dirty="0">
                <a:latin typeface="Times New Roman" panose="02020603050405020304" pitchFamily="18" charset="0"/>
                <a:cs typeface="Times New Roman" panose="02020603050405020304" pitchFamily="18" charset="0"/>
              </a:rPr>
              <a:t>/ directory of your project. </a:t>
            </a: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813" y="4849475"/>
            <a:ext cx="4339321" cy="94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82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6845081" cy="120032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 </a:t>
            </a:r>
            <a:r>
              <a:rPr lang="en-US" sz="2400" b="1" dirty="0"/>
              <a:t>Pencil with Android Stencils is a nice UI prototyping tool </a:t>
            </a:r>
            <a:endParaRPr lang="en-US" sz="2400" b="1" dirty="0" smtClean="0">
              <a:latin typeface="Arial" panose="020B0604020202020204" pitchFamily="34" charset="0"/>
              <a:cs typeface="Arial" panose="020B0604020202020204" pitchFamily="34" charset="0"/>
            </a:endParaRPr>
          </a:p>
          <a:p>
            <a:endParaRPr lang="en-US" sz="2400" b="1" dirty="0" smtClean="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990601"/>
            <a:ext cx="6400800" cy="51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0" y="6135469"/>
            <a:ext cx="4572000" cy="646331"/>
          </a:xfrm>
          <a:prstGeom prst="rect">
            <a:avLst/>
          </a:prstGeom>
        </p:spPr>
        <p:txBody>
          <a:bodyPr>
            <a:spAutoFit/>
          </a:bodyPr>
          <a:lstStyle/>
          <a:p>
            <a:r>
              <a:rPr lang="en-US" dirty="0"/>
              <a:t>http://pencil.evolus.vn </a:t>
            </a:r>
          </a:p>
          <a:p>
            <a:r>
              <a:rPr lang="en-US" dirty="0"/>
              <a:t>http://code.google.com/p/android-ui-utils/ </a:t>
            </a:r>
          </a:p>
        </p:txBody>
      </p:sp>
    </p:spTree>
    <p:extLst>
      <p:ext uri="{BB962C8B-B14F-4D97-AF65-F5344CB8AC3E}">
        <p14:creationId xmlns:p14="http://schemas.microsoft.com/office/powerpoint/2010/main" val="3732616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990599" y="495301"/>
            <a:ext cx="7086601"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 SUPPORT FOR MULTIPLE SCREENS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1219200"/>
            <a:ext cx="8153400" cy="5109091"/>
          </a:xfrm>
          <a:prstGeom prst="rect">
            <a:avLst/>
          </a:prstGeom>
          <a:noFill/>
        </p:spPr>
        <p:txBody>
          <a:bodyPr wrap="square" rtlCol="0">
            <a:spAutoFit/>
          </a:bodyPr>
          <a:lstStyle/>
          <a:p>
            <a:pPr algn="just"/>
            <a:r>
              <a:rPr lang="en-US" sz="2200" dirty="0" smtClean="0">
                <a:latin typeface="Times New Roman" panose="02020603050405020304" pitchFamily="18" charset="0"/>
                <a:cs typeface="Times New Roman" panose="02020603050405020304" pitchFamily="18" charset="0"/>
              </a:rPr>
              <a:t>Android runs on many devices that support different screens sizes and densities.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Android systems take care of controlling the app screen size and their densities depending on the device it is deployed</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Android app should ensure to optimize itself for different screen sizes and densities based on the device it is installed</a:t>
            </a: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following terms gives the over view of API</a:t>
            </a:r>
          </a:p>
          <a:p>
            <a:pPr marL="342900" indent="-342900">
              <a:buAutoNum type="arabicPeriod"/>
            </a:pPr>
            <a:r>
              <a:rPr lang="en-US" sz="2200" dirty="0" smtClean="0">
                <a:latin typeface="Times New Roman" panose="02020603050405020304" pitchFamily="18" charset="0"/>
                <a:cs typeface="Times New Roman" panose="02020603050405020304" pitchFamily="18" charset="0"/>
              </a:rPr>
              <a:t>Screen Size</a:t>
            </a:r>
          </a:p>
          <a:p>
            <a:pPr marL="342900" indent="-342900">
              <a:buAutoNum type="arabicPeriod"/>
            </a:pPr>
            <a:r>
              <a:rPr lang="en-US" sz="2200" dirty="0" smtClean="0">
                <a:latin typeface="Times New Roman" panose="02020603050405020304" pitchFamily="18" charset="0"/>
                <a:cs typeface="Times New Roman" panose="02020603050405020304" pitchFamily="18" charset="0"/>
              </a:rPr>
              <a:t>Screen Density</a:t>
            </a:r>
          </a:p>
          <a:p>
            <a:pPr marL="342900" indent="-342900">
              <a:buAutoNum type="arabicPeriod"/>
            </a:pPr>
            <a:r>
              <a:rPr lang="en-US" sz="2200" dirty="0" smtClean="0">
                <a:latin typeface="Times New Roman" panose="02020603050405020304" pitchFamily="18" charset="0"/>
                <a:cs typeface="Times New Roman" panose="02020603050405020304" pitchFamily="18" charset="0"/>
              </a:rPr>
              <a:t>Orientation</a:t>
            </a:r>
          </a:p>
          <a:p>
            <a:pPr marL="342900" indent="-342900">
              <a:buAutoNum type="arabicPeriod"/>
            </a:pPr>
            <a:r>
              <a:rPr lang="en-US" sz="2200" dirty="0" smtClean="0">
                <a:latin typeface="Times New Roman" panose="02020603050405020304" pitchFamily="18" charset="0"/>
                <a:cs typeface="Times New Roman" panose="02020603050405020304" pitchFamily="18" charset="0"/>
              </a:rPr>
              <a:t>Resolution</a:t>
            </a:r>
          </a:p>
          <a:p>
            <a:pPr marL="342900" indent="-342900">
              <a:buAutoNum type="arabicPeriod"/>
            </a:pPr>
            <a:endParaRPr lang="en-US" dirty="0"/>
          </a:p>
        </p:txBody>
      </p:sp>
    </p:spTree>
    <p:extLst>
      <p:ext uri="{BB962C8B-B14F-4D97-AF65-F5344CB8AC3E}">
        <p14:creationId xmlns:p14="http://schemas.microsoft.com/office/powerpoint/2010/main" val="19392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990599" y="495301"/>
            <a:ext cx="7086601"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Cont.</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927" y="4267200"/>
            <a:ext cx="7052163"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1219200"/>
            <a:ext cx="8153400"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•Screen size </a:t>
            </a:r>
          </a:p>
          <a:p>
            <a:r>
              <a:rPr lang="en-US" dirty="0">
                <a:latin typeface="Times New Roman" panose="02020603050405020304" pitchFamily="18" charset="0"/>
                <a:cs typeface="Times New Roman" panose="02020603050405020304" pitchFamily="18" charset="0"/>
              </a:rPr>
              <a:t>–Actual physical size, measured as the screen's diagonal. For simplicity, Android groups all actual screen sizes into four generalized sizes: </a:t>
            </a:r>
            <a:r>
              <a:rPr lang="en-US" b="1" dirty="0">
                <a:latin typeface="Times New Roman" panose="02020603050405020304" pitchFamily="18" charset="0"/>
                <a:cs typeface="Times New Roman" panose="02020603050405020304" pitchFamily="18" charset="0"/>
              </a:rPr>
              <a:t>small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normal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large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extra large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•Screen density </a:t>
            </a:r>
          </a:p>
          <a:p>
            <a:r>
              <a:rPr lang="en-US" dirty="0">
                <a:latin typeface="Times New Roman" panose="02020603050405020304" pitchFamily="18" charset="0"/>
                <a:cs typeface="Times New Roman" panose="02020603050405020304" pitchFamily="18" charset="0"/>
              </a:rPr>
              <a:t>–The quantity of pixels within a physical area of the screen; usually referred to as </a:t>
            </a:r>
            <a:r>
              <a:rPr lang="en-US" b="1" dirty="0">
                <a:latin typeface="Times New Roman" panose="02020603050405020304" pitchFamily="18" charset="0"/>
                <a:cs typeface="Times New Roman" panose="02020603050405020304" pitchFamily="18" charset="0"/>
              </a:rPr>
              <a:t>dpi </a:t>
            </a:r>
            <a:r>
              <a:rPr lang="en-US" dirty="0">
                <a:latin typeface="Times New Roman" panose="02020603050405020304" pitchFamily="18" charset="0"/>
                <a:cs typeface="Times New Roman" panose="02020603050405020304" pitchFamily="18" charset="0"/>
              </a:rPr>
              <a:t>(dots per inch). For simplicity, Android groups all actual screen densities into four generalized densities: </a:t>
            </a:r>
            <a:r>
              <a:rPr lang="en-US" b="1" dirty="0">
                <a:latin typeface="Times New Roman" panose="02020603050405020304" pitchFamily="18" charset="0"/>
                <a:cs typeface="Times New Roman" panose="02020603050405020304" pitchFamily="18" charset="0"/>
              </a:rPr>
              <a:t>low</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medium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high</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extra high</a:t>
            </a:r>
            <a:r>
              <a:rPr lang="en-US" dirty="0">
                <a:latin typeface="Times New Roman" panose="02020603050405020304" pitchFamily="18" charset="0"/>
                <a:cs typeface="Times New Roman" panose="02020603050405020304" pitchFamily="18" charset="0"/>
              </a:rPr>
              <a:t>. </a:t>
            </a:r>
          </a:p>
          <a:p>
            <a:pPr marL="342900" indent="-342900">
              <a:buAutoNum type="arabicPeriod"/>
            </a:pPr>
            <a:endParaRPr lang="en-US" dirty="0"/>
          </a:p>
        </p:txBody>
      </p:sp>
    </p:spTree>
    <p:extLst>
      <p:ext uri="{BB962C8B-B14F-4D97-AF65-F5344CB8AC3E}">
        <p14:creationId xmlns:p14="http://schemas.microsoft.com/office/powerpoint/2010/main" val="259498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3505200" cy="715961"/>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1219201"/>
            <a:ext cx="8229600" cy="4906964"/>
          </a:xfrm>
        </p:spPr>
        <p:txBody>
          <a:bodyPr>
            <a:normAutofit fontScale="77500" lnSpcReduction="20000"/>
          </a:bodyPr>
          <a:lstStyle/>
          <a:p>
            <a:pPr marL="0" indent="0">
              <a:buNone/>
            </a:pPr>
            <a:r>
              <a:rPr lang="en-US" b="1" dirty="0"/>
              <a:t>Screen density</a:t>
            </a:r>
            <a:r>
              <a:rPr lang="en-US" dirty="0"/>
              <a:t> is a ratio of </a:t>
            </a:r>
            <a:r>
              <a:rPr lang="en-US" b="1" dirty="0"/>
              <a:t>resolution</a:t>
            </a:r>
            <a:r>
              <a:rPr lang="en-US" dirty="0"/>
              <a:t> and </a:t>
            </a:r>
            <a:r>
              <a:rPr lang="en-US" b="1" dirty="0"/>
              <a:t>display</a:t>
            </a:r>
            <a:r>
              <a:rPr lang="en-US" dirty="0"/>
              <a:t> size, which can be quantified as dots per inch, or dpi. The higher the dpi, the smaller each individual pixel is, and the greater clarity</a:t>
            </a:r>
            <a:r>
              <a:rPr lang="en-US" dirty="0" smtClean="0"/>
              <a:t>.</a:t>
            </a:r>
          </a:p>
          <a:p>
            <a:pPr marL="0" indent="0">
              <a:buNone/>
            </a:pPr>
            <a:r>
              <a:rPr lang="en-US" dirty="0"/>
              <a:t>Resolution is a measure of how many pixels a display can show at a time </a:t>
            </a:r>
            <a:r>
              <a:rPr lang="en-US" dirty="0" err="1"/>
              <a:t>eg</a:t>
            </a:r>
            <a:r>
              <a:rPr lang="en-US" dirty="0"/>
              <a:t>. 640x480. Density is a measure of how big each pixel is in actual units. This relates heavily to screen size </a:t>
            </a:r>
            <a:r>
              <a:rPr lang="en-US" dirty="0" err="1"/>
              <a:t>eg</a:t>
            </a:r>
            <a:r>
              <a:rPr lang="en-US" dirty="0"/>
              <a:t>. 640x480 on a 15' display. </a:t>
            </a:r>
          </a:p>
          <a:p>
            <a:pPr marL="0" indent="0">
              <a:buNone/>
            </a:pPr>
            <a:r>
              <a:rPr lang="en-US" dirty="0"/>
              <a:t>When comparing one device's resolution to another, it's a straight-forward comparison: the higher the resolution, the more information you can display at a time. When comparing density: the higher the density the sharper the display will appear. </a:t>
            </a:r>
          </a:p>
          <a:p>
            <a:pPr marL="0" indent="0">
              <a:buNone/>
            </a:pPr>
            <a:r>
              <a:rPr lang="en-US" dirty="0"/>
              <a:t>If you have high resolution and low density, then your screen will be very large. On the other hand, low resolution and high density will result in a very small screen. </a:t>
            </a:r>
          </a:p>
          <a:p>
            <a:pPr marL="0" indent="0">
              <a:buNone/>
            </a:pPr>
            <a:endParaRPr lang="en-US" dirty="0"/>
          </a:p>
        </p:txBody>
      </p:sp>
      <p:pic>
        <p:nvPicPr>
          <p:cNvPr id="4" name="Picture 3"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3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990599" y="300335"/>
            <a:ext cx="7086601"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Cont.</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838200"/>
            <a:ext cx="8458200" cy="56323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Orientation </a:t>
            </a:r>
            <a:endParaRPr lang="en-US" sz="24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orientation of the screen from the user's point of view. This is either </a:t>
            </a:r>
            <a:r>
              <a:rPr lang="en-US" sz="2200" b="1" dirty="0">
                <a:latin typeface="Times New Roman" panose="02020603050405020304" pitchFamily="18" charset="0"/>
                <a:cs typeface="Times New Roman" panose="02020603050405020304" pitchFamily="18" charset="0"/>
              </a:rPr>
              <a:t>landscape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portrait</a:t>
            </a:r>
            <a:r>
              <a:rPr lang="en-US" sz="2200" dirty="0">
                <a:latin typeface="Times New Roman" panose="02020603050405020304" pitchFamily="18" charset="0"/>
                <a:cs typeface="Times New Roman" panose="02020603050405020304" pitchFamily="18" charset="0"/>
              </a:rPr>
              <a:t>, meaning that the screen's aspect ratio is either wide or tall, respectively. Be aware that not only do different devices operate in different orientations by default, but the orientation can change at runtime when the user rotates the device. </a:t>
            </a:r>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Resolution </a:t>
            </a:r>
            <a:endParaRPr lang="en-US" sz="24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total number of physical </a:t>
            </a:r>
            <a:r>
              <a:rPr lang="en-US" sz="2200" b="1" dirty="0">
                <a:latin typeface="Times New Roman" panose="02020603050405020304" pitchFamily="18" charset="0"/>
                <a:cs typeface="Times New Roman" panose="02020603050405020304" pitchFamily="18" charset="0"/>
              </a:rPr>
              <a:t>pixels </a:t>
            </a:r>
            <a:r>
              <a:rPr lang="en-US" sz="2200" dirty="0">
                <a:latin typeface="Times New Roman" panose="02020603050405020304" pitchFamily="18" charset="0"/>
                <a:cs typeface="Times New Roman" panose="02020603050405020304" pitchFamily="18" charset="0"/>
              </a:rPr>
              <a:t>on a screen. When adding support for multiple screens, applications </a:t>
            </a:r>
            <a:r>
              <a:rPr lang="en-US" sz="2200" b="1" dirty="0">
                <a:latin typeface="Times New Roman" panose="02020603050405020304" pitchFamily="18" charset="0"/>
                <a:cs typeface="Times New Roman" panose="02020603050405020304" pitchFamily="18" charset="0"/>
              </a:rPr>
              <a:t>do not work directly with resolution</a:t>
            </a:r>
            <a:r>
              <a:rPr lang="en-US" sz="2200" dirty="0">
                <a:latin typeface="Times New Roman" panose="02020603050405020304" pitchFamily="18" charset="0"/>
                <a:cs typeface="Times New Roman" panose="02020603050405020304" pitchFamily="18" charset="0"/>
              </a:rPr>
              <a:t>; applications should be concerned only with screen size and density, as specified by the generalized size and density groups. </a:t>
            </a:r>
          </a:p>
          <a:p>
            <a:endParaRPr lang="en-US" sz="2400" dirty="0">
              <a:latin typeface="Times New Roman" panose="02020603050405020304" pitchFamily="18" charset="0"/>
              <a:cs typeface="Times New Roman" panose="02020603050405020304" pitchFamily="18" charset="0"/>
            </a:endParaRPr>
          </a:p>
          <a:p>
            <a:pPr marL="342900" indent="-342900">
              <a:buAutoNum type="arabicPeriod"/>
            </a:pPr>
            <a:endParaRPr lang="en-US" dirty="0"/>
          </a:p>
        </p:txBody>
      </p:sp>
    </p:spTree>
    <p:extLst>
      <p:ext uri="{BB962C8B-B14F-4D97-AF65-F5344CB8AC3E}">
        <p14:creationId xmlns:p14="http://schemas.microsoft.com/office/powerpoint/2010/main" val="3543861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8991599" cy="769441"/>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Cont.</a:t>
            </a:r>
          </a:p>
          <a:p>
            <a:pPr algn="ctr"/>
            <a:r>
              <a:rPr lang="en-US" sz="2000" dirty="0">
                <a:latin typeface="Arial" panose="020B0604020202020204" pitchFamily="34" charset="0"/>
                <a:cs typeface="Arial" panose="020B0604020202020204" pitchFamily="34" charset="0"/>
              </a:rPr>
              <a:t>Resolution independence and density independence are critical challenges </a:t>
            </a:r>
            <a:endParaRPr lang="en-US" sz="2000" dirty="0" smtClean="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1177290"/>
            <a:ext cx="8458200" cy="5262979"/>
          </a:xfrm>
          <a:prstGeom prst="rect">
            <a:avLst/>
          </a:prstGeom>
          <a:noFill/>
        </p:spPr>
        <p:txBody>
          <a:bodyPr wrap="square" rtlCol="0">
            <a:spAutoFit/>
          </a:bodyPr>
          <a:lstStyle/>
          <a:p>
            <a:endParaRPr lang="en-US" sz="2400" dirty="0"/>
          </a:p>
          <a:p>
            <a:r>
              <a:rPr lang="en-US" sz="2400" b="1" dirty="0" smtClean="0"/>
              <a:t>Density-independent </a:t>
            </a:r>
            <a:r>
              <a:rPr lang="en-US" sz="2400" b="1" dirty="0"/>
              <a:t>pixel (</a:t>
            </a:r>
            <a:r>
              <a:rPr lang="en-US" sz="2400" b="1" dirty="0" err="1"/>
              <a:t>dp</a:t>
            </a:r>
            <a:r>
              <a:rPr lang="en-US" sz="2400" b="1" dirty="0"/>
              <a:t>) </a:t>
            </a:r>
            <a:endParaRPr lang="en-US" sz="2400" b="1" dirty="0" smtClean="0"/>
          </a:p>
          <a:p>
            <a:endParaRPr lang="en-US" sz="2400" b="1" dirty="0" smtClean="0"/>
          </a:p>
          <a:p>
            <a:pPr algn="just"/>
            <a:r>
              <a:rPr lang="en-US" sz="2200" dirty="0" smtClean="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virtual pixel unit </a:t>
            </a:r>
            <a:r>
              <a:rPr lang="en-US" sz="2200" dirty="0">
                <a:latin typeface="Times New Roman" panose="02020603050405020304" pitchFamily="18" charset="0"/>
                <a:cs typeface="Times New Roman" panose="02020603050405020304" pitchFamily="18" charset="0"/>
              </a:rPr>
              <a:t>that you should use when defining UI layout, to express layout dimensions or position in a density-independent way.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density-independent pixel is equivalent to one physical pixel on a 160 dpi screen, which is the baseline density assumed by the system for a "medium" density screen. At runtime, the system transparently handles any scaling of the </a:t>
            </a:r>
            <a:r>
              <a:rPr lang="en-US" sz="2200" dirty="0" err="1">
                <a:latin typeface="Times New Roman" panose="02020603050405020304" pitchFamily="18" charset="0"/>
                <a:cs typeface="Times New Roman" panose="02020603050405020304" pitchFamily="18" charset="0"/>
              </a:rPr>
              <a:t>dp</a:t>
            </a:r>
            <a:r>
              <a:rPr lang="en-US" sz="2200" dirty="0">
                <a:latin typeface="Times New Roman" panose="02020603050405020304" pitchFamily="18" charset="0"/>
                <a:cs typeface="Times New Roman" panose="02020603050405020304" pitchFamily="18" charset="0"/>
              </a:rPr>
              <a:t> units, as necessary, based on the actual density of the screen in use. The conversion of </a:t>
            </a:r>
            <a:r>
              <a:rPr lang="en-US" sz="2200" dirty="0" err="1">
                <a:latin typeface="Times New Roman" panose="02020603050405020304" pitchFamily="18" charset="0"/>
                <a:cs typeface="Times New Roman" panose="02020603050405020304" pitchFamily="18" charset="0"/>
              </a:rPr>
              <a:t>dp</a:t>
            </a:r>
            <a:r>
              <a:rPr lang="en-US" sz="2200" dirty="0">
                <a:latin typeface="Times New Roman" panose="02020603050405020304" pitchFamily="18" charset="0"/>
                <a:cs typeface="Times New Roman" panose="02020603050405020304" pitchFamily="18" charset="0"/>
              </a:rPr>
              <a:t> units to screen pixels is simple: </a:t>
            </a:r>
            <a:r>
              <a:rPr lang="en-US" sz="2200" b="1" dirty="0" err="1">
                <a:latin typeface="Times New Roman" panose="02020603050405020304" pitchFamily="18" charset="0"/>
                <a:cs typeface="Times New Roman" panose="02020603050405020304" pitchFamily="18" charset="0"/>
              </a:rPr>
              <a:t>px</a:t>
            </a:r>
            <a:r>
              <a:rPr lang="en-US" sz="2200" b="1"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dp</a:t>
            </a:r>
            <a:r>
              <a:rPr lang="en-US" sz="2200" b="1" dirty="0">
                <a:latin typeface="Times New Roman" panose="02020603050405020304" pitchFamily="18" charset="0"/>
                <a:cs typeface="Times New Roman" panose="02020603050405020304" pitchFamily="18" charset="0"/>
              </a:rPr>
              <a:t> * (dpi / 160)</a:t>
            </a:r>
            <a:r>
              <a:rPr lang="en-US" sz="2200" dirty="0">
                <a:latin typeface="Times New Roman" panose="02020603050405020304" pitchFamily="18" charset="0"/>
                <a:cs typeface="Times New Roman" panose="02020603050405020304" pitchFamily="18" charset="0"/>
              </a:rPr>
              <a:t>. For example, on a 240 dpi screen, 1 </a:t>
            </a:r>
            <a:r>
              <a:rPr lang="en-US" sz="2200" dirty="0" err="1">
                <a:latin typeface="Times New Roman" panose="02020603050405020304" pitchFamily="18" charset="0"/>
                <a:cs typeface="Times New Roman" panose="02020603050405020304" pitchFamily="18" charset="0"/>
              </a:rPr>
              <a:t>dp</a:t>
            </a:r>
            <a:r>
              <a:rPr lang="en-US" sz="2200" dirty="0">
                <a:latin typeface="Times New Roman" panose="02020603050405020304" pitchFamily="18" charset="0"/>
                <a:cs typeface="Times New Roman" panose="02020603050405020304" pitchFamily="18" charset="0"/>
              </a:rPr>
              <a:t> equals 1.5 physical pixels. You should always use </a:t>
            </a:r>
            <a:r>
              <a:rPr lang="en-US" sz="2200" dirty="0" err="1">
                <a:latin typeface="Times New Roman" panose="02020603050405020304" pitchFamily="18" charset="0"/>
                <a:cs typeface="Times New Roman" panose="02020603050405020304" pitchFamily="18" charset="0"/>
              </a:rPr>
              <a:t>dp</a:t>
            </a:r>
            <a:r>
              <a:rPr lang="en-US" sz="2200" dirty="0">
                <a:latin typeface="Times New Roman" panose="02020603050405020304" pitchFamily="18" charset="0"/>
                <a:cs typeface="Times New Roman" panose="02020603050405020304" pitchFamily="18" charset="0"/>
              </a:rPr>
              <a:t> units when defining your application's UI, to ensure proper display of your UI on screens with different densities. </a:t>
            </a:r>
          </a:p>
        </p:txBody>
      </p:sp>
    </p:spTree>
    <p:extLst>
      <p:ext uri="{BB962C8B-B14F-4D97-AF65-F5344CB8AC3E}">
        <p14:creationId xmlns:p14="http://schemas.microsoft.com/office/powerpoint/2010/main" val="1286822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8991599"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RANGE OF SCREENS SUPPORTED </a:t>
            </a: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1177290"/>
            <a:ext cx="8458200" cy="2308324"/>
          </a:xfrm>
          <a:prstGeom prst="rect">
            <a:avLst/>
          </a:prstGeom>
          <a:noFill/>
        </p:spPr>
        <p:txBody>
          <a:bodyPr wrap="square" rtlCol="0">
            <a:spAutoFit/>
          </a:bodyPr>
          <a:lstStyle/>
          <a:p>
            <a:r>
              <a:rPr lang="en-US" sz="2400" dirty="0"/>
              <a:t>•</a:t>
            </a:r>
            <a:r>
              <a:rPr lang="en-US" sz="2400" b="1" dirty="0" err="1"/>
              <a:t>xlarge</a:t>
            </a:r>
            <a:r>
              <a:rPr lang="en-US" sz="2400" b="1" dirty="0"/>
              <a:t> </a:t>
            </a:r>
            <a:r>
              <a:rPr lang="en-US" sz="2400" dirty="0"/>
              <a:t>screens &gt; 960 </a:t>
            </a:r>
            <a:r>
              <a:rPr lang="en-US" sz="2400" dirty="0" err="1"/>
              <a:t>dp</a:t>
            </a:r>
            <a:r>
              <a:rPr lang="en-US" sz="2400" dirty="0"/>
              <a:t> x 720 </a:t>
            </a:r>
            <a:r>
              <a:rPr lang="en-US" sz="2400" dirty="0" err="1"/>
              <a:t>dp</a:t>
            </a:r>
            <a:r>
              <a:rPr lang="en-US" sz="2400" dirty="0"/>
              <a:t> </a:t>
            </a:r>
          </a:p>
          <a:p>
            <a:r>
              <a:rPr lang="en-US" sz="2400" dirty="0"/>
              <a:t>•</a:t>
            </a:r>
            <a:r>
              <a:rPr lang="en-US" sz="2400" b="1" dirty="0"/>
              <a:t>large </a:t>
            </a:r>
            <a:r>
              <a:rPr lang="en-US" sz="2400" dirty="0"/>
              <a:t>screens &gt; 640 </a:t>
            </a:r>
            <a:r>
              <a:rPr lang="en-US" sz="2400" dirty="0" err="1"/>
              <a:t>dp</a:t>
            </a:r>
            <a:r>
              <a:rPr lang="en-US" sz="2400" dirty="0"/>
              <a:t> x 480 </a:t>
            </a:r>
            <a:r>
              <a:rPr lang="en-US" sz="2400" dirty="0" err="1"/>
              <a:t>dp</a:t>
            </a:r>
            <a:r>
              <a:rPr lang="en-US" sz="2400" dirty="0"/>
              <a:t> </a:t>
            </a:r>
          </a:p>
          <a:p>
            <a:r>
              <a:rPr lang="nl-NL" sz="2400" dirty="0"/>
              <a:t>•</a:t>
            </a:r>
            <a:r>
              <a:rPr lang="nl-NL" sz="2400" b="1" dirty="0"/>
              <a:t>normal </a:t>
            </a:r>
            <a:r>
              <a:rPr lang="nl-NL" sz="2400" dirty="0"/>
              <a:t>screens &gt; 470 dp x 320 dp </a:t>
            </a:r>
          </a:p>
          <a:p>
            <a:r>
              <a:rPr lang="en-US" sz="2400" dirty="0"/>
              <a:t>•</a:t>
            </a:r>
            <a:r>
              <a:rPr lang="en-US" sz="2400" b="1" dirty="0"/>
              <a:t>small </a:t>
            </a:r>
            <a:r>
              <a:rPr lang="en-US" sz="2400" dirty="0"/>
              <a:t>screens &gt; 426 </a:t>
            </a:r>
            <a:r>
              <a:rPr lang="en-US" sz="2400" dirty="0" err="1"/>
              <a:t>dp</a:t>
            </a:r>
            <a:r>
              <a:rPr lang="en-US" sz="2400" dirty="0"/>
              <a:t> x 320 </a:t>
            </a:r>
            <a:r>
              <a:rPr lang="en-US" sz="2400" dirty="0" err="1"/>
              <a:t>dp</a:t>
            </a:r>
            <a:r>
              <a:rPr lang="en-US" sz="2400" dirty="0"/>
              <a:t> </a:t>
            </a:r>
          </a:p>
          <a:p>
            <a:endParaRPr lang="en-US" sz="2400" b="1" dirty="0" smtClean="0"/>
          </a:p>
          <a:p>
            <a:r>
              <a:rPr lang="en-US" sz="2400" b="1" dirty="0" smtClean="0"/>
              <a:t> </a:t>
            </a:r>
            <a:endParaRPr lang="en-US" sz="22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33999" y="3869156"/>
            <a:ext cx="3544529" cy="2047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85800" y="3105835"/>
            <a:ext cx="3810000"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Note</a:t>
            </a:r>
            <a:r>
              <a:rPr lang="en-US" sz="2400" dirty="0" smtClean="0">
                <a:latin typeface="Times New Roman" panose="02020603050405020304" pitchFamily="18" charset="0"/>
                <a:cs typeface="Times New Roman" panose="02020603050405020304" pitchFamily="18" charset="0"/>
              </a:rPr>
              <a:t>: Support for multiple screen sizes and densities are provided from android 1.6(API level 4) onwards.</a:t>
            </a:r>
          </a:p>
          <a:p>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system bar in Android 3 and above reduces app space </a:t>
            </a:r>
          </a:p>
        </p:txBody>
      </p:sp>
    </p:spTree>
    <p:extLst>
      <p:ext uri="{BB962C8B-B14F-4D97-AF65-F5344CB8AC3E}">
        <p14:creationId xmlns:p14="http://schemas.microsoft.com/office/powerpoint/2010/main" val="524056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8991599"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RANGE OF SCREENS SUPPORTED </a:t>
            </a: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967" y="1274117"/>
            <a:ext cx="8075833" cy="5265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461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300335"/>
            <a:ext cx="8991599"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RANGE OF SCREENS SUPPORTED </a:t>
            </a: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66" y="1295400"/>
            <a:ext cx="8560454" cy="4419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215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3841</TotalTime>
  <Words>1086</Words>
  <Application>Microsoft Office PowerPoint</Application>
  <PresentationFormat>On-screen Show (4:3)</PresentationFormat>
  <Paragraphs>79</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Uppara Rajnikanth</dc:creator>
  <cp:lastModifiedBy>Dharani Kumar Talapula</cp:lastModifiedBy>
  <cp:revision>119</cp:revision>
  <dcterms:created xsi:type="dcterms:W3CDTF">2016-08-18T02:06:00Z</dcterms:created>
  <dcterms:modified xsi:type="dcterms:W3CDTF">2017-09-18T06:35:15Z</dcterms:modified>
</cp:coreProperties>
</file>